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76" r:id="rId3"/>
    <p:sldId id="397" r:id="rId4"/>
    <p:sldId id="377" r:id="rId5"/>
    <p:sldId id="352" r:id="rId6"/>
    <p:sldId id="378" r:id="rId7"/>
    <p:sldId id="398" r:id="rId8"/>
    <p:sldId id="396" r:id="rId9"/>
    <p:sldId id="384" r:id="rId10"/>
    <p:sldId id="399" r:id="rId11"/>
    <p:sldId id="395" r:id="rId12"/>
    <p:sldId id="385" r:id="rId13"/>
    <p:sldId id="386" r:id="rId14"/>
    <p:sldId id="362" r:id="rId15"/>
    <p:sldId id="390" r:id="rId16"/>
    <p:sldId id="391" r:id="rId17"/>
    <p:sldId id="365" r:id="rId18"/>
    <p:sldId id="400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00FF"/>
    <a:srgbClr val="0000CC"/>
    <a:srgbClr val="FF0000"/>
    <a:srgbClr val="006600"/>
    <a:srgbClr val="0033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18" autoAdjust="0"/>
    <p:restoredTop sz="96173" autoAdjust="0"/>
  </p:normalViewPr>
  <p:slideViewPr>
    <p:cSldViewPr snapToGrid="0">
      <p:cViewPr>
        <p:scale>
          <a:sx n="66" d="100"/>
          <a:sy n="66" d="100"/>
        </p:scale>
        <p:origin x="17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8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32"/>
    </p:cViewPr>
  </p:sorterViewPr>
  <p:notesViewPr>
    <p:cSldViewPr snapToGrid="0">
      <p:cViewPr varScale="1">
        <p:scale>
          <a:sx n="56" d="100"/>
          <a:sy n="56" d="100"/>
        </p:scale>
        <p:origin x="-2624" y="-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PowerPoint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PowerPoint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Feasible solutions over time</a:t>
            </a:r>
          </a:p>
        </c:rich>
      </c:tx>
      <c:layout>
        <c:manualLayout>
          <c:xMode val="edge"/>
          <c:yMode val="edge"/>
          <c:x val="0.41198100470738136"/>
          <c:y val="3.811872391718812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881714785651793"/>
          <c:y val="0.17171296296296296"/>
          <c:w val="0.78062729658792651"/>
          <c:h val="0.62436608862273146"/>
        </c:manualLayout>
      </c:layout>
      <c:lineChart>
        <c:grouping val="standard"/>
        <c:varyColors val="0"/>
        <c:ser>
          <c:idx val="0"/>
          <c:order val="0"/>
          <c:tx>
            <c:strRef>
              <c:f>'[Chart in Microsoft PowerPoint]Sheet1'!$H$1</c:f>
              <c:strCache>
                <c:ptCount val="1"/>
                <c:pt idx="0">
                  <c:v>B&amp;C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dPt>
            <c:idx val="53"/>
            <c:marker>
              <c:symbol val="circle"/>
              <c:size val="8"/>
              <c:spPr>
                <a:noFill/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A623-44AC-AC80-9CAEE798B4A6}"/>
              </c:ext>
            </c:extLst>
          </c:dPt>
          <c:dPt>
            <c:idx val="87"/>
            <c:marker>
              <c:symbol val="circle"/>
              <c:size val="8"/>
              <c:spPr>
                <a:noFill/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A623-44AC-AC80-9CAEE798B4A6}"/>
              </c:ext>
            </c:extLst>
          </c:dPt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PowerPoint]Sheet1'!$C$1:$C$101</c:f>
              <c:numCache>
                <c:formatCode>General</c:formatCode>
                <c:ptCount val="1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9480126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9422880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579-4FB2-A7D9-31EDBFD911F7}"/>
            </c:ext>
          </c:extLst>
        </c:ser>
        <c:ser>
          <c:idx val="2"/>
          <c:order val="1"/>
          <c:tx>
            <c:strRef>
              <c:f>'[Chart in Microsoft PowerPoint]Sheet1'!$J$1</c:f>
              <c:strCache>
                <c:ptCount val="1"/>
                <c:pt idx="0">
                  <c:v>our approach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  <a:alpha val="99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16"/>
            <c:marker>
              <c:symbol val="diamond"/>
              <c:size val="8"/>
              <c:spPr>
                <a:solidFill>
                  <a:schemeClr val="accent6">
                    <a:lumMod val="50000"/>
                  </a:schemeClr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A623-44AC-AC80-9CAEE798B4A6}"/>
              </c:ext>
            </c:extLst>
          </c:dPt>
          <c:dPt>
            <c:idx val="18"/>
            <c:marker>
              <c:symbol val="diamond"/>
              <c:size val="8"/>
              <c:spPr>
                <a:solidFill>
                  <a:schemeClr val="accent6">
                    <a:lumMod val="50000"/>
                  </a:schemeClr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A623-44AC-AC80-9CAEE798B4A6}"/>
              </c:ext>
            </c:extLst>
          </c:dPt>
          <c:dPt>
            <c:idx val="27"/>
            <c:marker>
              <c:symbol val="diamond"/>
              <c:size val="8"/>
              <c:spPr>
                <a:solidFill>
                  <a:schemeClr val="accent6">
                    <a:lumMod val="50000"/>
                  </a:schemeClr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6579-4FB2-A7D9-31EDBFD911F7}"/>
              </c:ext>
            </c:extLst>
          </c:dPt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PowerPoint]Sheet1'!$E$1:$E$101</c:f>
              <c:numCache>
                <c:formatCode>General</c:formatCode>
                <c:ptCount val="1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9426393</c:v>
                </c:pt>
                <c:pt idx="17">
                  <c:v>#N/A</c:v>
                </c:pt>
                <c:pt idx="18">
                  <c:v>9426015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9417430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579-4FB2-A7D9-31EDBFD911F7}"/>
            </c:ext>
          </c:extLst>
        </c:ser>
        <c:ser>
          <c:idx val="3"/>
          <c:order val="2"/>
          <c:tx>
            <c:strRef>
              <c:f>'[Chart in Microsoft PowerPoint]Sheet1'!$K$1</c:f>
              <c:strCache>
                <c:ptCount val="1"/>
                <c:pt idx="0">
                  <c:v>Lower bound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PowerPoint]Sheet1'!$F$1:$F$101</c:f>
              <c:numCache>
                <c:formatCode>General</c:formatCode>
                <c:ptCount val="101"/>
                <c:pt idx="0">
                  <c:v>9337931</c:v>
                </c:pt>
                <c:pt idx="1">
                  <c:v>9337931</c:v>
                </c:pt>
                <c:pt idx="2">
                  <c:v>9337931</c:v>
                </c:pt>
                <c:pt idx="3">
                  <c:v>9337931</c:v>
                </c:pt>
                <c:pt idx="4">
                  <c:v>9337931</c:v>
                </c:pt>
                <c:pt idx="5">
                  <c:v>9337931</c:v>
                </c:pt>
                <c:pt idx="6">
                  <c:v>9337931</c:v>
                </c:pt>
                <c:pt idx="7">
                  <c:v>9337931</c:v>
                </c:pt>
                <c:pt idx="8">
                  <c:v>9337931</c:v>
                </c:pt>
                <c:pt idx="9">
                  <c:v>9337931</c:v>
                </c:pt>
                <c:pt idx="10">
                  <c:v>9337931</c:v>
                </c:pt>
                <c:pt idx="11">
                  <c:v>9337931</c:v>
                </c:pt>
                <c:pt idx="12">
                  <c:v>9337931</c:v>
                </c:pt>
                <c:pt idx="13">
                  <c:v>9337931</c:v>
                </c:pt>
                <c:pt idx="14">
                  <c:v>9337931</c:v>
                </c:pt>
                <c:pt idx="15">
                  <c:v>9337931</c:v>
                </c:pt>
                <c:pt idx="16">
                  <c:v>9337931</c:v>
                </c:pt>
                <c:pt idx="17">
                  <c:v>9337931</c:v>
                </c:pt>
                <c:pt idx="18">
                  <c:v>9337931</c:v>
                </c:pt>
                <c:pt idx="19">
                  <c:v>9337931</c:v>
                </c:pt>
                <c:pt idx="20">
                  <c:v>9337931</c:v>
                </c:pt>
                <c:pt idx="21">
                  <c:v>9337931</c:v>
                </c:pt>
                <c:pt idx="22">
                  <c:v>9337931</c:v>
                </c:pt>
                <c:pt idx="23">
                  <c:v>9337931</c:v>
                </c:pt>
                <c:pt idx="24">
                  <c:v>9337931</c:v>
                </c:pt>
                <c:pt idx="25">
                  <c:v>9337931</c:v>
                </c:pt>
                <c:pt idx="26">
                  <c:v>9337931</c:v>
                </c:pt>
                <c:pt idx="27">
                  <c:v>9337931</c:v>
                </c:pt>
                <c:pt idx="28">
                  <c:v>9337931</c:v>
                </c:pt>
                <c:pt idx="29">
                  <c:v>9337931</c:v>
                </c:pt>
                <c:pt idx="30">
                  <c:v>9337931</c:v>
                </c:pt>
                <c:pt idx="31">
                  <c:v>9337931</c:v>
                </c:pt>
                <c:pt idx="32">
                  <c:v>9337931</c:v>
                </c:pt>
                <c:pt idx="33">
                  <c:v>9337931</c:v>
                </c:pt>
                <c:pt idx="34">
                  <c:v>9337931</c:v>
                </c:pt>
                <c:pt idx="35">
                  <c:v>9337931</c:v>
                </c:pt>
                <c:pt idx="36">
                  <c:v>9337931</c:v>
                </c:pt>
                <c:pt idx="37">
                  <c:v>9337931</c:v>
                </c:pt>
                <c:pt idx="38">
                  <c:v>9337931</c:v>
                </c:pt>
                <c:pt idx="39">
                  <c:v>9337931</c:v>
                </c:pt>
                <c:pt idx="40">
                  <c:v>9337931</c:v>
                </c:pt>
                <c:pt idx="41">
                  <c:v>9337931</c:v>
                </c:pt>
                <c:pt idx="42">
                  <c:v>9337931</c:v>
                </c:pt>
                <c:pt idx="43">
                  <c:v>9337931</c:v>
                </c:pt>
                <c:pt idx="44">
                  <c:v>9337931</c:v>
                </c:pt>
                <c:pt idx="45">
                  <c:v>9337931</c:v>
                </c:pt>
                <c:pt idx="46">
                  <c:v>9337931</c:v>
                </c:pt>
                <c:pt idx="47">
                  <c:v>9337931</c:v>
                </c:pt>
                <c:pt idx="48">
                  <c:v>9337931</c:v>
                </c:pt>
                <c:pt idx="49">
                  <c:v>9337931</c:v>
                </c:pt>
                <c:pt idx="50">
                  <c:v>9337931</c:v>
                </c:pt>
                <c:pt idx="51">
                  <c:v>9337931</c:v>
                </c:pt>
                <c:pt idx="52">
                  <c:v>9337931</c:v>
                </c:pt>
                <c:pt idx="53">
                  <c:v>9337931</c:v>
                </c:pt>
                <c:pt idx="54">
                  <c:v>9337931</c:v>
                </c:pt>
                <c:pt idx="55">
                  <c:v>9337931</c:v>
                </c:pt>
                <c:pt idx="56">
                  <c:v>9337931</c:v>
                </c:pt>
                <c:pt idx="57">
                  <c:v>9337931</c:v>
                </c:pt>
                <c:pt idx="58">
                  <c:v>9337931</c:v>
                </c:pt>
                <c:pt idx="59">
                  <c:v>9337931</c:v>
                </c:pt>
                <c:pt idx="60">
                  <c:v>9337931</c:v>
                </c:pt>
                <c:pt idx="61">
                  <c:v>9337931</c:v>
                </c:pt>
                <c:pt idx="62">
                  <c:v>9337931</c:v>
                </c:pt>
                <c:pt idx="63">
                  <c:v>9337931</c:v>
                </c:pt>
                <c:pt idx="64">
                  <c:v>9337931</c:v>
                </c:pt>
                <c:pt idx="65">
                  <c:v>9337931</c:v>
                </c:pt>
                <c:pt idx="66">
                  <c:v>9337931</c:v>
                </c:pt>
                <c:pt idx="67">
                  <c:v>9337931</c:v>
                </c:pt>
                <c:pt idx="68">
                  <c:v>9337931</c:v>
                </c:pt>
                <c:pt idx="69">
                  <c:v>9337931</c:v>
                </c:pt>
                <c:pt idx="70">
                  <c:v>9337931</c:v>
                </c:pt>
                <c:pt idx="71">
                  <c:v>9337931</c:v>
                </c:pt>
                <c:pt idx="72">
                  <c:v>9337931</c:v>
                </c:pt>
                <c:pt idx="73">
                  <c:v>9337931</c:v>
                </c:pt>
                <c:pt idx="74">
                  <c:v>9337931</c:v>
                </c:pt>
                <c:pt idx="75">
                  <c:v>9337931</c:v>
                </c:pt>
                <c:pt idx="76">
                  <c:v>9337931</c:v>
                </c:pt>
                <c:pt idx="77">
                  <c:v>9337931</c:v>
                </c:pt>
                <c:pt idx="78">
                  <c:v>9337931</c:v>
                </c:pt>
                <c:pt idx="79">
                  <c:v>9337931</c:v>
                </c:pt>
                <c:pt idx="80">
                  <c:v>9337931</c:v>
                </c:pt>
                <c:pt idx="81">
                  <c:v>9337931</c:v>
                </c:pt>
                <c:pt idx="82">
                  <c:v>9337931</c:v>
                </c:pt>
                <c:pt idx="83">
                  <c:v>9337931</c:v>
                </c:pt>
                <c:pt idx="84">
                  <c:v>9337931</c:v>
                </c:pt>
                <c:pt idx="85">
                  <c:v>9337931</c:v>
                </c:pt>
                <c:pt idx="86">
                  <c:v>9337931</c:v>
                </c:pt>
                <c:pt idx="87">
                  <c:v>9337931</c:v>
                </c:pt>
                <c:pt idx="88">
                  <c:v>9337931</c:v>
                </c:pt>
                <c:pt idx="89">
                  <c:v>9337931</c:v>
                </c:pt>
                <c:pt idx="90">
                  <c:v>9337931</c:v>
                </c:pt>
                <c:pt idx="91">
                  <c:v>9337931</c:v>
                </c:pt>
                <c:pt idx="92">
                  <c:v>9337931</c:v>
                </c:pt>
                <c:pt idx="93">
                  <c:v>9337931</c:v>
                </c:pt>
                <c:pt idx="94">
                  <c:v>9337931</c:v>
                </c:pt>
                <c:pt idx="95">
                  <c:v>9337931</c:v>
                </c:pt>
                <c:pt idx="96">
                  <c:v>9337931</c:v>
                </c:pt>
                <c:pt idx="97">
                  <c:v>9337931</c:v>
                </c:pt>
                <c:pt idx="98">
                  <c:v>9337931</c:v>
                </c:pt>
                <c:pt idx="99">
                  <c:v>9337931</c:v>
                </c:pt>
                <c:pt idx="100">
                  <c:v>9337931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579-4FB2-A7D9-31EDBFD911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9592392"/>
        <c:axId val="369596328"/>
      </c:lineChart>
      <c:catAx>
        <c:axId val="369592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Minute</a:t>
                </a:r>
              </a:p>
            </c:rich>
          </c:tx>
          <c:layout>
            <c:manualLayout>
              <c:xMode val="edge"/>
              <c:yMode val="edge"/>
              <c:x val="0.5437066734171756"/>
              <c:y val="0.922972564123497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69596328"/>
        <c:crosses val="autoZero"/>
        <c:auto val="1"/>
        <c:lblAlgn val="ctr"/>
        <c:lblOffset val="100"/>
        <c:tickLblSkip val="10"/>
        <c:noMultiLvlLbl val="0"/>
      </c:catAx>
      <c:valAx>
        <c:axId val="369596328"/>
        <c:scaling>
          <c:orientation val="minMax"/>
          <c:max val="9600000"/>
          <c:min val="93300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Cost ($)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69592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6266230384029512"/>
          <c:y val="0.10378666128105736"/>
          <c:w val="0.33733769615970499"/>
          <c:h val="0.307201378919213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6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urrogate dual</a:t>
            </a:r>
            <a:r>
              <a:rPr lang="en-US" sz="16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over iterations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388899118867305"/>
          <c:y val="0.13776342541051378"/>
          <c:w val="0.78543212534007589"/>
          <c:h val="0.67040884942907963"/>
        </c:manualLayout>
      </c:layout>
      <c:lineChart>
        <c:grouping val="standard"/>
        <c:varyColors val="0"/>
        <c:ser>
          <c:idx val="0"/>
          <c:order val="0"/>
          <c:tx>
            <c:v>virtual divided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PowerPoint]SAVLR_20200225_PM1254'!$X$3:$X$198</c:f>
              <c:numCache>
                <c:formatCode>General</c:formatCode>
                <c:ptCount val="196"/>
                <c:pt idx="0">
                  <c:v>9301142.9049472995</c:v>
                </c:pt>
                <c:pt idx="1">
                  <c:v>9329113.8766948897</c:v>
                </c:pt>
                <c:pt idx="2">
                  <c:v>9424734.6157226209</c:v>
                </c:pt>
                <c:pt idx="3">
                  <c:v>9642942.0158720892</c:v>
                </c:pt>
                <c:pt idx="4">
                  <c:v>9863493.43946518</c:v>
                </c:pt>
                <c:pt idx="5">
                  <c:v>10009671.6951051</c:v>
                </c:pt>
                <c:pt idx="6">
                  <c:v>10058284.4590478</c:v>
                </c:pt>
                <c:pt idx="7">
                  <c:v>10085839.260763399</c:v>
                </c:pt>
                <c:pt idx="8">
                  <c:v>10197904.8591689</c:v>
                </c:pt>
                <c:pt idx="9">
                  <c:v>11600591.3312333</c:v>
                </c:pt>
                <c:pt idx="10">
                  <c:v>11911778.700366801</c:v>
                </c:pt>
                <c:pt idx="11">
                  <c:v>11913748.5750793</c:v>
                </c:pt>
                <c:pt idx="12">
                  <c:v>11646359.4617739</c:v>
                </c:pt>
                <c:pt idx="13">
                  <c:v>11594326.697629999</c:v>
                </c:pt>
                <c:pt idx="14">
                  <c:v>11617376.951491401</c:v>
                </c:pt>
                <c:pt idx="15">
                  <c:v>11166926.218102099</c:v>
                </c:pt>
                <c:pt idx="16">
                  <c:v>11249257.0978487</c:v>
                </c:pt>
                <c:pt idx="17">
                  <c:v>11219976.4681987</c:v>
                </c:pt>
                <c:pt idx="18">
                  <c:v>11118307.627589099</c:v>
                </c:pt>
                <c:pt idx="19">
                  <c:v>11292043.560522299</c:v>
                </c:pt>
                <c:pt idx="20">
                  <c:v>11148125.4022495</c:v>
                </c:pt>
                <c:pt idx="21">
                  <c:v>11133929.682625201</c:v>
                </c:pt>
                <c:pt idx="22">
                  <c:v>11401878.4653216</c:v>
                </c:pt>
                <c:pt idx="23">
                  <c:v>11868401.508723799</c:v>
                </c:pt>
                <c:pt idx="24">
                  <c:v>12656727.299954301</c:v>
                </c:pt>
                <c:pt idx="25">
                  <c:v>12920591.9923592</c:v>
                </c:pt>
                <c:pt idx="26">
                  <c:v>12925680.7612013</c:v>
                </c:pt>
                <c:pt idx="27">
                  <c:v>13101378.657601099</c:v>
                </c:pt>
                <c:pt idx="28">
                  <c:v>13273394.5678945</c:v>
                </c:pt>
                <c:pt idx="29">
                  <c:v>12976956.3088165</c:v>
                </c:pt>
                <c:pt idx="30">
                  <c:v>12524195.737423301</c:v>
                </c:pt>
                <c:pt idx="31">
                  <c:v>12247514.6210487</c:v>
                </c:pt>
                <c:pt idx="32">
                  <c:v>11979104.630175499</c:v>
                </c:pt>
                <c:pt idx="33">
                  <c:v>11861550.8831062</c:v>
                </c:pt>
                <c:pt idx="34">
                  <c:v>11228922.901749499</c:v>
                </c:pt>
                <c:pt idx="35">
                  <c:v>11079817.5503997</c:v>
                </c:pt>
                <c:pt idx="36">
                  <c:v>11078967.9312519</c:v>
                </c:pt>
                <c:pt idx="37">
                  <c:v>10900316.6004974</c:v>
                </c:pt>
                <c:pt idx="38">
                  <c:v>10871232.6128466</c:v>
                </c:pt>
                <c:pt idx="39">
                  <c:v>10929030.9264275</c:v>
                </c:pt>
                <c:pt idx="40">
                  <c:v>10930664.548620701</c:v>
                </c:pt>
                <c:pt idx="41">
                  <c:v>10861718.6248492</c:v>
                </c:pt>
                <c:pt idx="42">
                  <c:v>11179122.029718099</c:v>
                </c:pt>
                <c:pt idx="43">
                  <c:v>11451794.3954929</c:v>
                </c:pt>
                <c:pt idx="44">
                  <c:v>11679970.1200298</c:v>
                </c:pt>
                <c:pt idx="45">
                  <c:v>11903182.4423656</c:v>
                </c:pt>
                <c:pt idx="46">
                  <c:v>12111682.2701448</c:v>
                </c:pt>
                <c:pt idx="47">
                  <c:v>12199095.2490799</c:v>
                </c:pt>
                <c:pt idx="48">
                  <c:v>12403070.538342999</c:v>
                </c:pt>
                <c:pt idx="49">
                  <c:v>12464551.9372827</c:v>
                </c:pt>
                <c:pt idx="50">
                  <c:v>12145088.453338699</c:v>
                </c:pt>
                <c:pt idx="51">
                  <c:v>12015334.667017199</c:v>
                </c:pt>
                <c:pt idx="52">
                  <c:v>11878597.133068999</c:v>
                </c:pt>
                <c:pt idx="53">
                  <c:v>11830555.2617028</c:v>
                </c:pt>
                <c:pt idx="54">
                  <c:v>11527327.9858163</c:v>
                </c:pt>
                <c:pt idx="55">
                  <c:v>11420709.3968562</c:v>
                </c:pt>
                <c:pt idx="56">
                  <c:v>11306204.878827</c:v>
                </c:pt>
                <c:pt idx="57">
                  <c:v>11093409.9049487</c:v>
                </c:pt>
                <c:pt idx="58">
                  <c:v>10887537.686447199</c:v>
                </c:pt>
                <c:pt idx="59">
                  <c:v>10735352.658133199</c:v>
                </c:pt>
                <c:pt idx="60">
                  <c:v>10707814.4573642</c:v>
                </c:pt>
                <c:pt idx="61">
                  <c:v>10616452.6564871</c:v>
                </c:pt>
                <c:pt idx="62">
                  <c:v>10937827.0208143</c:v>
                </c:pt>
                <c:pt idx="63">
                  <c:v>11106114.841157399</c:v>
                </c:pt>
                <c:pt idx="64">
                  <c:v>11001058.977513</c:v>
                </c:pt>
                <c:pt idx="65">
                  <c:v>11143370.189676199</c:v>
                </c:pt>
                <c:pt idx="66">
                  <c:v>11298545.483913001</c:v>
                </c:pt>
                <c:pt idx="67">
                  <c:v>11324851.2945319</c:v>
                </c:pt>
                <c:pt idx="68">
                  <c:v>11358390.831279701</c:v>
                </c:pt>
                <c:pt idx="69">
                  <c:v>11408853.6732994</c:v>
                </c:pt>
                <c:pt idx="70">
                  <c:v>11323619.158611599</c:v>
                </c:pt>
                <c:pt idx="71">
                  <c:v>11256132.954544</c:v>
                </c:pt>
                <c:pt idx="72">
                  <c:v>11124067.118633799</c:v>
                </c:pt>
                <c:pt idx="73">
                  <c:v>11060250.168442201</c:v>
                </c:pt>
                <c:pt idx="74">
                  <c:v>10905558.9448485</c:v>
                </c:pt>
                <c:pt idx="75">
                  <c:v>10805067.604301199</c:v>
                </c:pt>
                <c:pt idx="76">
                  <c:v>10760080.0894209</c:v>
                </c:pt>
                <c:pt idx="77">
                  <c:v>10695542.604416899</c:v>
                </c:pt>
                <c:pt idx="78">
                  <c:v>10634709.8742311</c:v>
                </c:pt>
                <c:pt idx="79">
                  <c:v>10575234.496329101</c:v>
                </c:pt>
                <c:pt idx="80">
                  <c:v>10605247.8939262</c:v>
                </c:pt>
                <c:pt idx="81">
                  <c:v>10607385.2874987</c:v>
                </c:pt>
                <c:pt idx="82">
                  <c:v>10867543.770834301</c:v>
                </c:pt>
                <c:pt idx="83">
                  <c:v>10981279.088637</c:v>
                </c:pt>
                <c:pt idx="84">
                  <c:v>10981024.5180106</c:v>
                </c:pt>
                <c:pt idx="85">
                  <c:v>10982349.4687199</c:v>
                </c:pt>
                <c:pt idx="86">
                  <c:v>10961743.763558799</c:v>
                </c:pt>
                <c:pt idx="87">
                  <c:v>10915651.559696</c:v>
                </c:pt>
                <c:pt idx="88">
                  <c:v>10887108.506775299</c:v>
                </c:pt>
                <c:pt idx="89">
                  <c:v>10717512.7412025</c:v>
                </c:pt>
                <c:pt idx="90">
                  <c:v>10671598.344601801</c:v>
                </c:pt>
                <c:pt idx="91">
                  <c:v>10635921.9590514</c:v>
                </c:pt>
                <c:pt idx="92">
                  <c:v>10614061.840458499</c:v>
                </c:pt>
                <c:pt idx="93">
                  <c:v>10587904.087762401</c:v>
                </c:pt>
                <c:pt idx="94">
                  <c:v>10536884.8679075</c:v>
                </c:pt>
                <c:pt idx="95">
                  <c:v>10532416.3793272</c:v>
                </c:pt>
                <c:pt idx="96">
                  <c:v>10522900.394739</c:v>
                </c:pt>
                <c:pt idx="97">
                  <c:v>10508975.912903599</c:v>
                </c:pt>
                <c:pt idx="98">
                  <c:v>10498825.441032</c:v>
                </c:pt>
                <c:pt idx="99">
                  <c:v>10489895.0763399</c:v>
                </c:pt>
                <c:pt idx="100">
                  <c:v>10479657.2014313</c:v>
                </c:pt>
                <c:pt idx="101">
                  <c:v>10487717.0956003</c:v>
                </c:pt>
                <c:pt idx="102">
                  <c:v>10556985.642677501</c:v>
                </c:pt>
                <c:pt idx="103">
                  <c:v>10606194.286211301</c:v>
                </c:pt>
                <c:pt idx="104">
                  <c:v>10567600.275897801</c:v>
                </c:pt>
                <c:pt idx="105">
                  <c:v>10544249.9175946</c:v>
                </c:pt>
                <c:pt idx="106">
                  <c:v>10536586.326326201</c:v>
                </c:pt>
                <c:pt idx="107">
                  <c:v>10528441.4847624</c:v>
                </c:pt>
                <c:pt idx="108">
                  <c:v>10516515.4914173</c:v>
                </c:pt>
                <c:pt idx="109">
                  <c:v>10489778.383522101</c:v>
                </c:pt>
                <c:pt idx="110">
                  <c:v>10480927.5178934</c:v>
                </c:pt>
                <c:pt idx="111">
                  <c:v>10470678.405435501</c:v>
                </c:pt>
                <c:pt idx="112">
                  <c:v>10459549.961104199</c:v>
                </c:pt>
                <c:pt idx="113">
                  <c:v>10465378.4174222</c:v>
                </c:pt>
                <c:pt idx="114">
                  <c:v>10354187.932755301</c:v>
                </c:pt>
                <c:pt idx="115">
                  <c:v>10328447.2503815</c:v>
                </c:pt>
                <c:pt idx="116">
                  <c:v>10319326.826286299</c:v>
                </c:pt>
                <c:pt idx="117">
                  <c:v>10318263.9354042</c:v>
                </c:pt>
                <c:pt idx="118">
                  <c:v>10325399.509944901</c:v>
                </c:pt>
                <c:pt idx="119">
                  <c:v>10362561.8446461</c:v>
                </c:pt>
                <c:pt idx="120">
                  <c:v>10386948.8930934</c:v>
                </c:pt>
                <c:pt idx="121">
                  <c:v>10370399.6473097</c:v>
                </c:pt>
                <c:pt idx="122">
                  <c:v>10395538.9090447</c:v>
                </c:pt>
                <c:pt idx="123">
                  <c:v>10443079.5892305</c:v>
                </c:pt>
                <c:pt idx="124">
                  <c:v>10499053.659332501</c:v>
                </c:pt>
                <c:pt idx="125">
                  <c:v>10537440.0720968</c:v>
                </c:pt>
                <c:pt idx="126">
                  <c:v>10531446.047461599</c:v>
                </c:pt>
                <c:pt idx="127">
                  <c:v>10532652.8349718</c:v>
                </c:pt>
                <c:pt idx="128">
                  <c:v>10543391.6767518</c:v>
                </c:pt>
                <c:pt idx="129">
                  <c:v>10534055.7285266</c:v>
                </c:pt>
                <c:pt idx="130">
                  <c:v>10533060.6658129</c:v>
                </c:pt>
                <c:pt idx="131">
                  <c:v>10537305.9037358</c:v>
                </c:pt>
                <c:pt idx="132">
                  <c:v>10505968.175956501</c:v>
                </c:pt>
                <c:pt idx="133">
                  <c:v>10482056.926976301</c:v>
                </c:pt>
                <c:pt idx="134">
                  <c:v>10443393.722985899</c:v>
                </c:pt>
                <c:pt idx="135">
                  <c:v>10422797.7372973</c:v>
                </c:pt>
                <c:pt idx="136">
                  <c:v>10415477.481167899</c:v>
                </c:pt>
                <c:pt idx="137">
                  <c:v>10402855.370770499</c:v>
                </c:pt>
                <c:pt idx="138">
                  <c:v>10401970.1713454</c:v>
                </c:pt>
                <c:pt idx="139">
                  <c:v>10399751.758358199</c:v>
                </c:pt>
                <c:pt idx="140">
                  <c:v>10397988.907959901</c:v>
                </c:pt>
                <c:pt idx="141">
                  <c:v>10399549.3472124</c:v>
                </c:pt>
                <c:pt idx="142">
                  <c:v>10404514.5080275</c:v>
                </c:pt>
                <c:pt idx="143">
                  <c:v>10405852.7464833</c:v>
                </c:pt>
                <c:pt idx="144">
                  <c:v>10407244.534006201</c:v>
                </c:pt>
                <c:pt idx="145">
                  <c:v>10401610.083207401</c:v>
                </c:pt>
                <c:pt idx="146">
                  <c:v>10395407.285314601</c:v>
                </c:pt>
                <c:pt idx="147">
                  <c:v>10395313.3294203</c:v>
                </c:pt>
                <c:pt idx="148">
                  <c:v>10392522.9944508</c:v>
                </c:pt>
                <c:pt idx="149">
                  <c:v>10392192.1890433</c:v>
                </c:pt>
                <c:pt idx="150">
                  <c:v>10390529.3007532</c:v>
                </c:pt>
                <c:pt idx="151">
                  <c:v>10391213.8385667</c:v>
                </c:pt>
                <c:pt idx="152">
                  <c:v>10391544.351068599</c:v>
                </c:pt>
                <c:pt idx="153">
                  <c:v>10396577.0353898</c:v>
                </c:pt>
                <c:pt idx="154">
                  <c:v>10412074.550160199</c:v>
                </c:pt>
                <c:pt idx="155">
                  <c:v>10411649.114539601</c:v>
                </c:pt>
                <c:pt idx="156">
                  <c:v>10404883.0092385</c:v>
                </c:pt>
                <c:pt idx="157">
                  <c:v>10393537.7448442</c:v>
                </c:pt>
                <c:pt idx="158">
                  <c:v>10389919.2070913</c:v>
                </c:pt>
                <c:pt idx="159">
                  <c:v>10382876.362100599</c:v>
                </c:pt>
                <c:pt idx="160">
                  <c:v>10384461.3243114</c:v>
                </c:pt>
                <c:pt idx="161">
                  <c:v>10382368.796006201</c:v>
                </c:pt>
                <c:pt idx="162">
                  <c:v>10379690.159961101</c:v>
                </c:pt>
                <c:pt idx="163">
                  <c:v>10377579.0245564</c:v>
                </c:pt>
                <c:pt idx="164">
                  <c:v>10376256.453678699</c:v>
                </c:pt>
                <c:pt idx="165">
                  <c:v>10375476.4327152</c:v>
                </c:pt>
                <c:pt idx="166">
                  <c:v>10373078.1307998</c:v>
                </c:pt>
                <c:pt idx="167">
                  <c:v>10372568.3985439</c:v>
                </c:pt>
                <c:pt idx="168">
                  <c:v>10372314.4529406</c:v>
                </c:pt>
                <c:pt idx="169">
                  <c:v>10372314.4441413</c:v>
                </c:pt>
                <c:pt idx="170">
                  <c:v>10372119.099737899</c:v>
                </c:pt>
                <c:pt idx="171">
                  <c:v>10372106.402930601</c:v>
                </c:pt>
                <c:pt idx="172">
                  <c:v>10372106.396287501</c:v>
                </c:pt>
                <c:pt idx="173">
                  <c:v>10372106.4831018</c:v>
                </c:pt>
                <c:pt idx="174">
                  <c:v>10372098.0629631</c:v>
                </c:pt>
                <c:pt idx="175">
                  <c:v>10372082.5265627</c:v>
                </c:pt>
                <c:pt idx="176">
                  <c:v>10372081.1181353</c:v>
                </c:pt>
                <c:pt idx="177">
                  <c:v>10372220.3798186</c:v>
                </c:pt>
                <c:pt idx="178">
                  <c:v>10371788.198210301</c:v>
                </c:pt>
                <c:pt idx="179">
                  <c:v>10371291.881686101</c:v>
                </c:pt>
                <c:pt idx="180">
                  <c:v>10371486.0606493</c:v>
                </c:pt>
                <c:pt idx="181">
                  <c:v>10371473.5321618</c:v>
                </c:pt>
                <c:pt idx="182">
                  <c:v>10371473.529876599</c:v>
                </c:pt>
                <c:pt idx="183">
                  <c:v>10371473.5295416</c:v>
                </c:pt>
                <c:pt idx="184">
                  <c:v>10371460.2707032</c:v>
                </c:pt>
                <c:pt idx="185">
                  <c:v>10371353.610750601</c:v>
                </c:pt>
                <c:pt idx="186">
                  <c:v>10371336.7036657</c:v>
                </c:pt>
                <c:pt idx="187">
                  <c:v>10371305.8377745</c:v>
                </c:pt>
                <c:pt idx="188">
                  <c:v>10371189.1576101</c:v>
                </c:pt>
                <c:pt idx="189">
                  <c:v>10368869.782928299</c:v>
                </c:pt>
                <c:pt idx="190">
                  <c:v>10368327.029737899</c:v>
                </c:pt>
                <c:pt idx="191">
                  <c:v>10368738.393708199</c:v>
                </c:pt>
                <c:pt idx="192">
                  <c:v>10368081.5273368</c:v>
                </c:pt>
                <c:pt idx="193">
                  <c:v>10367241.665541099</c:v>
                </c:pt>
                <c:pt idx="194">
                  <c:v>10367240.1312567</c:v>
                </c:pt>
                <c:pt idx="195">
                  <c:v>10366663.600002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6D-4AA9-A8BD-70FECCEDC700}"/>
            </c:ext>
          </c:extLst>
        </c:ser>
        <c:ser>
          <c:idx val="1"/>
          <c:order val="1"/>
          <c:tx>
            <c:v>virtual not divided</c:v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PowerPoint]SAVLR_20200225_PM1254'!$F$3:$F$102</c:f>
              <c:numCache>
                <c:formatCode>General</c:formatCode>
                <c:ptCount val="100"/>
                <c:pt idx="0">
                  <c:v>9270495.6756280996</c:v>
                </c:pt>
                <c:pt idx="1">
                  <c:v>9276878.4331936296</c:v>
                </c:pt>
                <c:pt idx="2">
                  <c:v>9313600.2827449404</c:v>
                </c:pt>
                <c:pt idx="3">
                  <c:v>9322021.6328028701</c:v>
                </c:pt>
                <c:pt idx="4">
                  <c:v>9337522.4582169503</c:v>
                </c:pt>
                <c:pt idx="5">
                  <c:v>9334518.2662262209</c:v>
                </c:pt>
                <c:pt idx="6">
                  <c:v>9348821.0261168592</c:v>
                </c:pt>
                <c:pt idx="7">
                  <c:v>9352480.6832743399</c:v>
                </c:pt>
                <c:pt idx="8">
                  <c:v>9395935.2297710199</c:v>
                </c:pt>
                <c:pt idx="9">
                  <c:v>9431070.3564200196</c:v>
                </c:pt>
                <c:pt idx="10">
                  <c:v>9429072.2231518105</c:v>
                </c:pt>
                <c:pt idx="11">
                  <c:v>9428183.0401071105</c:v>
                </c:pt>
                <c:pt idx="12">
                  <c:v>9426136.5207488406</c:v>
                </c:pt>
                <c:pt idx="13">
                  <c:v>9425146.96745448</c:v>
                </c:pt>
                <c:pt idx="14">
                  <c:v>9422666.2035438605</c:v>
                </c:pt>
                <c:pt idx="15">
                  <c:v>9421695.3935883306</c:v>
                </c:pt>
                <c:pt idx="16">
                  <c:v>9421342.4787727799</c:v>
                </c:pt>
                <c:pt idx="17">
                  <c:v>9421134.5646044295</c:v>
                </c:pt>
                <c:pt idx="18">
                  <c:v>9420946.3168986291</c:v>
                </c:pt>
                <c:pt idx="19">
                  <c:v>9420430.7760651503</c:v>
                </c:pt>
                <c:pt idx="20">
                  <c:v>9420424.7378450092</c:v>
                </c:pt>
                <c:pt idx="21">
                  <c:v>9420280.5182787608</c:v>
                </c:pt>
                <c:pt idx="22">
                  <c:v>9420195.1485001203</c:v>
                </c:pt>
                <c:pt idx="23">
                  <c:v>9420095.4722958393</c:v>
                </c:pt>
                <c:pt idx="24">
                  <c:v>9419637.6263787393</c:v>
                </c:pt>
                <c:pt idx="25">
                  <c:v>9419512.8170339596</c:v>
                </c:pt>
                <c:pt idx="26">
                  <c:v>9419384.4841775298</c:v>
                </c:pt>
                <c:pt idx="27">
                  <c:v>9419357.5117319506</c:v>
                </c:pt>
                <c:pt idx="28">
                  <c:v>9419324.8402568791</c:v>
                </c:pt>
                <c:pt idx="29">
                  <c:v>9419287.4542372506</c:v>
                </c:pt>
                <c:pt idx="30">
                  <c:v>9419254.6040820591</c:v>
                </c:pt>
                <c:pt idx="31">
                  <c:v>9419223.6263168193</c:v>
                </c:pt>
                <c:pt idx="32">
                  <c:v>9419199.9306391608</c:v>
                </c:pt>
                <c:pt idx="33">
                  <c:v>9419171.5208035298</c:v>
                </c:pt>
                <c:pt idx="34">
                  <c:v>9419077.6219916195</c:v>
                </c:pt>
                <c:pt idx="35">
                  <c:v>9419036.4341182094</c:v>
                </c:pt>
                <c:pt idx="36">
                  <c:v>9419001.9222930707</c:v>
                </c:pt>
                <c:pt idx="37">
                  <c:v>9418996.7817989904</c:v>
                </c:pt>
                <c:pt idx="38">
                  <c:v>9418986.3902288694</c:v>
                </c:pt>
                <c:pt idx="39">
                  <c:v>9418965.1726548392</c:v>
                </c:pt>
                <c:pt idx="40">
                  <c:v>9418953.5466658007</c:v>
                </c:pt>
                <c:pt idx="41">
                  <c:v>9418936.4389975201</c:v>
                </c:pt>
                <c:pt idx="42">
                  <c:v>9418932.9366994202</c:v>
                </c:pt>
                <c:pt idx="43">
                  <c:v>9418927.5795703307</c:v>
                </c:pt>
                <c:pt idx="44">
                  <c:v>9418896.8947441895</c:v>
                </c:pt>
                <c:pt idx="45">
                  <c:v>9418879.5729900692</c:v>
                </c:pt>
                <c:pt idx="46">
                  <c:v>9418867.2934351396</c:v>
                </c:pt>
                <c:pt idx="47">
                  <c:v>9418864.3678288292</c:v>
                </c:pt>
                <c:pt idx="48">
                  <c:v>9418860.0444014501</c:v>
                </c:pt>
                <c:pt idx="49">
                  <c:v>9418851.4928385299</c:v>
                </c:pt>
                <c:pt idx="50">
                  <c:v>9418843.0006904993</c:v>
                </c:pt>
                <c:pt idx="51">
                  <c:v>9418838.9710236508</c:v>
                </c:pt>
                <c:pt idx="52">
                  <c:v>9418838.19023964</c:v>
                </c:pt>
                <c:pt idx="53">
                  <c:v>9418835.71796114</c:v>
                </c:pt>
                <c:pt idx="54">
                  <c:v>9418817.11834535</c:v>
                </c:pt>
                <c:pt idx="55">
                  <c:v>9418803.6306974292</c:v>
                </c:pt>
                <c:pt idx="56">
                  <c:v>9418793.7830692306</c:v>
                </c:pt>
                <c:pt idx="57">
                  <c:v>9418791.2286559008</c:v>
                </c:pt>
                <c:pt idx="58">
                  <c:v>9418788.4078589603</c:v>
                </c:pt>
                <c:pt idx="59">
                  <c:v>9418783.0610279609</c:v>
                </c:pt>
                <c:pt idx="60">
                  <c:v>9418773.6307397299</c:v>
                </c:pt>
                <c:pt idx="61">
                  <c:v>9418764.8288171105</c:v>
                </c:pt>
                <c:pt idx="62">
                  <c:v>9418764.1385985706</c:v>
                </c:pt>
                <c:pt idx="63">
                  <c:v>9418762.7755875904</c:v>
                </c:pt>
                <c:pt idx="64">
                  <c:v>9418744.2836427093</c:v>
                </c:pt>
                <c:pt idx="65">
                  <c:v>9418734.5289568398</c:v>
                </c:pt>
                <c:pt idx="66">
                  <c:v>9418726.8573533799</c:v>
                </c:pt>
                <c:pt idx="67">
                  <c:v>9418724.6668945197</c:v>
                </c:pt>
                <c:pt idx="68">
                  <c:v>9418722.8816037402</c:v>
                </c:pt>
                <c:pt idx="69">
                  <c:v>9418721.2855185494</c:v>
                </c:pt>
                <c:pt idx="70">
                  <c:v>9418716.9135975502</c:v>
                </c:pt>
                <c:pt idx="71">
                  <c:v>9418713.67058824</c:v>
                </c:pt>
                <c:pt idx="72">
                  <c:v>9418713.1813213509</c:v>
                </c:pt>
                <c:pt idx="73">
                  <c:v>9418711.4382947702</c:v>
                </c:pt>
                <c:pt idx="74">
                  <c:v>9418699.7380334791</c:v>
                </c:pt>
                <c:pt idx="75">
                  <c:v>9418691.0383166298</c:v>
                </c:pt>
                <c:pt idx="76">
                  <c:v>9418685.4035175405</c:v>
                </c:pt>
                <c:pt idx="77">
                  <c:v>9418684.2399371602</c:v>
                </c:pt>
                <c:pt idx="78">
                  <c:v>9418682.9438196104</c:v>
                </c:pt>
                <c:pt idx="79">
                  <c:v>9418681.6718782093</c:v>
                </c:pt>
                <c:pt idx="80">
                  <c:v>9418674.9695729092</c:v>
                </c:pt>
                <c:pt idx="81">
                  <c:v>9418674.5989129301</c:v>
                </c:pt>
                <c:pt idx="82">
                  <c:v>9418674.3489331808</c:v>
                </c:pt>
                <c:pt idx="83">
                  <c:v>9418672.4874409009</c:v>
                </c:pt>
                <c:pt idx="84">
                  <c:v>9418659.29409061</c:v>
                </c:pt>
                <c:pt idx="85">
                  <c:v>9418654.1224146392</c:v>
                </c:pt>
                <c:pt idx="86">
                  <c:v>9418648.7503659893</c:v>
                </c:pt>
                <c:pt idx="87">
                  <c:v>9418647.5921340194</c:v>
                </c:pt>
                <c:pt idx="88">
                  <c:v>9418646.6044984292</c:v>
                </c:pt>
                <c:pt idx="89">
                  <c:v>9418532.9042884391</c:v>
                </c:pt>
                <c:pt idx="90">
                  <c:v>9418529.7216301803</c:v>
                </c:pt>
                <c:pt idx="91">
                  <c:v>9418526.4490447491</c:v>
                </c:pt>
                <c:pt idx="92">
                  <c:v>9418524.8674680293</c:v>
                </c:pt>
                <c:pt idx="93">
                  <c:v>9418340.2741432805</c:v>
                </c:pt>
                <c:pt idx="94">
                  <c:v>9418327.8329211697</c:v>
                </c:pt>
                <c:pt idx="95">
                  <c:v>9418315.7154728305</c:v>
                </c:pt>
                <c:pt idx="96">
                  <c:v>9418310.4148985706</c:v>
                </c:pt>
                <c:pt idx="97">
                  <c:v>9418307.2875861693</c:v>
                </c:pt>
                <c:pt idx="98">
                  <c:v>9418306.1504974701</c:v>
                </c:pt>
                <c:pt idx="99">
                  <c:v>9418260.6442798693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6D-4AA9-A8BD-70FECCEDC7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4477680"/>
        <c:axId val="454482928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v>LB</c:v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'[Chart in Microsoft PowerPoint]SAVLR_20200225_PM1254'!$Z$3:$Z$198</c15:sqref>
                        </c15:formulaRef>
                      </c:ext>
                    </c:extLst>
                    <c:numCache>
                      <c:formatCode>General</c:formatCode>
                      <c:ptCount val="196"/>
                      <c:pt idx="0">
                        <c:v>9337931</c:v>
                      </c:pt>
                      <c:pt idx="1">
                        <c:v>9337931</c:v>
                      </c:pt>
                      <c:pt idx="2">
                        <c:v>9337931</c:v>
                      </c:pt>
                      <c:pt idx="3">
                        <c:v>9337931</c:v>
                      </c:pt>
                      <c:pt idx="4">
                        <c:v>9337931</c:v>
                      </c:pt>
                      <c:pt idx="5">
                        <c:v>9337931</c:v>
                      </c:pt>
                      <c:pt idx="6">
                        <c:v>9337931</c:v>
                      </c:pt>
                      <c:pt idx="7">
                        <c:v>9337931</c:v>
                      </c:pt>
                      <c:pt idx="8">
                        <c:v>9337931</c:v>
                      </c:pt>
                      <c:pt idx="9">
                        <c:v>9337931</c:v>
                      </c:pt>
                      <c:pt idx="10">
                        <c:v>9337931</c:v>
                      </c:pt>
                      <c:pt idx="11">
                        <c:v>9337931</c:v>
                      </c:pt>
                      <c:pt idx="12">
                        <c:v>9337931</c:v>
                      </c:pt>
                      <c:pt idx="13">
                        <c:v>9337931</c:v>
                      </c:pt>
                      <c:pt idx="14">
                        <c:v>9337931</c:v>
                      </c:pt>
                      <c:pt idx="15">
                        <c:v>9337931</c:v>
                      </c:pt>
                      <c:pt idx="16">
                        <c:v>9337931</c:v>
                      </c:pt>
                      <c:pt idx="17">
                        <c:v>9337931</c:v>
                      </c:pt>
                      <c:pt idx="18">
                        <c:v>9337931</c:v>
                      </c:pt>
                      <c:pt idx="19">
                        <c:v>9337931</c:v>
                      </c:pt>
                      <c:pt idx="20">
                        <c:v>9337931</c:v>
                      </c:pt>
                      <c:pt idx="21">
                        <c:v>9337931</c:v>
                      </c:pt>
                      <c:pt idx="22">
                        <c:v>9337931</c:v>
                      </c:pt>
                      <c:pt idx="23">
                        <c:v>9337931</c:v>
                      </c:pt>
                      <c:pt idx="24">
                        <c:v>9337931</c:v>
                      </c:pt>
                      <c:pt idx="25">
                        <c:v>9337931</c:v>
                      </c:pt>
                      <c:pt idx="26">
                        <c:v>9337931</c:v>
                      </c:pt>
                      <c:pt idx="27">
                        <c:v>9337931</c:v>
                      </c:pt>
                      <c:pt idx="28">
                        <c:v>9337931</c:v>
                      </c:pt>
                      <c:pt idx="29">
                        <c:v>9337931</c:v>
                      </c:pt>
                      <c:pt idx="30">
                        <c:v>9337931</c:v>
                      </c:pt>
                      <c:pt idx="31">
                        <c:v>9337931</c:v>
                      </c:pt>
                      <c:pt idx="32">
                        <c:v>9337931</c:v>
                      </c:pt>
                      <c:pt idx="33">
                        <c:v>9337931</c:v>
                      </c:pt>
                      <c:pt idx="34">
                        <c:v>9337931</c:v>
                      </c:pt>
                      <c:pt idx="35">
                        <c:v>9337931</c:v>
                      </c:pt>
                      <c:pt idx="36">
                        <c:v>9337931</c:v>
                      </c:pt>
                      <c:pt idx="37">
                        <c:v>9337931</c:v>
                      </c:pt>
                      <c:pt idx="38">
                        <c:v>9337931</c:v>
                      </c:pt>
                      <c:pt idx="39">
                        <c:v>9337931</c:v>
                      </c:pt>
                      <c:pt idx="40">
                        <c:v>9337931</c:v>
                      </c:pt>
                      <c:pt idx="41">
                        <c:v>9337931</c:v>
                      </c:pt>
                      <c:pt idx="42">
                        <c:v>9337931</c:v>
                      </c:pt>
                      <c:pt idx="43">
                        <c:v>9337931</c:v>
                      </c:pt>
                      <c:pt idx="44">
                        <c:v>9337931</c:v>
                      </c:pt>
                      <c:pt idx="45">
                        <c:v>9337931</c:v>
                      </c:pt>
                      <c:pt idx="46">
                        <c:v>9337931</c:v>
                      </c:pt>
                      <c:pt idx="47">
                        <c:v>9337931</c:v>
                      </c:pt>
                      <c:pt idx="48">
                        <c:v>9337931</c:v>
                      </c:pt>
                      <c:pt idx="49">
                        <c:v>9337931</c:v>
                      </c:pt>
                      <c:pt idx="50">
                        <c:v>9337931</c:v>
                      </c:pt>
                      <c:pt idx="51">
                        <c:v>9337931</c:v>
                      </c:pt>
                      <c:pt idx="52">
                        <c:v>9337931</c:v>
                      </c:pt>
                      <c:pt idx="53">
                        <c:v>9337931</c:v>
                      </c:pt>
                      <c:pt idx="54">
                        <c:v>9337931</c:v>
                      </c:pt>
                      <c:pt idx="55">
                        <c:v>9337931</c:v>
                      </c:pt>
                      <c:pt idx="56">
                        <c:v>9337931</c:v>
                      </c:pt>
                      <c:pt idx="57">
                        <c:v>9337931</c:v>
                      </c:pt>
                      <c:pt idx="58">
                        <c:v>9337931</c:v>
                      </c:pt>
                      <c:pt idx="59">
                        <c:v>9337931</c:v>
                      </c:pt>
                      <c:pt idx="60">
                        <c:v>9337931</c:v>
                      </c:pt>
                      <c:pt idx="61">
                        <c:v>9337931</c:v>
                      </c:pt>
                      <c:pt idx="62">
                        <c:v>9337931</c:v>
                      </c:pt>
                      <c:pt idx="63">
                        <c:v>9337931</c:v>
                      </c:pt>
                      <c:pt idx="64">
                        <c:v>9337931</c:v>
                      </c:pt>
                      <c:pt idx="65">
                        <c:v>9337931</c:v>
                      </c:pt>
                      <c:pt idx="66">
                        <c:v>9337931</c:v>
                      </c:pt>
                      <c:pt idx="67">
                        <c:v>9337931</c:v>
                      </c:pt>
                      <c:pt idx="68">
                        <c:v>9337931</c:v>
                      </c:pt>
                      <c:pt idx="69">
                        <c:v>9337931</c:v>
                      </c:pt>
                      <c:pt idx="70">
                        <c:v>9337931</c:v>
                      </c:pt>
                      <c:pt idx="71">
                        <c:v>9337931</c:v>
                      </c:pt>
                      <c:pt idx="72">
                        <c:v>9337931</c:v>
                      </c:pt>
                      <c:pt idx="73">
                        <c:v>9337931</c:v>
                      </c:pt>
                      <c:pt idx="74">
                        <c:v>9337931</c:v>
                      </c:pt>
                      <c:pt idx="75">
                        <c:v>9337931</c:v>
                      </c:pt>
                      <c:pt idx="76">
                        <c:v>9337931</c:v>
                      </c:pt>
                      <c:pt idx="77">
                        <c:v>9337931</c:v>
                      </c:pt>
                      <c:pt idx="78">
                        <c:v>9337931</c:v>
                      </c:pt>
                      <c:pt idx="79">
                        <c:v>9337931</c:v>
                      </c:pt>
                      <c:pt idx="80">
                        <c:v>9337931</c:v>
                      </c:pt>
                      <c:pt idx="81">
                        <c:v>9337931</c:v>
                      </c:pt>
                      <c:pt idx="82">
                        <c:v>9337931</c:v>
                      </c:pt>
                      <c:pt idx="83">
                        <c:v>9337931</c:v>
                      </c:pt>
                      <c:pt idx="84">
                        <c:v>9337931</c:v>
                      </c:pt>
                      <c:pt idx="85">
                        <c:v>9337931</c:v>
                      </c:pt>
                      <c:pt idx="86">
                        <c:v>9337931</c:v>
                      </c:pt>
                      <c:pt idx="87">
                        <c:v>9337931</c:v>
                      </c:pt>
                      <c:pt idx="88">
                        <c:v>9337931</c:v>
                      </c:pt>
                      <c:pt idx="89">
                        <c:v>9337931</c:v>
                      </c:pt>
                      <c:pt idx="90">
                        <c:v>9337931</c:v>
                      </c:pt>
                      <c:pt idx="91">
                        <c:v>9337931</c:v>
                      </c:pt>
                      <c:pt idx="92">
                        <c:v>9337931</c:v>
                      </c:pt>
                      <c:pt idx="93">
                        <c:v>9337931</c:v>
                      </c:pt>
                      <c:pt idx="94">
                        <c:v>9337931</c:v>
                      </c:pt>
                      <c:pt idx="95">
                        <c:v>9337931</c:v>
                      </c:pt>
                      <c:pt idx="96">
                        <c:v>9337931</c:v>
                      </c:pt>
                      <c:pt idx="97">
                        <c:v>9337931</c:v>
                      </c:pt>
                      <c:pt idx="98">
                        <c:v>9337931</c:v>
                      </c:pt>
                      <c:pt idx="99">
                        <c:v>9337931</c:v>
                      </c:pt>
                      <c:pt idx="100">
                        <c:v>9337931</c:v>
                      </c:pt>
                      <c:pt idx="101">
                        <c:v>9337931</c:v>
                      </c:pt>
                      <c:pt idx="102">
                        <c:v>9337931</c:v>
                      </c:pt>
                      <c:pt idx="103">
                        <c:v>9337931</c:v>
                      </c:pt>
                      <c:pt idx="104">
                        <c:v>9337931</c:v>
                      </c:pt>
                      <c:pt idx="105">
                        <c:v>9337931</c:v>
                      </c:pt>
                      <c:pt idx="106">
                        <c:v>9337931</c:v>
                      </c:pt>
                      <c:pt idx="107">
                        <c:v>9337931</c:v>
                      </c:pt>
                      <c:pt idx="108">
                        <c:v>9337931</c:v>
                      </c:pt>
                      <c:pt idx="109">
                        <c:v>9337931</c:v>
                      </c:pt>
                      <c:pt idx="110">
                        <c:v>9337931</c:v>
                      </c:pt>
                      <c:pt idx="111">
                        <c:v>9337931</c:v>
                      </c:pt>
                      <c:pt idx="112">
                        <c:v>9337931</c:v>
                      </c:pt>
                      <c:pt idx="113">
                        <c:v>9337931</c:v>
                      </c:pt>
                      <c:pt idx="114">
                        <c:v>9337931</c:v>
                      </c:pt>
                      <c:pt idx="115">
                        <c:v>9337931</c:v>
                      </c:pt>
                      <c:pt idx="116">
                        <c:v>9337931</c:v>
                      </c:pt>
                      <c:pt idx="117">
                        <c:v>9337931</c:v>
                      </c:pt>
                      <c:pt idx="118">
                        <c:v>9337931</c:v>
                      </c:pt>
                      <c:pt idx="119">
                        <c:v>9337931</c:v>
                      </c:pt>
                      <c:pt idx="120">
                        <c:v>9337931</c:v>
                      </c:pt>
                      <c:pt idx="121">
                        <c:v>9337931</c:v>
                      </c:pt>
                      <c:pt idx="122">
                        <c:v>9337931</c:v>
                      </c:pt>
                      <c:pt idx="123">
                        <c:v>9337931</c:v>
                      </c:pt>
                      <c:pt idx="124">
                        <c:v>9337931</c:v>
                      </c:pt>
                      <c:pt idx="125">
                        <c:v>9337931</c:v>
                      </c:pt>
                      <c:pt idx="126">
                        <c:v>9337931</c:v>
                      </c:pt>
                      <c:pt idx="127">
                        <c:v>9337931</c:v>
                      </c:pt>
                      <c:pt idx="128">
                        <c:v>9337931</c:v>
                      </c:pt>
                      <c:pt idx="129">
                        <c:v>9337931</c:v>
                      </c:pt>
                      <c:pt idx="130">
                        <c:v>9337931</c:v>
                      </c:pt>
                      <c:pt idx="131">
                        <c:v>9337931</c:v>
                      </c:pt>
                      <c:pt idx="132">
                        <c:v>9337931</c:v>
                      </c:pt>
                      <c:pt idx="133">
                        <c:v>9337931</c:v>
                      </c:pt>
                      <c:pt idx="134">
                        <c:v>9337931</c:v>
                      </c:pt>
                      <c:pt idx="135">
                        <c:v>9337931</c:v>
                      </c:pt>
                      <c:pt idx="136">
                        <c:v>9337931</c:v>
                      </c:pt>
                      <c:pt idx="137">
                        <c:v>9337931</c:v>
                      </c:pt>
                      <c:pt idx="138">
                        <c:v>9337931</c:v>
                      </c:pt>
                      <c:pt idx="139">
                        <c:v>9337931</c:v>
                      </c:pt>
                      <c:pt idx="140">
                        <c:v>9337931</c:v>
                      </c:pt>
                      <c:pt idx="141">
                        <c:v>9337931</c:v>
                      </c:pt>
                      <c:pt idx="142">
                        <c:v>9337931</c:v>
                      </c:pt>
                      <c:pt idx="143">
                        <c:v>9337931</c:v>
                      </c:pt>
                      <c:pt idx="144">
                        <c:v>9337931</c:v>
                      </c:pt>
                      <c:pt idx="145">
                        <c:v>9337931</c:v>
                      </c:pt>
                      <c:pt idx="146">
                        <c:v>9337931</c:v>
                      </c:pt>
                      <c:pt idx="147">
                        <c:v>9337931</c:v>
                      </c:pt>
                      <c:pt idx="148">
                        <c:v>9337931</c:v>
                      </c:pt>
                      <c:pt idx="149">
                        <c:v>9337931</c:v>
                      </c:pt>
                      <c:pt idx="150">
                        <c:v>9337931</c:v>
                      </c:pt>
                      <c:pt idx="151">
                        <c:v>9337931</c:v>
                      </c:pt>
                      <c:pt idx="152">
                        <c:v>9337931</c:v>
                      </c:pt>
                      <c:pt idx="153">
                        <c:v>9337931</c:v>
                      </c:pt>
                      <c:pt idx="154">
                        <c:v>9337931</c:v>
                      </c:pt>
                      <c:pt idx="155">
                        <c:v>9337931</c:v>
                      </c:pt>
                      <c:pt idx="156">
                        <c:v>9337931</c:v>
                      </c:pt>
                      <c:pt idx="157">
                        <c:v>9337931</c:v>
                      </c:pt>
                      <c:pt idx="158">
                        <c:v>9337931</c:v>
                      </c:pt>
                      <c:pt idx="159">
                        <c:v>9337931</c:v>
                      </c:pt>
                      <c:pt idx="160">
                        <c:v>9337931</c:v>
                      </c:pt>
                      <c:pt idx="161">
                        <c:v>9337931</c:v>
                      </c:pt>
                      <c:pt idx="162">
                        <c:v>9337931</c:v>
                      </c:pt>
                      <c:pt idx="163">
                        <c:v>9337931</c:v>
                      </c:pt>
                      <c:pt idx="164">
                        <c:v>9337931</c:v>
                      </c:pt>
                      <c:pt idx="165">
                        <c:v>9337931</c:v>
                      </c:pt>
                      <c:pt idx="166">
                        <c:v>9337931</c:v>
                      </c:pt>
                      <c:pt idx="167">
                        <c:v>9337931</c:v>
                      </c:pt>
                      <c:pt idx="168">
                        <c:v>9337931</c:v>
                      </c:pt>
                      <c:pt idx="169">
                        <c:v>9337931</c:v>
                      </c:pt>
                      <c:pt idx="170">
                        <c:v>9337931</c:v>
                      </c:pt>
                      <c:pt idx="171">
                        <c:v>9337931</c:v>
                      </c:pt>
                      <c:pt idx="172">
                        <c:v>9337931</c:v>
                      </c:pt>
                      <c:pt idx="173">
                        <c:v>9337931</c:v>
                      </c:pt>
                      <c:pt idx="174">
                        <c:v>9337931</c:v>
                      </c:pt>
                      <c:pt idx="175">
                        <c:v>9337931</c:v>
                      </c:pt>
                      <c:pt idx="176">
                        <c:v>9337931</c:v>
                      </c:pt>
                      <c:pt idx="177">
                        <c:v>9337931</c:v>
                      </c:pt>
                      <c:pt idx="178">
                        <c:v>9337931</c:v>
                      </c:pt>
                      <c:pt idx="179">
                        <c:v>9337931</c:v>
                      </c:pt>
                      <c:pt idx="180">
                        <c:v>9337931</c:v>
                      </c:pt>
                      <c:pt idx="181">
                        <c:v>9337931</c:v>
                      </c:pt>
                      <c:pt idx="182">
                        <c:v>9337931</c:v>
                      </c:pt>
                      <c:pt idx="183">
                        <c:v>9337931</c:v>
                      </c:pt>
                      <c:pt idx="184">
                        <c:v>9337931</c:v>
                      </c:pt>
                      <c:pt idx="185">
                        <c:v>9337931</c:v>
                      </c:pt>
                      <c:pt idx="186">
                        <c:v>9337931</c:v>
                      </c:pt>
                      <c:pt idx="187">
                        <c:v>9337931</c:v>
                      </c:pt>
                      <c:pt idx="188">
                        <c:v>9337931</c:v>
                      </c:pt>
                      <c:pt idx="189">
                        <c:v>9337931</c:v>
                      </c:pt>
                      <c:pt idx="190">
                        <c:v>9337931</c:v>
                      </c:pt>
                      <c:pt idx="191">
                        <c:v>9337931</c:v>
                      </c:pt>
                      <c:pt idx="192">
                        <c:v>9337931</c:v>
                      </c:pt>
                      <c:pt idx="193">
                        <c:v>9337931</c:v>
                      </c:pt>
                      <c:pt idx="194">
                        <c:v>9337931</c:v>
                      </c:pt>
                      <c:pt idx="195">
                        <c:v>9337931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696D-4AA9-A8BD-70FECCEDC700}"/>
                  </c:ext>
                </c:extLst>
              </c15:ser>
            </c15:filteredLineSeries>
          </c:ext>
        </c:extLst>
      </c:lineChart>
      <c:catAx>
        <c:axId val="454477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Iterations</a:t>
                </a:r>
              </a:p>
            </c:rich>
          </c:tx>
          <c:layout>
            <c:manualLayout>
              <c:xMode val="edge"/>
              <c:yMode val="edge"/>
              <c:x val="0.46434624572745298"/>
              <c:y val="0.915351607892750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4482928"/>
        <c:crosses val="autoZero"/>
        <c:auto val="1"/>
        <c:lblAlgn val="ctr"/>
        <c:lblOffset val="100"/>
        <c:tickLblSkip val="20"/>
        <c:noMultiLvlLbl val="0"/>
      </c:catAx>
      <c:valAx>
        <c:axId val="454482928"/>
        <c:scaling>
          <c:orientation val="minMax"/>
          <c:max val="13300000"/>
          <c:min val="92000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Cost ($)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crossAx val="45447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014917101671855"/>
          <c:y val="0.16599220168356177"/>
          <c:w val="0.37073541188132098"/>
          <c:h val="0.1690043239886218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-8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t" anchorCtr="0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Feasible solutions over time</a:t>
            </a:r>
          </a:p>
        </c:rich>
      </c:tx>
      <c:layout>
        <c:manualLayout>
          <c:xMode val="edge"/>
          <c:yMode val="edge"/>
          <c:x val="0.24206241040450419"/>
          <c:y val="2.5008167767655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t" anchorCtr="0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5683862063745034E-2"/>
          <c:y val="1.274697281141547E-2"/>
          <c:w val="0.91985269132219638"/>
          <c:h val="0.60349330015379299"/>
        </c:manualLayout>
      </c:layout>
      <c:lineChart>
        <c:grouping val="standard"/>
        <c:varyColors val="0"/>
        <c:ser>
          <c:idx val="0"/>
          <c:order val="0"/>
          <c:tx>
            <c:strRef>
              <c:f>'[Chart in Microsoft PowerPoint]Sheet1'!$I$1</c:f>
              <c:strCache>
                <c:ptCount val="1"/>
                <c:pt idx="0">
                  <c:v>B&amp;C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sysDash"/>
              <a:round/>
            </a:ln>
            <a:effectLst/>
          </c:spPr>
          <c:marker>
            <c:symbol val="square"/>
            <c:size val="3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dPt>
            <c:idx val="53"/>
            <c:marker>
              <c:symbol val="square"/>
              <c:size val="7"/>
              <c:spPr>
                <a:noFill/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B3EC-4C76-A9A2-4BAF40B763DA}"/>
              </c:ext>
            </c:extLst>
          </c:dPt>
          <c:dPt>
            <c:idx val="87"/>
            <c:marker>
              <c:symbol val="square"/>
              <c:size val="7"/>
              <c:spPr>
                <a:noFill/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B3EC-4C76-A9A2-4BAF40B763DA}"/>
              </c:ext>
            </c:extLst>
          </c:dPt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PowerPoint]Sheet1'!$C$1:$C$101</c:f>
              <c:numCache>
                <c:formatCode>General</c:formatCode>
                <c:ptCount val="1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9480126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9422880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EC-4C76-A9A2-4BAF40B763DA}"/>
            </c:ext>
          </c:extLst>
        </c:ser>
        <c:ser>
          <c:idx val="1"/>
          <c:order val="1"/>
          <c:tx>
            <c:strRef>
              <c:f>'[Chart in Microsoft PowerPoint]Sheet1'!$J$1</c:f>
              <c:strCache>
                <c:ptCount val="1"/>
                <c:pt idx="0">
                  <c:v>SAVLR+B&amp;C</c:v>
                </c:pt>
              </c:strCache>
            </c:strRef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3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dPt>
            <c:idx val="52"/>
            <c:marker>
              <c:symbol val="triangle"/>
              <c:size val="7"/>
              <c:spPr>
                <a:noFill/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B3EC-4C76-A9A2-4BAF40B763DA}"/>
              </c:ext>
            </c:extLst>
          </c:dPt>
          <c:dPt>
            <c:idx val="58"/>
            <c:marker>
              <c:symbol val="triangle"/>
              <c:size val="7"/>
              <c:spPr>
                <a:noFill/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B3EC-4C76-A9A2-4BAF40B763DA}"/>
              </c:ext>
            </c:extLst>
          </c:dPt>
          <c:dPt>
            <c:idx val="64"/>
            <c:marker>
              <c:symbol val="triangle"/>
              <c:size val="7"/>
              <c:spPr>
                <a:noFill/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B3EC-4C76-A9A2-4BAF40B763DA}"/>
              </c:ext>
            </c:extLst>
          </c:dPt>
          <c:dPt>
            <c:idx val="68"/>
            <c:marker>
              <c:symbol val="triangle"/>
              <c:size val="7"/>
              <c:spPr>
                <a:noFill/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B3EC-4C76-A9A2-4BAF40B763DA}"/>
              </c:ext>
            </c:extLst>
          </c:dPt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PowerPoint]Sheet1'!$D$1:$D$101</c:f>
              <c:numCache>
                <c:formatCode>General</c:formatCode>
                <c:ptCount val="1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9422666.2039999999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9421342.4790000003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9420946.3169999998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9420430.7760000005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3EC-4C76-A9A2-4BAF40B763DA}"/>
            </c:ext>
          </c:extLst>
        </c:ser>
        <c:ser>
          <c:idx val="4"/>
          <c:order val="2"/>
          <c:tx>
            <c:strRef>
              <c:f>'[Chart in Microsoft PowerPoint]Sheet1'!$K$1</c:f>
              <c:strCache>
                <c:ptCount val="1"/>
                <c:pt idx="0">
                  <c:v>SAVLR+OO+B&amp;C (sequential)</c:v>
                </c:pt>
              </c:strCache>
            </c:strRef>
          </c:tx>
          <c:spPr>
            <a:ln w="25400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3"/>
            <c:spPr>
              <a:noFill/>
              <a:ln w="9525">
                <a:solidFill>
                  <a:srgbClr val="0000FF"/>
                </a:solidFill>
              </a:ln>
              <a:effectLst/>
            </c:spPr>
          </c:marker>
          <c:dPt>
            <c:idx val="40"/>
            <c:marker>
              <c:symbol val="circle"/>
              <c:size val="7"/>
              <c:spPr>
                <a:noFill/>
                <a:ln w="9525">
                  <a:solidFill>
                    <a:srgbClr val="0000FF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rgbClr val="0000FF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B3EC-4C76-A9A2-4BAF40B763DA}"/>
              </c:ext>
            </c:extLst>
          </c:dPt>
          <c:dPt>
            <c:idx val="54"/>
            <c:marker>
              <c:symbol val="circle"/>
              <c:size val="7"/>
              <c:spPr>
                <a:noFill/>
                <a:ln w="9525">
                  <a:solidFill>
                    <a:srgbClr val="0000FF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rgbClr val="0000FF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B3EC-4C76-A9A2-4BAF40B763DA}"/>
              </c:ext>
            </c:extLst>
          </c:dPt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PowerPoint]Sheet1'!$E$1:$E$101</c:f>
              <c:numCache>
                <c:formatCode>General</c:formatCode>
                <c:ptCount val="1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9418433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9410518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3EC-4C76-A9A2-4BAF40B763DA}"/>
            </c:ext>
          </c:extLst>
        </c:ser>
        <c:ser>
          <c:idx val="2"/>
          <c:order val="3"/>
          <c:tx>
            <c:strRef>
              <c:f>'[Chart in Microsoft PowerPoint]Sheet1'!$L$1</c:f>
              <c:strCache>
                <c:ptCount val="1"/>
                <c:pt idx="0">
                  <c:v>SAVLR+OO+B&amp;C (parallel)</c:v>
                </c:pt>
              </c:strCache>
            </c:strRef>
          </c:tx>
          <c:spPr>
            <a:ln w="19050" cap="rnd">
              <a:solidFill>
                <a:srgbClr val="08A400"/>
              </a:solidFill>
              <a:round/>
            </a:ln>
            <a:effectLst/>
          </c:spPr>
          <c:marker>
            <c:symbol val="diamond"/>
            <c:size val="7"/>
            <c:spPr>
              <a:noFill/>
              <a:ln w="9525">
                <a:solidFill>
                  <a:srgbClr val="08A400"/>
                </a:solidFill>
              </a:ln>
              <a:effectLst/>
            </c:spPr>
          </c:marker>
          <c:dPt>
            <c:idx val="27"/>
            <c:marker>
              <c:symbol val="diamond"/>
              <c:size val="7"/>
              <c:spPr>
                <a:noFill/>
                <a:ln w="9525">
                  <a:solidFill>
                    <a:srgbClr val="08A40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8A40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E-B3EC-4C76-A9A2-4BAF40B763DA}"/>
              </c:ext>
            </c:extLst>
          </c:dPt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PowerPoint]Sheet1'!$F$1:$F$101</c:f>
              <c:numCache>
                <c:formatCode>General</c:formatCode>
                <c:ptCount val="1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9426393</c:v>
                </c:pt>
                <c:pt idx="17">
                  <c:v>#N/A</c:v>
                </c:pt>
                <c:pt idx="18">
                  <c:v>9426015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9417430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B3EC-4C76-A9A2-4BAF40B763DA}"/>
            </c:ext>
          </c:extLst>
        </c:ser>
        <c:ser>
          <c:idx val="3"/>
          <c:order val="4"/>
          <c:tx>
            <c:strRef>
              <c:f>'[Chart in Microsoft PowerPoint]Sheet1'!$M$1</c:f>
              <c:strCache>
                <c:ptCount val="1"/>
                <c:pt idx="0">
                  <c:v>Lower bound</c:v>
                </c:pt>
              </c:strCache>
            </c:strRef>
          </c:tx>
          <c:spPr>
            <a:ln w="25400" cap="rnd">
              <a:solidFill>
                <a:srgbClr val="F79646">
                  <a:lumMod val="50000"/>
                </a:srgbClr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'[Chart in Microsoft PowerPoint]Sheet1'!$A$1:$A$101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cat>
          <c:val>
            <c:numRef>
              <c:f>'[Chart in Microsoft PowerPoint]Sheet1'!$G$1:$G$101</c:f>
              <c:numCache>
                <c:formatCode>General</c:formatCode>
                <c:ptCount val="101"/>
                <c:pt idx="0">
                  <c:v>9337931</c:v>
                </c:pt>
                <c:pt idx="1">
                  <c:v>9337931</c:v>
                </c:pt>
                <c:pt idx="2">
                  <c:v>9337931</c:v>
                </c:pt>
                <c:pt idx="3">
                  <c:v>9337931</c:v>
                </c:pt>
                <c:pt idx="4">
                  <c:v>9337931</c:v>
                </c:pt>
                <c:pt idx="5">
                  <c:v>9337931</c:v>
                </c:pt>
                <c:pt idx="6">
                  <c:v>9337931</c:v>
                </c:pt>
                <c:pt idx="7">
                  <c:v>9337931</c:v>
                </c:pt>
                <c:pt idx="8">
                  <c:v>9337931</c:v>
                </c:pt>
                <c:pt idx="9">
                  <c:v>9337931</c:v>
                </c:pt>
                <c:pt idx="10">
                  <c:v>9337931</c:v>
                </c:pt>
                <c:pt idx="11">
                  <c:v>9337931</c:v>
                </c:pt>
                <c:pt idx="12">
                  <c:v>9337931</c:v>
                </c:pt>
                <c:pt idx="13">
                  <c:v>9337931</c:v>
                </c:pt>
                <c:pt idx="14">
                  <c:v>9337931</c:v>
                </c:pt>
                <c:pt idx="15">
                  <c:v>9337931</c:v>
                </c:pt>
                <c:pt idx="16">
                  <c:v>9337931</c:v>
                </c:pt>
                <c:pt idx="17">
                  <c:v>9337931</c:v>
                </c:pt>
                <c:pt idx="18">
                  <c:v>9337931</c:v>
                </c:pt>
                <c:pt idx="19">
                  <c:v>9337931</c:v>
                </c:pt>
                <c:pt idx="20">
                  <c:v>9337931</c:v>
                </c:pt>
                <c:pt idx="21">
                  <c:v>9337931</c:v>
                </c:pt>
                <c:pt idx="22">
                  <c:v>9337931</c:v>
                </c:pt>
                <c:pt idx="23">
                  <c:v>9337931</c:v>
                </c:pt>
                <c:pt idx="24">
                  <c:v>9337931</c:v>
                </c:pt>
                <c:pt idx="25">
                  <c:v>9337931</c:v>
                </c:pt>
                <c:pt idx="26">
                  <c:v>9337931</c:v>
                </c:pt>
                <c:pt idx="27">
                  <c:v>9337931</c:v>
                </c:pt>
                <c:pt idx="28">
                  <c:v>9337931</c:v>
                </c:pt>
                <c:pt idx="29">
                  <c:v>9337931</c:v>
                </c:pt>
                <c:pt idx="30">
                  <c:v>9337931</c:v>
                </c:pt>
                <c:pt idx="31">
                  <c:v>9337931</c:v>
                </c:pt>
                <c:pt idx="32">
                  <c:v>9337931</c:v>
                </c:pt>
                <c:pt idx="33">
                  <c:v>9337931</c:v>
                </c:pt>
                <c:pt idx="34">
                  <c:v>9337931</c:v>
                </c:pt>
                <c:pt idx="35">
                  <c:v>9337931</c:v>
                </c:pt>
                <c:pt idx="36">
                  <c:v>9337931</c:v>
                </c:pt>
                <c:pt idx="37">
                  <c:v>9337931</c:v>
                </c:pt>
                <c:pt idx="38">
                  <c:v>9337931</c:v>
                </c:pt>
                <c:pt idx="39">
                  <c:v>9337931</c:v>
                </c:pt>
                <c:pt idx="40">
                  <c:v>9337931</c:v>
                </c:pt>
                <c:pt idx="41">
                  <c:v>9337931</c:v>
                </c:pt>
                <c:pt idx="42">
                  <c:v>9337931</c:v>
                </c:pt>
                <c:pt idx="43">
                  <c:v>9337931</c:v>
                </c:pt>
                <c:pt idx="44">
                  <c:v>9337931</c:v>
                </c:pt>
                <c:pt idx="45">
                  <c:v>9337931</c:v>
                </c:pt>
                <c:pt idx="46">
                  <c:v>9337931</c:v>
                </c:pt>
                <c:pt idx="47">
                  <c:v>9337931</c:v>
                </c:pt>
                <c:pt idx="48">
                  <c:v>9337931</c:v>
                </c:pt>
                <c:pt idx="49">
                  <c:v>9337931</c:v>
                </c:pt>
                <c:pt idx="50">
                  <c:v>9337931</c:v>
                </c:pt>
                <c:pt idx="51">
                  <c:v>9337931</c:v>
                </c:pt>
                <c:pt idx="52">
                  <c:v>9337931</c:v>
                </c:pt>
                <c:pt idx="53">
                  <c:v>9337931</c:v>
                </c:pt>
                <c:pt idx="54">
                  <c:v>9337931</c:v>
                </c:pt>
                <c:pt idx="55">
                  <c:v>9337931</c:v>
                </c:pt>
                <c:pt idx="56">
                  <c:v>9337931</c:v>
                </c:pt>
                <c:pt idx="57">
                  <c:v>9337931</c:v>
                </c:pt>
                <c:pt idx="58">
                  <c:v>9337931</c:v>
                </c:pt>
                <c:pt idx="59">
                  <c:v>9337931</c:v>
                </c:pt>
                <c:pt idx="60">
                  <c:v>9337931</c:v>
                </c:pt>
                <c:pt idx="61">
                  <c:v>9337931</c:v>
                </c:pt>
                <c:pt idx="62">
                  <c:v>9337931</c:v>
                </c:pt>
                <c:pt idx="63">
                  <c:v>9337931</c:v>
                </c:pt>
                <c:pt idx="64">
                  <c:v>9337931</c:v>
                </c:pt>
                <c:pt idx="65">
                  <c:v>9337931</c:v>
                </c:pt>
                <c:pt idx="66">
                  <c:v>9337931</c:v>
                </c:pt>
                <c:pt idx="67">
                  <c:v>9337931</c:v>
                </c:pt>
                <c:pt idx="68">
                  <c:v>9337931</c:v>
                </c:pt>
                <c:pt idx="69">
                  <c:v>9337931</c:v>
                </c:pt>
                <c:pt idx="70">
                  <c:v>9337931</c:v>
                </c:pt>
                <c:pt idx="71">
                  <c:v>9337931</c:v>
                </c:pt>
                <c:pt idx="72">
                  <c:v>9337931</c:v>
                </c:pt>
                <c:pt idx="73">
                  <c:v>9337931</c:v>
                </c:pt>
                <c:pt idx="74">
                  <c:v>9337931</c:v>
                </c:pt>
                <c:pt idx="75">
                  <c:v>9337931</c:v>
                </c:pt>
                <c:pt idx="76">
                  <c:v>9337931</c:v>
                </c:pt>
                <c:pt idx="77">
                  <c:v>9337931</c:v>
                </c:pt>
                <c:pt idx="78">
                  <c:v>9337931</c:v>
                </c:pt>
                <c:pt idx="79">
                  <c:v>9337931</c:v>
                </c:pt>
                <c:pt idx="80">
                  <c:v>9337931</c:v>
                </c:pt>
                <c:pt idx="81">
                  <c:v>9337931</c:v>
                </c:pt>
                <c:pt idx="82">
                  <c:v>9337931</c:v>
                </c:pt>
                <c:pt idx="83">
                  <c:v>9337931</c:v>
                </c:pt>
                <c:pt idx="84">
                  <c:v>9337931</c:v>
                </c:pt>
                <c:pt idx="85">
                  <c:v>9337931</c:v>
                </c:pt>
                <c:pt idx="86">
                  <c:v>9337931</c:v>
                </c:pt>
                <c:pt idx="87">
                  <c:v>9337931</c:v>
                </c:pt>
                <c:pt idx="88">
                  <c:v>9337931</c:v>
                </c:pt>
                <c:pt idx="89">
                  <c:v>9337931</c:v>
                </c:pt>
                <c:pt idx="90">
                  <c:v>9337931</c:v>
                </c:pt>
                <c:pt idx="91">
                  <c:v>9337931</c:v>
                </c:pt>
                <c:pt idx="92">
                  <c:v>9337931</c:v>
                </c:pt>
                <c:pt idx="93">
                  <c:v>9337931</c:v>
                </c:pt>
                <c:pt idx="94">
                  <c:v>9337931</c:v>
                </c:pt>
                <c:pt idx="95">
                  <c:v>9337931</c:v>
                </c:pt>
                <c:pt idx="96">
                  <c:v>9337931</c:v>
                </c:pt>
                <c:pt idx="97">
                  <c:v>9337931</c:v>
                </c:pt>
                <c:pt idx="98">
                  <c:v>9337931</c:v>
                </c:pt>
                <c:pt idx="99">
                  <c:v>9337931</c:v>
                </c:pt>
                <c:pt idx="100">
                  <c:v>9337931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B3EC-4C76-A9A2-4BAF40B763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9592392"/>
        <c:axId val="369596328"/>
      </c:lineChart>
      <c:catAx>
        <c:axId val="369592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Minute</a:t>
                </a:r>
              </a:p>
            </c:rich>
          </c:tx>
          <c:layout>
            <c:manualLayout>
              <c:xMode val="edge"/>
              <c:yMode val="edge"/>
              <c:x val="0.47127646313340121"/>
              <c:y val="0.71498930506242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69596328"/>
        <c:crosses val="autoZero"/>
        <c:auto val="1"/>
        <c:lblAlgn val="ctr"/>
        <c:lblOffset val="100"/>
        <c:tickLblSkip val="10"/>
        <c:noMultiLvlLbl val="0"/>
      </c:catAx>
      <c:valAx>
        <c:axId val="369596328"/>
        <c:scaling>
          <c:orientation val="minMax"/>
          <c:max val="9600000"/>
          <c:min val="9330000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Cost ($)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69592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0456808730802898"/>
          <c:w val="1"/>
          <c:h val="0.169172397384948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00" spc="-1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742D4-458C-4C21-8D38-96328A49E0DD}" type="datetimeFigureOut">
              <a:rPr lang="zh-CN" altLang="en-US" smtClean="0"/>
              <a:pPr/>
              <a:t>2020/6/21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B2CCB-6DE5-475C-B775-AE9A6E7D8F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272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B2CCB-6DE5-475C-B775-AE9A6E7D8FF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31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3689" y="1700808"/>
            <a:ext cx="7785184" cy="2046089"/>
          </a:xfrm>
        </p:spPr>
        <p:txBody>
          <a:bodyPr>
            <a:noAutofit/>
          </a:bodyPr>
          <a:lstStyle>
            <a:lvl1pPr algn="ctr"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077072"/>
            <a:ext cx="6400800" cy="1752600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File:University of Connecticut Seal.sv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78" y="682935"/>
            <a:ext cx="1418022" cy="134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39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Autofit/>
          </a:bodyPr>
          <a:lstStyle>
            <a:lvl1pPr algn="ctr">
              <a:defRPr sz="3200" b="1"/>
            </a:lvl1pPr>
          </a:lstStyle>
          <a:p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72608"/>
          </a:xfrm>
        </p:spPr>
        <p:txBody>
          <a:bodyPr>
            <a:noAutofit/>
          </a:bodyPr>
          <a:lstStyle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78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76664"/>
          </a:xfrm>
        </p:spPr>
        <p:txBody>
          <a:bodyPr>
            <a:noAutofit/>
          </a:bodyPr>
          <a:lstStyle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48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Autofit/>
          </a:bodyPr>
          <a:lstStyle>
            <a:lvl1pPr algn="ctr">
              <a:defRPr sz="3200" b="1"/>
            </a:lvl1pPr>
          </a:lstStyle>
          <a:p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24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2875574" y="2967335"/>
            <a:ext cx="3392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71907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3" y="6492875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2552283" y="2967335"/>
            <a:ext cx="4039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Backup</a:t>
            </a:r>
            <a:r>
              <a:rPr lang="en-US" sz="5400" b="1" cap="none" spc="0" baseline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slides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47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200" b="1"/>
            </a:lvl1pPr>
          </a:lstStyle>
          <a:p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184576"/>
          </a:xfrm>
        </p:spPr>
        <p:txBody>
          <a:bodyPr>
            <a:noAutofit/>
          </a:bodyPr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184576"/>
          </a:xfrm>
        </p:spPr>
        <p:txBody>
          <a:bodyPr>
            <a:noAutofit/>
          </a:bodyPr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438" y="6492875"/>
            <a:ext cx="2895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64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200" b="1"/>
            </a:lvl1pPr>
          </a:lstStyle>
          <a:p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864096"/>
          </a:xfrm>
        </p:spPr>
        <p:txBody>
          <a:bodyPr anchor="b">
            <a:no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60848"/>
            <a:ext cx="4040188" cy="4176464"/>
          </a:xfrm>
        </p:spPr>
        <p:txBody>
          <a:bodyPr>
            <a:noAutofit/>
          </a:bodyPr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2736"/>
            <a:ext cx="4041775" cy="864097"/>
          </a:xfrm>
        </p:spPr>
        <p:txBody>
          <a:bodyPr anchor="b">
            <a:no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60848"/>
            <a:ext cx="4041775" cy="4176464"/>
          </a:xfrm>
        </p:spPr>
        <p:txBody>
          <a:bodyPr>
            <a:noAutofit/>
          </a:bodyPr>
          <a:lstStyle>
            <a:lvl1pPr>
              <a:defRPr sz="26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33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67FE9-F1F1-4A53-92CB-9DA8E6ED1A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8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4" r:id="rId4"/>
    <p:sldLayoutId id="2147483655" r:id="rId5"/>
    <p:sldLayoutId id="2147483657" r:id="rId6"/>
    <p:sldLayoutId id="2147483652" r:id="rId7"/>
    <p:sldLayoutId id="2147483653" r:id="rId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00CC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10.png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5.wmf"/><Relationship Id="rId9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092" y="1940072"/>
            <a:ext cx="8892988" cy="2079509"/>
          </a:xfrm>
        </p:spPr>
        <p:txBody>
          <a:bodyPr>
            <a:noAutofit/>
          </a:bodyPr>
          <a:lstStyle/>
          <a:p>
            <a:r>
              <a:rPr lang="en-US" dirty="0"/>
              <a:t>A novel optimization approach for sub-hourly unit commitment with large numbers of generators and virtuals</a:t>
            </a:r>
            <a:endParaRPr lang="zh-CN" alt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67FE9-F1F1-4A53-92CB-9DA8E6ED1A11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8" name="Subtitle 5"/>
          <p:cNvSpPr>
            <a:spLocks noGrp="1"/>
          </p:cNvSpPr>
          <p:nvPr>
            <p:ph type="subTitle" idx="1"/>
          </p:nvPr>
        </p:nvSpPr>
        <p:spPr>
          <a:xfrm>
            <a:off x="590414" y="3946631"/>
            <a:ext cx="8016344" cy="2168030"/>
          </a:xfrm>
        </p:spPr>
        <p:txBody>
          <a:bodyPr>
            <a:noAutofit/>
          </a:bodyPr>
          <a:lstStyle/>
          <a:p>
            <a:r>
              <a:rPr lang="en-US" sz="2400" dirty="0"/>
              <a:t>Jianghua Wu</a:t>
            </a:r>
            <a:r>
              <a:rPr lang="en-US" sz="2400" baseline="30000" dirty="0"/>
              <a:t>1</a:t>
            </a:r>
            <a:r>
              <a:rPr lang="en-US" sz="2400" dirty="0"/>
              <a:t>, Bing Yan</a:t>
            </a:r>
            <a:r>
              <a:rPr lang="en-US" sz="2400" baseline="30000" dirty="0"/>
              <a:t>1</a:t>
            </a:r>
            <a:r>
              <a:rPr lang="en-US" sz="2400" dirty="0"/>
              <a:t>, Mikhail Bragin</a:t>
            </a:r>
            <a:r>
              <a:rPr lang="en-US" sz="2400" baseline="30000" dirty="0"/>
              <a:t>1</a:t>
            </a:r>
            <a:r>
              <a:rPr lang="en-US" sz="2400" dirty="0"/>
              <a:t>, </a:t>
            </a:r>
          </a:p>
          <a:p>
            <a:r>
              <a:rPr lang="en-US" sz="2400" dirty="0"/>
              <a:t>Yonghong Chen</a:t>
            </a:r>
            <a:r>
              <a:rPr lang="en-US" sz="2400" baseline="30000" dirty="0"/>
              <a:t>2</a:t>
            </a:r>
            <a:r>
              <a:rPr lang="en-US" sz="2400" dirty="0"/>
              <a:t>, Peter B. Luh</a:t>
            </a:r>
            <a:r>
              <a:rPr lang="en-US" sz="2400" baseline="30000" dirty="0"/>
              <a:t>1</a:t>
            </a:r>
            <a:endParaRPr lang="en-US" sz="2400" dirty="0"/>
          </a:p>
          <a:p>
            <a:r>
              <a:rPr lang="en-US" sz="2400" dirty="0"/>
              <a:t> </a:t>
            </a:r>
          </a:p>
          <a:p>
            <a:r>
              <a:rPr lang="en-US" sz="2400" baseline="30000" dirty="0"/>
              <a:t>1</a:t>
            </a:r>
            <a:r>
              <a:rPr lang="en-US" sz="2400" dirty="0"/>
              <a:t>Electrical &amp; Computer Engineering, University of Connecticut</a:t>
            </a:r>
          </a:p>
          <a:p>
            <a:r>
              <a:rPr lang="en-US" sz="2400" baseline="30000" dirty="0"/>
              <a:t>2</a:t>
            </a:r>
            <a:r>
              <a:rPr lang="en-US" sz="2400" dirty="0"/>
              <a:t>Midcontinent Independent System Operator (MISO)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006" y="878732"/>
            <a:ext cx="2760752" cy="122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3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677865"/>
            <a:ext cx="2133600" cy="180135"/>
          </a:xfrm>
        </p:spPr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8779" y="13344"/>
            <a:ext cx="9144000" cy="609600"/>
          </a:xfrm>
        </p:spPr>
        <p:txBody>
          <a:bodyPr/>
          <a:lstStyle/>
          <a:p>
            <a:r>
              <a:rPr lang="en-US" dirty="0"/>
              <a:t>Flow </a:t>
            </a:r>
            <a:r>
              <a:rPr lang="en-US" dirty="0" smtClean="0"/>
              <a:t>chart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859374" y="976393"/>
            <a:ext cx="430205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Subproblems are generally solved by ordering solution candidates 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Reduce the solving time significantly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this be further improved? How?</a:t>
            </a:r>
          </a:p>
          <a:p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128951" y="583562"/>
            <a:ext cx="4351943" cy="6094303"/>
            <a:chOff x="-234052" y="589987"/>
            <a:chExt cx="4351943" cy="5926049"/>
          </a:xfrm>
        </p:grpSpPr>
        <p:grpSp>
          <p:nvGrpSpPr>
            <p:cNvPr id="8" name="Group 7"/>
            <p:cNvGrpSpPr/>
            <p:nvPr/>
          </p:nvGrpSpPr>
          <p:grpSpPr>
            <a:xfrm>
              <a:off x="-234052" y="589987"/>
              <a:ext cx="4351943" cy="5926049"/>
              <a:chOff x="-19736" y="723842"/>
              <a:chExt cx="4351943" cy="5828362"/>
            </a:xfrm>
          </p:grpSpPr>
          <p:grpSp>
            <p:nvGrpSpPr>
              <p:cNvPr id="246" name="Group 245"/>
              <p:cNvGrpSpPr/>
              <p:nvPr/>
            </p:nvGrpSpPr>
            <p:grpSpPr>
              <a:xfrm>
                <a:off x="-19736" y="1311962"/>
                <a:ext cx="4351943" cy="5240242"/>
                <a:chOff x="-930799" y="1433126"/>
                <a:chExt cx="4351943" cy="5240242"/>
              </a:xfrm>
            </p:grpSpPr>
            <p:sp>
              <p:nvSpPr>
                <p:cNvPr id="189" name="Diamond 188"/>
                <p:cNvSpPr/>
                <p:nvPr/>
              </p:nvSpPr>
              <p:spPr>
                <a:xfrm>
                  <a:off x="421480" y="4750682"/>
                  <a:ext cx="2929377" cy="877002"/>
                </a:xfrm>
                <a:prstGeom prst="diamond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3" name="TextBox 232"/>
                <p:cNvSpPr txBox="1"/>
                <p:nvPr/>
              </p:nvSpPr>
              <p:spPr>
                <a:xfrm>
                  <a:off x="-930799" y="1534206"/>
                  <a:ext cx="1297282" cy="6356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Go to next </a:t>
                  </a: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subproblem</a:t>
                  </a:r>
                  <a:endPara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245" name="Group 244"/>
                <p:cNvGrpSpPr/>
                <p:nvPr/>
              </p:nvGrpSpPr>
              <p:grpSpPr>
                <a:xfrm>
                  <a:off x="-549708" y="1433126"/>
                  <a:ext cx="3970852" cy="5240242"/>
                  <a:chOff x="-549708" y="1433126"/>
                  <a:chExt cx="3970852" cy="5240242"/>
                </a:xfrm>
              </p:grpSpPr>
              <p:cxnSp>
                <p:nvCxnSpPr>
                  <p:cNvPr id="44" name="Straight Arrow Connector 43"/>
                  <p:cNvCxnSpPr>
                    <a:stCxn id="29" idx="4"/>
                    <a:endCxn id="43" idx="0"/>
                  </p:cNvCxnSpPr>
                  <p:nvPr/>
                </p:nvCxnSpPr>
                <p:spPr>
                  <a:xfrm>
                    <a:off x="1886170" y="1433126"/>
                    <a:ext cx="0" cy="271174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/>
                  <p:cNvCxnSpPr>
                    <a:stCxn id="43" idx="2"/>
                    <a:endCxn id="125" idx="0"/>
                  </p:cNvCxnSpPr>
                  <p:nvPr/>
                </p:nvCxnSpPr>
                <p:spPr>
                  <a:xfrm flipH="1">
                    <a:off x="1886169" y="2541323"/>
                    <a:ext cx="1" cy="227094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" name="Rectangle 74"/>
                  <p:cNvSpPr/>
                  <p:nvPr/>
                </p:nvSpPr>
                <p:spPr>
                  <a:xfrm>
                    <a:off x="421480" y="5901388"/>
                    <a:ext cx="2929378" cy="771980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Search for better feasible solution by adjusting latest results </a:t>
                    </a:r>
                  </a:p>
                </p:txBody>
              </p:sp>
              <p:cxnSp>
                <p:nvCxnSpPr>
                  <p:cNvPr id="86" name="Elbow Connector 85"/>
                  <p:cNvCxnSpPr>
                    <a:stCxn id="125" idx="1"/>
                  </p:cNvCxnSpPr>
                  <p:nvPr/>
                </p:nvCxnSpPr>
                <p:spPr>
                  <a:xfrm rot="10800000">
                    <a:off x="-549708" y="3250430"/>
                    <a:ext cx="971189" cy="0"/>
                  </a:xfrm>
                  <a:prstGeom prst="bentConnector3">
                    <a:avLst>
                      <a:gd name="adj1" fmla="val 50000"/>
                    </a:avLst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" name="Rectangle 42"/>
                  <p:cNvSpPr/>
                  <p:nvPr/>
                </p:nvSpPr>
                <p:spPr>
                  <a:xfrm>
                    <a:off x="421481" y="1704300"/>
                    <a:ext cx="2929378" cy="8370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127" name="Group 126"/>
                  <p:cNvGrpSpPr/>
                  <p:nvPr/>
                </p:nvGrpSpPr>
                <p:grpSpPr>
                  <a:xfrm>
                    <a:off x="421480" y="2768417"/>
                    <a:ext cx="2929377" cy="939043"/>
                    <a:chOff x="323705" y="3024982"/>
                    <a:chExt cx="2929377" cy="939043"/>
                  </a:xfrm>
                </p:grpSpPr>
                <p:sp>
                  <p:nvSpPr>
                    <p:cNvPr id="125" name="Diamond 124"/>
                    <p:cNvSpPr/>
                    <p:nvPr/>
                  </p:nvSpPr>
                  <p:spPr>
                    <a:xfrm>
                      <a:off x="323705" y="3024982"/>
                      <a:ext cx="2929377" cy="939043"/>
                    </a:xfrm>
                    <a:prstGeom prst="diamond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6" name="TextBox 125"/>
                    <p:cNvSpPr txBox="1"/>
                    <p:nvPr/>
                  </p:nvSpPr>
                  <p:spPr>
                    <a:xfrm>
                      <a:off x="811285" y="3199251"/>
                      <a:ext cx="2282921" cy="6356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Surrogate optimality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condition </a:t>
                      </a: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satisfied?</a:t>
                      </a:r>
                    </a:p>
                  </p:txBody>
                </p:sp>
              </p:grpSp>
              <p:cxnSp>
                <p:nvCxnSpPr>
                  <p:cNvPr id="136" name="Straight Arrow Connector 135"/>
                  <p:cNvCxnSpPr>
                    <a:stCxn id="125" idx="2"/>
                    <a:endCxn id="170" idx="0"/>
                  </p:cNvCxnSpPr>
                  <p:nvPr/>
                </p:nvCxnSpPr>
                <p:spPr>
                  <a:xfrm>
                    <a:off x="1886169" y="3707461"/>
                    <a:ext cx="0" cy="298287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0" name="Rectangle 169"/>
                  <p:cNvSpPr/>
                  <p:nvPr/>
                </p:nvSpPr>
                <p:spPr>
                  <a:xfrm>
                    <a:off x="421480" y="4005748"/>
                    <a:ext cx="2929377" cy="525841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Update multipliers and penalty coefficients</a:t>
                    </a:r>
                  </a:p>
                </p:txBody>
              </p:sp>
              <p:cxnSp>
                <p:nvCxnSpPr>
                  <p:cNvPr id="190" name="Straight Arrow Connector 189"/>
                  <p:cNvCxnSpPr>
                    <a:stCxn id="170" idx="2"/>
                    <a:endCxn id="189" idx="0"/>
                  </p:cNvCxnSpPr>
                  <p:nvPr/>
                </p:nvCxnSpPr>
                <p:spPr>
                  <a:xfrm>
                    <a:off x="1886169" y="4531589"/>
                    <a:ext cx="0" cy="219093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1" name="TextBox 210"/>
                  <p:cNvSpPr txBox="1"/>
                  <p:nvPr/>
                </p:nvSpPr>
                <p:spPr>
                  <a:xfrm>
                    <a:off x="-337128" y="4877207"/>
                    <a:ext cx="558698" cy="3632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No</a:t>
                    </a:r>
                    <a:endPara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212" name="Straight Arrow Connector 211"/>
                  <p:cNvCxnSpPr>
                    <a:stCxn id="189" idx="2"/>
                    <a:endCxn id="75" idx="0"/>
                  </p:cNvCxnSpPr>
                  <p:nvPr/>
                </p:nvCxnSpPr>
                <p:spPr>
                  <a:xfrm>
                    <a:off x="1886169" y="5627683"/>
                    <a:ext cx="0" cy="273704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5" name="TextBox 214"/>
                  <p:cNvSpPr txBox="1"/>
                  <p:nvPr/>
                </p:nvSpPr>
                <p:spPr>
                  <a:xfrm>
                    <a:off x="1886168" y="5577794"/>
                    <a:ext cx="808175" cy="3632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en-US" altLang="zh-CN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es</a:t>
                    </a:r>
                    <a:endParaRPr lang="en-US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4" name="TextBox 243"/>
                  <p:cNvSpPr txBox="1"/>
                  <p:nvPr/>
                </p:nvSpPr>
                <p:spPr>
                  <a:xfrm>
                    <a:off x="421480" y="1713449"/>
                    <a:ext cx="2999664" cy="8830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Solve a subproblem by ordering solution candidates. If not </a:t>
                    </a:r>
                    <a:r>
                      <a:rPr lang="en-US" dirty="0" smtClean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solved, </a:t>
                    </a:r>
                    <a:r>
                      <a:rPr lang="en-US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use B&amp;C</a:t>
                    </a:r>
                  </a:p>
                </p:txBody>
              </p:sp>
            </p:grpSp>
          </p:grpSp>
          <p:sp>
            <p:nvSpPr>
              <p:cNvPr id="29" name="Flowchart: Data 28"/>
              <p:cNvSpPr/>
              <p:nvPr/>
            </p:nvSpPr>
            <p:spPr>
              <a:xfrm>
                <a:off x="1332544" y="723842"/>
                <a:ext cx="2929378" cy="588120"/>
              </a:xfrm>
              <a:prstGeom prst="flowChartInputOutpu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Initialized by simplified model</a:t>
                </a: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1441455" y="4735936"/>
              <a:ext cx="22829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Stopping criteria satisfied?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582915" y="3454898"/>
              <a:ext cx="808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59619" y="2712347"/>
              <a:ext cx="558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76" name="Elbow Connector 75"/>
          <p:cNvCxnSpPr>
            <a:stCxn id="189" idx="1"/>
            <a:endCxn id="244" idx="1"/>
          </p:cNvCxnSpPr>
          <p:nvPr/>
        </p:nvCxnSpPr>
        <p:spPr>
          <a:xfrm rot="10800000">
            <a:off x="1481230" y="1953297"/>
            <a:ext cx="12700" cy="3172663"/>
          </a:xfrm>
          <a:prstGeom prst="bentConnector3">
            <a:avLst>
              <a:gd name="adj1" fmla="val 766130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0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677865"/>
            <a:ext cx="2133600" cy="180135"/>
          </a:xfrm>
        </p:spPr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320" y="635712"/>
            <a:ext cx="9092680" cy="5921015"/>
          </a:xfrm>
        </p:spPr>
        <p:txBody>
          <a:bodyPr/>
          <a:lstStyle/>
          <a:p>
            <a:r>
              <a:rPr lang="en-US" dirty="0"/>
              <a:t>To obtain fast convergence, virtuals are not divided into subproblems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9917" y="3647307"/>
            <a:ext cx="3714855" cy="312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Divide virtuals into subproblems → results change dramatic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ally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across iterations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convergence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virtuals 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each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subproblem → fast convergence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1320" y="3647307"/>
            <a:ext cx="5198597" cy="3210693"/>
            <a:chOff x="93234" y="3625435"/>
            <a:chExt cx="5881407" cy="3232565"/>
          </a:xfrm>
        </p:grpSpPr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77061284"/>
                </p:ext>
              </p:extLst>
            </p:nvPr>
          </p:nvGraphicFramePr>
          <p:xfrm>
            <a:off x="93234" y="3625435"/>
            <a:ext cx="5881407" cy="32325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Rectangle 1"/>
            <p:cNvSpPr/>
            <p:nvPr/>
          </p:nvSpPr>
          <p:spPr>
            <a:xfrm>
              <a:off x="4002741" y="5338009"/>
              <a:ext cx="1264024" cy="537883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80902" y="5996631"/>
              <a:ext cx="385483" cy="285398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1659713" y="5645021"/>
              <a:ext cx="2240483" cy="461139"/>
            </a:xfrm>
            <a:prstGeom prst="straightConnector1">
              <a:avLst/>
            </a:prstGeom>
            <a:ln>
              <a:solidFill>
                <a:srgbClr val="C00000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403181" y="1703840"/>
            <a:ext cx="8337637" cy="1642194"/>
            <a:chOff x="281451" y="832800"/>
            <a:chExt cx="8337637" cy="1642194"/>
          </a:xfrm>
        </p:grpSpPr>
        <p:grpSp>
          <p:nvGrpSpPr>
            <p:cNvPr id="23" name="Group 22"/>
            <p:cNvGrpSpPr/>
            <p:nvPr/>
          </p:nvGrpSpPr>
          <p:grpSpPr>
            <a:xfrm>
              <a:off x="281451" y="832800"/>
              <a:ext cx="8337637" cy="1642194"/>
              <a:chOff x="281451" y="832800"/>
              <a:chExt cx="8337637" cy="1642194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6042392" y="832800"/>
                <a:ext cx="2576696" cy="1642194"/>
                <a:chOff x="5626626" y="843913"/>
                <a:chExt cx="2576696" cy="1642194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5626626" y="843913"/>
                  <a:ext cx="2563996" cy="81192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virtuals may deviate drastically across iterations</a:t>
                  </a: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5626626" y="1914817"/>
                  <a:ext cx="2563996" cy="571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Multiplier values change significantly</a:t>
                  </a:r>
                </a:p>
              </p:txBody>
            </p:sp>
            <p:cxnSp>
              <p:nvCxnSpPr>
                <p:cNvPr id="32" name="Curved Connector 31"/>
                <p:cNvCxnSpPr>
                  <a:stCxn id="30" idx="1"/>
                  <a:endCxn id="29" idx="1"/>
                </p:cNvCxnSpPr>
                <p:nvPr/>
              </p:nvCxnSpPr>
              <p:spPr>
                <a:xfrm rot="10800000">
                  <a:off x="5626626" y="1249876"/>
                  <a:ext cx="12700" cy="950587"/>
                </a:xfrm>
                <a:prstGeom prst="curvedConnector3">
                  <a:avLst>
                    <a:gd name="adj1" fmla="val 1800000"/>
                  </a:avLst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urved Connector 32"/>
                <p:cNvCxnSpPr>
                  <a:stCxn id="29" idx="3"/>
                  <a:endCxn id="30" idx="3"/>
                </p:cNvCxnSpPr>
                <p:nvPr/>
              </p:nvCxnSpPr>
              <p:spPr>
                <a:xfrm>
                  <a:off x="8190622" y="1249875"/>
                  <a:ext cx="12700" cy="950587"/>
                </a:xfrm>
                <a:prstGeom prst="curvedConnector3">
                  <a:avLst>
                    <a:gd name="adj1" fmla="val 1800000"/>
                  </a:avLst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Rectangle 26"/>
              <p:cNvSpPr/>
              <p:nvPr/>
            </p:nvSpPr>
            <p:spPr>
              <a:xfrm>
                <a:off x="281451" y="832800"/>
                <a:ext cx="1988468" cy="16421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virtuals are related to continuous variables only and with linear costs 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144164" y="832800"/>
                <a:ext cx="1717154" cy="16421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virtuals and multipliers are </a:t>
                </a:r>
                <a:r>
                  <a:rPr lang="en-US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 sensitive to each other</a:t>
                </a:r>
              </a:p>
            </p:txBody>
          </p:sp>
        </p:grpSp>
        <p:sp>
          <p:nvSpPr>
            <p:cNvPr id="24" name="Right Arrow 23"/>
            <p:cNvSpPr/>
            <p:nvPr/>
          </p:nvSpPr>
          <p:spPr>
            <a:xfrm>
              <a:off x="2554806" y="1589861"/>
              <a:ext cx="307863" cy="165419"/>
            </a:xfrm>
            <a:prstGeom prst="rightArrow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5143991" y="1589860"/>
              <a:ext cx="307863" cy="165419"/>
            </a:xfrm>
            <a:prstGeom prst="rightArrow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0" y="35859"/>
            <a:ext cx="9144000" cy="551330"/>
          </a:xfrm>
        </p:spPr>
        <p:txBody>
          <a:bodyPr/>
          <a:lstStyle/>
          <a:p>
            <a:r>
              <a:rPr lang="en-US" dirty="0"/>
              <a:t>Virtuals included in each subproblem</a:t>
            </a:r>
          </a:p>
        </p:txBody>
      </p:sp>
    </p:spTree>
    <p:extLst>
      <p:ext uri="{BB962C8B-B14F-4D97-AF65-F5344CB8AC3E}">
        <p14:creationId xmlns:p14="http://schemas.microsoft.com/office/powerpoint/2010/main" val="47990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677865"/>
            <a:ext cx="2133600" cy="180135"/>
          </a:xfrm>
        </p:spPr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74812"/>
            <a:ext cx="9144000" cy="609600"/>
          </a:xfrm>
        </p:spPr>
        <p:txBody>
          <a:bodyPr/>
          <a:lstStyle/>
          <a:p>
            <a:r>
              <a:rPr lang="en-US" dirty="0"/>
              <a:t>Parallelization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64994" y="734685"/>
            <a:ext cx="9016005" cy="6033247"/>
          </a:xfrm>
        </p:spPr>
        <p:txBody>
          <a:bodyPr/>
          <a:lstStyle/>
          <a:p>
            <a:r>
              <a:rPr lang="en-US" dirty="0"/>
              <a:t>Parallelization is used to further accelerate the approach</a:t>
            </a:r>
          </a:p>
          <a:p>
            <a:pPr lvl="1"/>
            <a:r>
              <a:rPr lang="en-US" dirty="0"/>
              <a:t>However, there are some difficulties</a:t>
            </a:r>
          </a:p>
          <a:p>
            <a:pPr lvl="2"/>
            <a:r>
              <a:rPr lang="en-US" dirty="0"/>
              <a:t>Solv</a:t>
            </a:r>
            <a:r>
              <a:rPr lang="en-US" altLang="zh-CN" dirty="0"/>
              <a:t>ing</a:t>
            </a:r>
            <a:r>
              <a:rPr lang="en-US" dirty="0"/>
              <a:t> all subproblems </a:t>
            </a:r>
            <a:r>
              <a:rPr lang="en-US" altLang="zh-CN" dirty="0"/>
              <a:t>in parallel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 smtClean="0"/>
              <a:t> </a:t>
            </a:r>
            <a:r>
              <a:rPr lang="en-US" dirty="0"/>
              <a:t>multipliers suffer from major zigzagging </a:t>
            </a:r>
            <a:r>
              <a:rPr lang="en-US" dirty="0" smtClean="0"/>
              <a:t>as observed in </a:t>
            </a:r>
            <a:r>
              <a:rPr lang="en-US" dirty="0"/>
              <a:t>traditional LR</a:t>
            </a:r>
          </a:p>
          <a:p>
            <a:pPr lvl="2"/>
            <a:r>
              <a:rPr lang="en-US" dirty="0"/>
              <a:t>Having different values for </a:t>
            </a:r>
            <a:r>
              <a:rPr lang="en-US" dirty="0" err="1"/>
              <a:t>virtuals</a:t>
            </a:r>
            <a:r>
              <a:rPr lang="en-US" dirty="0"/>
              <a:t> </a:t>
            </a:r>
            <a:r>
              <a:rPr lang="en-US" dirty="0" smtClean="0"/>
              <a:t>in different subproblems</a:t>
            </a:r>
            <a:endParaRPr lang="en-US" dirty="0"/>
          </a:p>
          <a:p>
            <a:pPr lvl="2"/>
            <a:r>
              <a:rPr lang="en-US" dirty="0"/>
              <a:t>Merging </a:t>
            </a:r>
            <a:r>
              <a:rPr lang="en-US" dirty="0" smtClean="0"/>
              <a:t>subproblem </a:t>
            </a:r>
            <a:r>
              <a:rPr lang="en-US" dirty="0"/>
              <a:t>results may violate the convergence condition even though each of them meets the convergence condition</a:t>
            </a:r>
          </a:p>
          <a:p>
            <a:pPr lvl="1"/>
            <a:r>
              <a:rPr lang="en-US" dirty="0"/>
              <a:t>T</a:t>
            </a:r>
            <a:r>
              <a:rPr lang="en-US" altLang="zh-CN" dirty="0"/>
              <a:t>o overcome these difficulties, </a:t>
            </a:r>
          </a:p>
          <a:p>
            <a:pPr lvl="2"/>
            <a:r>
              <a:rPr lang="en-US" dirty="0">
                <a:solidFill>
                  <a:srgbClr val="0000FF"/>
                </a:solidFill>
              </a:rPr>
              <a:t>Solving a subset of subproblems at a </a:t>
            </a:r>
            <a:r>
              <a:rPr lang="en-US" dirty="0" smtClean="0">
                <a:solidFill>
                  <a:srgbClr val="0000FF"/>
                </a:solidFill>
              </a:rPr>
              <a:t>time</a:t>
            </a:r>
            <a:endParaRPr lang="en-US" dirty="0">
              <a:solidFill>
                <a:srgbClr val="0000FF"/>
              </a:solidFill>
            </a:endParaRPr>
          </a:p>
          <a:p>
            <a:pPr lvl="2"/>
            <a:r>
              <a:rPr lang="en-US" dirty="0">
                <a:solidFill>
                  <a:srgbClr val="0000FF"/>
                </a:solidFill>
              </a:rPr>
              <a:t>Using the combination of </a:t>
            </a:r>
            <a:r>
              <a:rPr lang="en-US" dirty="0" smtClean="0">
                <a:solidFill>
                  <a:srgbClr val="0000FF"/>
                </a:solidFill>
              </a:rPr>
              <a:t>subproblem solutions </a:t>
            </a:r>
            <a:r>
              <a:rPr lang="en-US" dirty="0">
                <a:solidFill>
                  <a:srgbClr val="0000FF"/>
                </a:solidFill>
              </a:rPr>
              <a:t>that </a:t>
            </a:r>
            <a:r>
              <a:rPr lang="en-US" dirty="0" smtClean="0">
                <a:solidFill>
                  <a:srgbClr val="0000FF"/>
                </a:solidFill>
              </a:rPr>
              <a:t>meet </a:t>
            </a:r>
            <a:r>
              <a:rPr lang="en-US" dirty="0">
                <a:solidFill>
                  <a:srgbClr val="0000FF"/>
                </a:solidFill>
              </a:rPr>
              <a:t>the </a:t>
            </a:r>
            <a:r>
              <a:rPr lang="en-US" dirty="0" smtClean="0">
                <a:solidFill>
                  <a:srgbClr val="0000FF"/>
                </a:solidFill>
              </a:rPr>
              <a:t>surrogate optimality condition</a:t>
            </a:r>
            <a:endParaRPr lang="en-US" dirty="0">
              <a:solidFill>
                <a:srgbClr val="0000FF"/>
              </a:solidFill>
            </a:endParaRPr>
          </a:p>
          <a:p>
            <a:pPr lvl="2"/>
            <a:r>
              <a:rPr lang="en-US" dirty="0">
                <a:solidFill>
                  <a:srgbClr val="0000FF"/>
                </a:solidFill>
              </a:rPr>
              <a:t>Fixing generators’ variables based on the merged results, and </a:t>
            </a:r>
            <a:r>
              <a:rPr lang="en-US" dirty="0" smtClean="0">
                <a:solidFill>
                  <a:srgbClr val="0000FF"/>
                </a:solidFill>
              </a:rPr>
              <a:t>solving </a:t>
            </a:r>
            <a:r>
              <a:rPr lang="en-US" dirty="0">
                <a:solidFill>
                  <a:srgbClr val="0000FF"/>
                </a:solidFill>
              </a:rPr>
              <a:t>an additional subproblem </a:t>
            </a:r>
            <a:r>
              <a:rPr lang="en-US" dirty="0" smtClean="0">
                <a:solidFill>
                  <a:srgbClr val="0000FF"/>
                </a:solidFill>
              </a:rPr>
              <a:t>to obtain the </a:t>
            </a:r>
            <a:r>
              <a:rPr lang="en-US" dirty="0">
                <a:solidFill>
                  <a:srgbClr val="0000FF"/>
                </a:solidFill>
              </a:rPr>
              <a:t>values </a:t>
            </a:r>
            <a:r>
              <a:rPr lang="en-US" dirty="0" smtClean="0">
                <a:solidFill>
                  <a:srgbClr val="0000FF"/>
                </a:solidFill>
              </a:rPr>
              <a:t>for virtuals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89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677865"/>
            <a:ext cx="2133600" cy="180135"/>
          </a:xfrm>
        </p:spPr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8779" y="13344"/>
            <a:ext cx="9144000" cy="609600"/>
          </a:xfrm>
        </p:spPr>
        <p:txBody>
          <a:bodyPr/>
          <a:lstStyle/>
          <a:p>
            <a:r>
              <a:rPr lang="en-US" dirty="0"/>
              <a:t>Flow </a:t>
            </a:r>
            <a:r>
              <a:rPr lang="en-US" dirty="0" smtClean="0"/>
              <a:t>chart of the parallel version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46" name="Group 245"/>
          <p:cNvGrpSpPr/>
          <p:nvPr/>
        </p:nvGrpSpPr>
        <p:grpSpPr>
          <a:xfrm>
            <a:off x="514637" y="550295"/>
            <a:ext cx="7707560" cy="6287276"/>
            <a:chOff x="-839035" y="-219002"/>
            <a:chExt cx="7707560" cy="7131505"/>
          </a:xfrm>
        </p:grpSpPr>
        <p:sp>
          <p:nvSpPr>
            <p:cNvPr id="189" name="Diamond 188"/>
            <p:cNvSpPr/>
            <p:nvPr/>
          </p:nvSpPr>
          <p:spPr>
            <a:xfrm>
              <a:off x="1313550" y="5942524"/>
              <a:ext cx="2190597" cy="969979"/>
            </a:xfrm>
            <a:prstGeom prst="diamond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Stopping criteria satisfied?</a:t>
              </a: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-839035" y="3052216"/>
              <a:ext cx="1074780" cy="663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Go to next set of SPs</a:t>
              </a:r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-213286" y="1729720"/>
              <a:ext cx="14806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SP: subproblem</a:t>
              </a:r>
            </a:p>
          </p:txBody>
        </p:sp>
        <p:grpSp>
          <p:nvGrpSpPr>
            <p:cNvPr id="245" name="Group 244"/>
            <p:cNvGrpSpPr/>
            <p:nvPr/>
          </p:nvGrpSpPr>
          <p:grpSpPr>
            <a:xfrm>
              <a:off x="498068" y="-219002"/>
              <a:ext cx="6370457" cy="7129035"/>
              <a:chOff x="498068" y="-219002"/>
              <a:chExt cx="6370457" cy="712903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5835106" y="3471129"/>
                <a:ext cx="579065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</a:p>
            </p:txBody>
          </p:sp>
          <p:sp>
            <p:nvSpPr>
              <p:cNvPr id="3" name="Flowchart: Data 2"/>
              <p:cNvSpPr/>
              <p:nvPr/>
            </p:nvSpPr>
            <p:spPr>
              <a:xfrm>
                <a:off x="1136804" y="-219002"/>
                <a:ext cx="2533210" cy="810501"/>
              </a:xfrm>
              <a:prstGeom prst="flowChartInputOutpu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Initialized by a simplified model</a:t>
                </a:r>
              </a:p>
            </p:txBody>
          </p:sp>
          <p:cxnSp>
            <p:nvCxnSpPr>
              <p:cNvPr id="44" name="Straight Arrow Connector 43"/>
              <p:cNvCxnSpPr>
                <a:stCxn id="73" idx="2"/>
                <a:endCxn id="43" idx="0"/>
              </p:cNvCxnSpPr>
              <p:nvPr/>
            </p:nvCxnSpPr>
            <p:spPr>
              <a:xfrm>
                <a:off x="2402127" y="1542737"/>
                <a:ext cx="0" cy="1533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>
                <a:stCxn id="43" idx="2"/>
                <a:endCxn id="124" idx="0"/>
              </p:cNvCxnSpPr>
              <p:nvPr/>
            </p:nvCxnSpPr>
            <p:spPr>
              <a:xfrm>
                <a:off x="2402127" y="2440482"/>
                <a:ext cx="7554" cy="33561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2408849" y="4306266"/>
                <a:ext cx="617949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034293" y="5984492"/>
                <a:ext cx="2087415" cy="92554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Search for better feasible solution by adjusting latest results </a:t>
                </a:r>
              </a:p>
            </p:txBody>
          </p:sp>
          <p:cxnSp>
            <p:nvCxnSpPr>
              <p:cNvPr id="76" name="Elbow Connector 75"/>
              <p:cNvCxnSpPr>
                <a:stCxn id="181" idx="2"/>
                <a:endCxn id="170" idx="0"/>
              </p:cNvCxnSpPr>
              <p:nvPr/>
            </p:nvCxnSpPr>
            <p:spPr>
              <a:xfrm rot="5400000">
                <a:off x="3675992" y="3820033"/>
                <a:ext cx="178680" cy="2712966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Elbow Connector 85"/>
              <p:cNvCxnSpPr>
                <a:stCxn id="124" idx="2"/>
                <a:endCxn id="125" idx="0"/>
              </p:cNvCxnSpPr>
              <p:nvPr/>
            </p:nvCxnSpPr>
            <p:spPr>
              <a:xfrm rot="5400000">
                <a:off x="2328709" y="3243874"/>
                <a:ext cx="161566" cy="379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3771376" y="3471129"/>
                <a:ext cx="553653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1248383" y="1696066"/>
                <a:ext cx="2307488" cy="744416"/>
                <a:chOff x="1248383" y="1696066"/>
                <a:chExt cx="2307488" cy="744416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2049069" y="1791764"/>
                  <a:ext cx="663070" cy="56706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Solve SP2</a:t>
                  </a: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788504" y="1805522"/>
                  <a:ext cx="691001" cy="56706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Solve SP3</a:t>
                  </a: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1248383" y="1696066"/>
                  <a:ext cx="2307488" cy="74441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1326685" y="1791764"/>
                  <a:ext cx="663072" cy="56706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Solve </a:t>
                  </a:r>
                  <a:r>
                    <a:rPr lang="en-US" sz="16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SP1</a:t>
                  </a:r>
                </a:p>
              </p:txBody>
            </p:sp>
          </p:grpSp>
          <p:sp>
            <p:nvSpPr>
              <p:cNvPr id="124" name="Rectangle 123"/>
              <p:cNvSpPr/>
              <p:nvPr/>
            </p:nvSpPr>
            <p:spPr>
              <a:xfrm>
                <a:off x="1102472" y="2776096"/>
                <a:ext cx="2614417" cy="38718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 results of m SPs </a:t>
                </a:r>
              </a:p>
            </p:txBody>
          </p:sp>
          <p:grpSp>
            <p:nvGrpSpPr>
              <p:cNvPr id="127" name="Group 126"/>
              <p:cNvGrpSpPr/>
              <p:nvPr/>
            </p:nvGrpSpPr>
            <p:grpSpPr>
              <a:xfrm>
                <a:off x="989144" y="3324846"/>
                <a:ext cx="2840316" cy="1088132"/>
                <a:chOff x="891369" y="3581411"/>
                <a:chExt cx="2840316" cy="1088132"/>
              </a:xfrm>
            </p:grpSpPr>
            <p:sp>
              <p:nvSpPr>
                <p:cNvPr id="125" name="Diamond 124"/>
                <p:cNvSpPr/>
                <p:nvPr/>
              </p:nvSpPr>
              <p:spPr>
                <a:xfrm>
                  <a:off x="891369" y="3581411"/>
                  <a:ext cx="2840316" cy="1088132"/>
                </a:xfrm>
                <a:prstGeom prst="diamond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>
                  <a:off x="1383475" y="3696184"/>
                  <a:ext cx="1855863" cy="942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Any combination satisfy convergence condition?</a:t>
                  </a:r>
                </a:p>
              </p:txBody>
            </p:sp>
          </p:grpSp>
          <p:sp>
            <p:nvSpPr>
              <p:cNvPr id="132" name="TextBox 131"/>
              <p:cNvSpPr txBox="1"/>
              <p:nvPr/>
            </p:nvSpPr>
            <p:spPr>
              <a:xfrm>
                <a:off x="2352792" y="2414991"/>
                <a:ext cx="815264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m=3</a:t>
                </a:r>
              </a:p>
            </p:txBody>
          </p:sp>
          <p:cxnSp>
            <p:nvCxnSpPr>
              <p:cNvPr id="136" name="Straight Arrow Connector 135"/>
              <p:cNvCxnSpPr>
                <a:stCxn id="125" idx="2"/>
                <a:endCxn id="163" idx="0"/>
              </p:cNvCxnSpPr>
              <p:nvPr/>
            </p:nvCxnSpPr>
            <p:spPr>
              <a:xfrm>
                <a:off x="2409302" y="4412978"/>
                <a:ext cx="2713" cy="22373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>
                <a:stCxn id="125" idx="3"/>
                <a:endCxn id="147" idx="1"/>
              </p:cNvCxnSpPr>
              <p:nvPr/>
            </p:nvCxnSpPr>
            <p:spPr>
              <a:xfrm flipV="1">
                <a:off x="3829460" y="3867808"/>
                <a:ext cx="434263" cy="11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3" name="TextBox 142"/>
              <p:cNvSpPr txBox="1"/>
              <p:nvPr/>
            </p:nvSpPr>
            <p:spPr>
              <a:xfrm>
                <a:off x="3616394" y="3910908"/>
                <a:ext cx="860394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m=m-1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Diamond 146"/>
              <p:cNvSpPr/>
              <p:nvPr/>
            </p:nvSpPr>
            <p:spPr>
              <a:xfrm>
                <a:off x="4263723" y="3529580"/>
                <a:ext cx="1716185" cy="676455"/>
              </a:xfrm>
              <a:prstGeom prst="diamond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m=1?</a:t>
                </a:r>
              </a:p>
            </p:txBody>
          </p:sp>
          <p:cxnSp>
            <p:nvCxnSpPr>
              <p:cNvPr id="159" name="Elbow Connector 158"/>
              <p:cNvCxnSpPr>
                <a:stCxn id="147" idx="3"/>
                <a:endCxn id="124" idx="3"/>
              </p:cNvCxnSpPr>
              <p:nvPr/>
            </p:nvCxnSpPr>
            <p:spPr>
              <a:xfrm flipH="1" flipV="1">
                <a:off x="3716889" y="2969688"/>
                <a:ext cx="2263019" cy="898120"/>
              </a:xfrm>
              <a:prstGeom prst="bentConnector3">
                <a:avLst>
                  <a:gd name="adj1" fmla="val -10102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2" name="TextBox 161"/>
              <p:cNvSpPr txBox="1"/>
              <p:nvPr/>
            </p:nvSpPr>
            <p:spPr>
              <a:xfrm>
                <a:off x="5137762" y="4205110"/>
                <a:ext cx="593144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1279804" y="4636712"/>
                <a:ext cx="2264422" cy="27178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Solve virtual subproblem</a:t>
                </a:r>
              </a:p>
            </p:txBody>
          </p:sp>
          <p:cxnSp>
            <p:nvCxnSpPr>
              <p:cNvPr id="167" name="Straight Arrow Connector 166"/>
              <p:cNvCxnSpPr>
                <a:stCxn id="163" idx="2"/>
                <a:endCxn id="170" idx="0"/>
              </p:cNvCxnSpPr>
              <p:nvPr/>
            </p:nvCxnSpPr>
            <p:spPr>
              <a:xfrm flipH="1">
                <a:off x="2408849" y="4908496"/>
                <a:ext cx="3166" cy="3573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0" name="Rectangle 169"/>
              <p:cNvSpPr/>
              <p:nvPr/>
            </p:nvSpPr>
            <p:spPr>
              <a:xfrm>
                <a:off x="1276638" y="5265856"/>
                <a:ext cx="2264422" cy="52584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Update multipliers and penalty coefficients</a:t>
                </a:r>
              </a:p>
            </p:txBody>
          </p:sp>
          <p:sp>
            <p:nvSpPr>
              <p:cNvPr id="181" name="Rectangle 180"/>
              <p:cNvSpPr/>
              <p:nvPr/>
            </p:nvSpPr>
            <p:spPr>
              <a:xfrm>
                <a:off x="4120945" y="4575841"/>
                <a:ext cx="2001740" cy="51133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the best subproblem</a:t>
                </a:r>
              </a:p>
            </p:txBody>
          </p:sp>
          <p:cxnSp>
            <p:nvCxnSpPr>
              <p:cNvPr id="183" name="Straight Arrow Connector 182"/>
              <p:cNvCxnSpPr>
                <a:stCxn id="147" idx="2"/>
                <a:endCxn id="181" idx="0"/>
              </p:cNvCxnSpPr>
              <p:nvPr/>
            </p:nvCxnSpPr>
            <p:spPr>
              <a:xfrm flipH="1">
                <a:off x="5121815" y="4206035"/>
                <a:ext cx="1" cy="3698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0" name="Straight Arrow Connector 189"/>
              <p:cNvCxnSpPr>
                <a:stCxn id="170" idx="2"/>
                <a:endCxn id="189" idx="0"/>
              </p:cNvCxnSpPr>
              <p:nvPr/>
            </p:nvCxnSpPr>
            <p:spPr>
              <a:xfrm>
                <a:off x="2408849" y="5791697"/>
                <a:ext cx="0" cy="1508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6" name="Elbow Connector 205"/>
              <p:cNvCxnSpPr>
                <a:stCxn id="189" idx="1"/>
                <a:endCxn id="43" idx="1"/>
              </p:cNvCxnSpPr>
              <p:nvPr/>
            </p:nvCxnSpPr>
            <p:spPr>
              <a:xfrm rot="10800000">
                <a:off x="1248384" y="2068274"/>
                <a:ext cx="65167" cy="4359240"/>
              </a:xfrm>
              <a:prstGeom prst="bentConnector3">
                <a:avLst>
                  <a:gd name="adj1" fmla="val 1776393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1" name="TextBox 210"/>
              <p:cNvSpPr txBox="1"/>
              <p:nvPr/>
            </p:nvSpPr>
            <p:spPr>
              <a:xfrm>
                <a:off x="498068" y="6078900"/>
                <a:ext cx="691004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12" name="Straight Arrow Connector 211"/>
              <p:cNvCxnSpPr>
                <a:stCxn id="189" idx="3"/>
                <a:endCxn id="75" idx="1"/>
              </p:cNvCxnSpPr>
              <p:nvPr/>
            </p:nvCxnSpPr>
            <p:spPr>
              <a:xfrm>
                <a:off x="3504147" y="6427514"/>
                <a:ext cx="530146" cy="1974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5" name="TextBox 214"/>
              <p:cNvSpPr txBox="1"/>
              <p:nvPr/>
            </p:nvSpPr>
            <p:spPr>
              <a:xfrm>
                <a:off x="3407600" y="6093975"/>
                <a:ext cx="574664" cy="384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4" name="TextBox 243"/>
              <p:cNvSpPr txBox="1"/>
              <p:nvPr/>
            </p:nvSpPr>
            <p:spPr>
              <a:xfrm>
                <a:off x="3670014" y="1613631"/>
                <a:ext cx="3198511" cy="733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Solve a few subproblems in </a:t>
                </a:r>
                <a:r>
                  <a:rPr lang="en-US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parallel. If not solved, use B&amp;C</a:t>
                </a:r>
                <a:endPara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71" name="Rectangle 70"/>
          <p:cNvSpPr/>
          <p:nvPr/>
        </p:nvSpPr>
        <p:spPr>
          <a:xfrm>
            <a:off x="4256039" y="1541510"/>
            <a:ext cx="691222" cy="4999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…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523344" y="1447187"/>
            <a:ext cx="2464910" cy="65629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4" name="Rectangle 73"/>
          <p:cNvSpPr/>
          <p:nvPr/>
        </p:nvSpPr>
        <p:spPr>
          <a:xfrm>
            <a:off x="2572506" y="1534865"/>
            <a:ext cx="808640" cy="4999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model1</a:t>
            </a:r>
          </a:p>
        </p:txBody>
      </p:sp>
      <p:cxnSp>
        <p:nvCxnSpPr>
          <p:cNvPr id="77" name="Straight Arrow Connector 76"/>
          <p:cNvCxnSpPr>
            <a:stCxn id="3" idx="4"/>
            <a:endCxn id="73" idx="0"/>
          </p:cNvCxnSpPr>
          <p:nvPr/>
        </p:nvCxnSpPr>
        <p:spPr>
          <a:xfrm flipH="1">
            <a:off x="3755799" y="1264849"/>
            <a:ext cx="1282" cy="182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3403230" y="1534724"/>
            <a:ext cx="830725" cy="4999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model2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023686" y="1457313"/>
            <a:ext cx="3378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 subproblem models in parallel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 much reduce CPU time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12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314" y="1053353"/>
            <a:ext cx="8040959" cy="5670176"/>
          </a:xfrm>
        </p:spPr>
        <p:txBody>
          <a:bodyPr/>
          <a:lstStyle/>
          <a:p>
            <a:r>
              <a:rPr lang="en-US" dirty="0"/>
              <a:t>Testing on multiple MISO’s UC problems, which are hard </a:t>
            </a:r>
            <a:r>
              <a:rPr lang="en-US" dirty="0" smtClean="0"/>
              <a:t>even for </a:t>
            </a:r>
            <a:r>
              <a:rPr lang="en-US" dirty="0"/>
              <a:t>hourly UC (&gt; 20 min)</a:t>
            </a:r>
          </a:p>
          <a:p>
            <a:pPr lvl="1"/>
            <a:r>
              <a:rPr lang="en-US" dirty="0"/>
              <a:t>With about 1,100 generators and 15,000 virtuals </a:t>
            </a:r>
          </a:p>
          <a:p>
            <a:pPr lvl="1"/>
            <a:r>
              <a:rPr lang="en-US" dirty="0"/>
              <a:t>Over 36 hours with 15 minute time intervals</a:t>
            </a:r>
          </a:p>
          <a:p>
            <a:r>
              <a:rPr lang="en-US" altLang="zh-CN" dirty="0"/>
              <a:t>Implementation </a:t>
            </a:r>
          </a:p>
          <a:p>
            <a:pPr lvl="1"/>
            <a:r>
              <a:rPr lang="en-US" dirty="0"/>
              <a:t>Python 2.7 and Gurobi 7.5.0</a:t>
            </a:r>
          </a:p>
          <a:p>
            <a:pPr lvl="1"/>
            <a:r>
              <a:rPr lang="en-US" dirty="0"/>
              <a:t>HP </a:t>
            </a:r>
            <a:r>
              <a:rPr lang="en-US" dirty="0" err="1"/>
              <a:t>EliteBook</a:t>
            </a:r>
            <a:r>
              <a:rPr lang="en-US" dirty="0"/>
              <a:t> with MISO’s server, </a:t>
            </a:r>
            <a:r>
              <a:rPr lang="pl-PL" dirty="0"/>
              <a:t>Intel® Core (TM) i7-7600U CPU @ 2.80 GHz RAM 16 GB</a:t>
            </a:r>
            <a:r>
              <a:rPr lang="en-US" dirty="0"/>
              <a:t> </a:t>
            </a:r>
          </a:p>
          <a:p>
            <a:r>
              <a:rPr lang="en-US" dirty="0"/>
              <a:t>To measure </a:t>
            </a:r>
            <a:r>
              <a:rPr lang="en-US" dirty="0" smtClean="0"/>
              <a:t>solution </a:t>
            </a:r>
            <a:r>
              <a:rPr lang="en-US" dirty="0"/>
              <a:t>quality, the best known lower bounds are obtained by B&amp;C in advance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3104" y="6400800"/>
            <a:ext cx="1905000" cy="457200"/>
          </a:xfrm>
        </p:spPr>
        <p:txBody>
          <a:bodyPr/>
          <a:lstStyle/>
          <a:p>
            <a:pPr>
              <a:defRPr/>
            </a:pPr>
            <a:fld id="{AFDF8AF1-B233-47AF-96DD-D6D228BBD1C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021977" y="282482"/>
            <a:ext cx="728382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Numerical testing results</a:t>
            </a:r>
          </a:p>
        </p:txBody>
      </p:sp>
    </p:spTree>
    <p:extLst>
      <p:ext uri="{BB962C8B-B14F-4D97-AF65-F5344CB8AC3E}">
        <p14:creationId xmlns:p14="http://schemas.microsoft.com/office/powerpoint/2010/main" val="324250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440500"/>
            <a:ext cx="1905000" cy="457200"/>
          </a:xfrm>
        </p:spPr>
        <p:txBody>
          <a:bodyPr/>
          <a:lstStyle/>
          <a:p>
            <a:pPr>
              <a:defRPr/>
            </a:pPr>
            <a:fld id="{AFDF8AF1-B233-47AF-96DD-D6D228BBD1C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949195"/>
              </p:ext>
            </p:extLst>
          </p:nvPr>
        </p:nvGraphicFramePr>
        <p:xfrm>
          <a:off x="357500" y="185948"/>
          <a:ext cx="8386737" cy="30709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3349">
                  <a:extLst>
                    <a:ext uri="{9D8B030D-6E8A-4147-A177-3AD203B41FA5}">
                      <a16:colId xmlns:a16="http://schemas.microsoft.com/office/drawing/2014/main" val="1937010831"/>
                    </a:ext>
                  </a:extLst>
                </a:gridCol>
                <a:gridCol w="1982478">
                  <a:extLst>
                    <a:ext uri="{9D8B030D-6E8A-4147-A177-3AD203B41FA5}">
                      <a16:colId xmlns:a16="http://schemas.microsoft.com/office/drawing/2014/main" val="3281742839"/>
                    </a:ext>
                  </a:extLst>
                </a:gridCol>
                <a:gridCol w="1723115">
                  <a:extLst>
                    <a:ext uri="{9D8B030D-6E8A-4147-A177-3AD203B41FA5}">
                      <a16:colId xmlns:a16="http://schemas.microsoft.com/office/drawing/2014/main" val="4119142162"/>
                    </a:ext>
                  </a:extLst>
                </a:gridCol>
                <a:gridCol w="1364708">
                  <a:extLst>
                    <a:ext uri="{9D8B030D-6E8A-4147-A177-3AD203B41FA5}">
                      <a16:colId xmlns:a16="http://schemas.microsoft.com/office/drawing/2014/main" val="2982508901"/>
                    </a:ext>
                  </a:extLst>
                </a:gridCol>
                <a:gridCol w="1383087">
                  <a:extLst>
                    <a:ext uri="{9D8B030D-6E8A-4147-A177-3AD203B41FA5}">
                      <a16:colId xmlns:a16="http://schemas.microsoft.com/office/drawing/2014/main" val="3541008754"/>
                    </a:ext>
                  </a:extLst>
                </a:gridCol>
              </a:tblGrid>
              <a:tr h="38362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</a:t>
                      </a:r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1105 generators; 15843 virtuals; 227 transmission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0952251"/>
                  </a:ext>
                </a:extLst>
              </a:tr>
              <a:tr h="381515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55563" indent="-55563"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olving Time (s)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Time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Iteration 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0878814"/>
                  </a:ext>
                </a:extLst>
              </a:tr>
              <a:tr h="506498">
                <a:tc>
                  <a:txBody>
                    <a:bodyPr/>
                    <a:lstStyle/>
                    <a:p>
                      <a:pPr marL="0" indent="0" algn="ctr" defTabSz="969963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B&amp;C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5443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2186862"/>
                  </a:ext>
                </a:extLst>
              </a:tr>
              <a:tr h="50649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SAVLR+B&amp;C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4086</a:t>
                      </a:r>
                      <a:endParaRPr lang="en-US" sz="1800" kern="12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2738424"/>
                  </a:ext>
                </a:extLst>
              </a:tr>
              <a:tr h="619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SAVLR+OO</a:t>
                      </a:r>
                    </a:p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+B&amp;C (sequential)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3237</a:t>
                      </a:r>
                      <a:endParaRPr lang="en-US" sz="1800" kern="12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2875381"/>
                  </a:ext>
                </a:extLst>
              </a:tr>
              <a:tr h="619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SAVLR+OO</a:t>
                      </a:r>
                    </a:p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B&amp;C (</a:t>
                      </a: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parallel)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979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924657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381571" y="3574337"/>
            <a:ext cx="37880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approach never uses B&amp;C to obtain the subproblem solution in this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approach uses the same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iterations to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obtain the feasible solution and reduces 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subproblem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solving time from 162s to 53s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approach outperforms pure B&amp;C and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SAVLR+B&amp;C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1599" y="3344188"/>
            <a:ext cx="5545625" cy="3513812"/>
            <a:chOff x="-42222" y="-111290"/>
            <a:chExt cx="3200400" cy="2567162"/>
          </a:xfrm>
        </p:grpSpPr>
        <p:grpSp>
          <p:nvGrpSpPr>
            <p:cNvPr id="24" name="Group 23"/>
            <p:cNvGrpSpPr/>
            <p:nvPr/>
          </p:nvGrpSpPr>
          <p:grpSpPr>
            <a:xfrm>
              <a:off x="-42222" y="-111290"/>
              <a:ext cx="3200400" cy="2567162"/>
              <a:chOff x="-39868" y="-85718"/>
              <a:chExt cx="3021972" cy="1977286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-39868" y="-85718"/>
                <a:ext cx="3021972" cy="1977286"/>
                <a:chOff x="-39868" y="-85718"/>
                <a:chExt cx="3021972" cy="1977286"/>
              </a:xfrm>
            </p:grpSpPr>
            <p:graphicFrame>
              <p:nvGraphicFramePr>
                <p:cNvPr id="50" name="Chart 49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508670103"/>
                    </p:ext>
                  </p:extLst>
                </p:nvPr>
              </p:nvGraphicFramePr>
              <p:xfrm>
                <a:off x="-39868" y="-85718"/>
                <a:ext cx="3021972" cy="197728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51" name="Straight Connector 50"/>
                <p:cNvCxnSpPr/>
                <p:nvPr/>
              </p:nvCxnSpPr>
              <p:spPr>
                <a:xfrm flipH="1" flipV="1">
                  <a:off x="918946" y="326478"/>
                  <a:ext cx="0" cy="1087749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C0504D"/>
                  </a:solidFill>
                  <a:prstDash val="dash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649443" y="278695"/>
                  <a:ext cx="0" cy="113553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C0504D"/>
                  </a:solidFill>
                  <a:prstDash val="dash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53" name="TextBox 30"/>
                <p:cNvSpPr txBox="1"/>
                <p:nvPr/>
              </p:nvSpPr>
              <p:spPr>
                <a:xfrm>
                  <a:off x="360646" y="186337"/>
                  <a:ext cx="688423" cy="1785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kern="1200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DengXian"/>
                    </a:rPr>
                    <a:t>20 min</a:t>
                  </a:r>
                  <a:endParaRPr lang="en-US" sz="1600" dirty="0">
                    <a:effectLst/>
                    <a:latin typeface="Times New Roman" panose="02020603050405020304" pitchFamily="18" charset="0"/>
                    <a:ea typeface="DengXian"/>
                  </a:endParaRPr>
                </a:p>
              </p:txBody>
            </p:sp>
            <p:sp>
              <p:nvSpPr>
                <p:cNvPr id="54" name="TextBox 31"/>
                <p:cNvSpPr txBox="1"/>
                <p:nvPr/>
              </p:nvSpPr>
              <p:spPr>
                <a:xfrm>
                  <a:off x="731419" y="186337"/>
                  <a:ext cx="688424" cy="2296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kern="1200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DengXian"/>
                    </a:rPr>
                    <a:t>30 min</a:t>
                  </a:r>
                  <a:endParaRPr lang="en-US" sz="1600" dirty="0">
                    <a:effectLst/>
                    <a:latin typeface="Times New Roman" panose="02020603050405020304" pitchFamily="18" charset="0"/>
                    <a:ea typeface="DengXian"/>
                  </a:endParaRPr>
                </a:p>
              </p:txBody>
            </p:sp>
          </p:grpSp>
          <p:sp>
            <p:nvSpPr>
              <p:cNvPr id="42" name="TextBox 32"/>
              <p:cNvSpPr txBox="1"/>
              <p:nvPr/>
            </p:nvSpPr>
            <p:spPr>
              <a:xfrm>
                <a:off x="575178" y="840154"/>
                <a:ext cx="366260" cy="19114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DengXian"/>
                  </a:rPr>
                  <a:t>Gap:</a:t>
                </a:r>
                <a:endParaRPr lang="en-US" sz="1600" dirty="0">
                  <a:effectLst/>
                  <a:latin typeface="Times New Roman" panose="02020603050405020304" pitchFamily="18" charset="0"/>
                  <a:ea typeface="DengXian"/>
                </a:endParaRPr>
              </a:p>
            </p:txBody>
          </p:sp>
          <p:sp>
            <p:nvSpPr>
              <p:cNvPr id="43" name="TextBox 33"/>
              <p:cNvSpPr txBox="1"/>
              <p:nvPr/>
            </p:nvSpPr>
            <p:spPr>
              <a:xfrm>
                <a:off x="784165" y="850142"/>
                <a:ext cx="453934" cy="19391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kern="1200" dirty="0">
                    <a:solidFill>
                      <a:srgbClr val="0000FF"/>
                    </a:solidFill>
                    <a:effectLst/>
                    <a:latin typeface="Times New Roman" panose="02020603050405020304" pitchFamily="18" charset="0"/>
                    <a:ea typeface="DengXian"/>
                  </a:rPr>
                  <a:t>0.84%</a:t>
                </a:r>
                <a:endParaRPr lang="en-US" sz="1600" dirty="0">
                  <a:effectLst/>
                  <a:latin typeface="Times New Roman" panose="02020603050405020304" pitchFamily="18" charset="0"/>
                  <a:ea typeface="DengXian"/>
                </a:endParaRPr>
              </a:p>
            </p:txBody>
          </p:sp>
          <p:sp>
            <p:nvSpPr>
              <p:cNvPr id="44" name="TextBox 34"/>
              <p:cNvSpPr txBox="1"/>
              <p:nvPr/>
            </p:nvSpPr>
            <p:spPr>
              <a:xfrm>
                <a:off x="1931908" y="858317"/>
                <a:ext cx="409838" cy="18574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DengXian"/>
                  </a:rPr>
                  <a:t>0.9%</a:t>
                </a:r>
                <a:endParaRPr lang="en-US" sz="1600" dirty="0">
                  <a:effectLst/>
                  <a:latin typeface="Times New Roman" panose="02020603050405020304" pitchFamily="18" charset="0"/>
                  <a:ea typeface="DengXian"/>
                </a:endParaRPr>
              </a:p>
            </p:txBody>
          </p:sp>
          <p:sp>
            <p:nvSpPr>
              <p:cNvPr id="45" name="TextBox 35"/>
              <p:cNvSpPr txBox="1"/>
              <p:nvPr/>
            </p:nvSpPr>
            <p:spPr>
              <a:xfrm>
                <a:off x="2447737" y="858317"/>
                <a:ext cx="389605" cy="19595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DengXian"/>
                  </a:rPr>
                  <a:t>0.9%</a:t>
                </a:r>
                <a:endParaRPr lang="en-US" sz="1600" dirty="0">
                  <a:effectLst/>
                  <a:latin typeface="Times New Roman" panose="02020603050405020304" pitchFamily="18" charset="0"/>
                  <a:ea typeface="DengXian"/>
                </a:endParaRP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>
                <a:off x="836724" y="763388"/>
                <a:ext cx="0" cy="312835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Dot"/>
                <a:headEnd type="triangle"/>
                <a:tailEnd type="triangle"/>
              </a:ln>
              <a:effectLst/>
            </p:spPr>
          </p:cxnSp>
          <p:cxnSp>
            <p:nvCxnSpPr>
              <p:cNvPr id="47" name="Straight Arrow Connector 46"/>
              <p:cNvCxnSpPr/>
              <p:nvPr/>
            </p:nvCxnSpPr>
            <p:spPr>
              <a:xfrm flipH="1">
                <a:off x="1572673" y="783369"/>
                <a:ext cx="5215" cy="306002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Dot"/>
                <a:headEnd type="triangle"/>
                <a:tailEnd type="triangle"/>
              </a:ln>
              <a:effectLst/>
            </p:spPr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2485752" y="747127"/>
                <a:ext cx="1290" cy="342244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Dot"/>
                <a:headEnd type="triangle"/>
                <a:tailEnd type="triangle"/>
              </a:ln>
              <a:effectLst/>
            </p:spPr>
          </p:cxnSp>
          <p:sp>
            <p:nvSpPr>
              <p:cNvPr id="49" name="TextBox 40"/>
              <p:cNvSpPr txBox="1"/>
              <p:nvPr/>
            </p:nvSpPr>
            <p:spPr>
              <a:xfrm>
                <a:off x="1534385" y="858317"/>
                <a:ext cx="517192" cy="19339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kern="1200" dirty="0">
                    <a:solidFill>
                      <a:srgbClr val="0000FF"/>
                    </a:solidFill>
                    <a:effectLst/>
                    <a:latin typeface="Times New Roman" panose="02020603050405020304" pitchFamily="18" charset="0"/>
                    <a:ea typeface="DengXian"/>
                  </a:rPr>
                  <a:t>0.77%</a:t>
                </a:r>
                <a:endParaRPr lang="en-US" sz="1600" dirty="0">
                  <a:effectLst/>
                  <a:latin typeface="Times New Roman" panose="02020603050405020304" pitchFamily="18" charset="0"/>
                  <a:ea typeface="DengXian"/>
                </a:endParaRPr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>
              <a:off x="2090602" y="970014"/>
              <a:ext cx="0" cy="444344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Dot"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437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12069" y="6400800"/>
            <a:ext cx="1905000" cy="457200"/>
          </a:xfrm>
        </p:spPr>
        <p:txBody>
          <a:bodyPr/>
          <a:lstStyle/>
          <a:p>
            <a:pPr>
              <a:defRPr/>
            </a:pPr>
            <a:fld id="{AFDF8AF1-B233-47AF-96DD-D6D228BBD1C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710020"/>
              </p:ext>
            </p:extLst>
          </p:nvPr>
        </p:nvGraphicFramePr>
        <p:xfrm>
          <a:off x="212109" y="209092"/>
          <a:ext cx="8679167" cy="5427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8177">
                  <a:extLst>
                    <a:ext uri="{9D8B030D-6E8A-4147-A177-3AD203B41FA5}">
                      <a16:colId xmlns:a16="http://schemas.microsoft.com/office/drawing/2014/main" val="1937010831"/>
                    </a:ext>
                  </a:extLst>
                </a:gridCol>
                <a:gridCol w="2020330">
                  <a:extLst>
                    <a:ext uri="{9D8B030D-6E8A-4147-A177-3AD203B41FA5}">
                      <a16:colId xmlns:a16="http://schemas.microsoft.com/office/drawing/2014/main" val="2231245837"/>
                    </a:ext>
                  </a:extLst>
                </a:gridCol>
                <a:gridCol w="2020330">
                  <a:extLst>
                    <a:ext uri="{9D8B030D-6E8A-4147-A177-3AD203B41FA5}">
                      <a16:colId xmlns:a16="http://schemas.microsoft.com/office/drawing/2014/main" val="4119142162"/>
                    </a:ext>
                  </a:extLst>
                </a:gridCol>
                <a:gridCol w="2020330">
                  <a:extLst>
                    <a:ext uri="{9D8B030D-6E8A-4147-A177-3AD203B41FA5}">
                      <a16:colId xmlns:a16="http://schemas.microsoft.com/office/drawing/2014/main" val="3541008754"/>
                    </a:ext>
                  </a:extLst>
                </a:gridCol>
              </a:tblGrid>
              <a:tr h="39052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 2: 1109 generators; 16504 virtuals; 220 transmission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lines</a:t>
                      </a:r>
                      <a:endParaRPr lang="en-US" sz="2000" strike="sngStrike" baseline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177723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olving Time (s)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Time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0878814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B&amp;C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0723344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Our </a:t>
                      </a:r>
                      <a:r>
                        <a:rPr kumimoji="0" lang="en-US" altLang="zh-CN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approach </a:t>
                      </a: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(parallel</a:t>
                      </a: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990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924657"/>
                  </a:ext>
                </a:extLst>
              </a:tr>
              <a:tr h="39052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 3: 1118 generators; 14955 virtuals; 226 transmission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lines</a:t>
                      </a:r>
                      <a:endParaRPr lang="en-US" sz="2000" strike="sngStrike" baseline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889373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olving Time (s)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Time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5258004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B&amp;C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756355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Our </a:t>
                      </a:r>
                      <a:r>
                        <a:rPr kumimoji="0" lang="en-US" altLang="zh-CN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approach </a:t>
                      </a: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(parallel</a:t>
                      </a: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638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2123806"/>
                  </a:ext>
                </a:extLst>
              </a:tr>
              <a:tr h="39052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 4: 1102 generators; 14482 virtuals; 235 transmission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lines</a:t>
                      </a:r>
                      <a:endParaRPr lang="en-US" sz="2000" strike="sngStrike" baseline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3998545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olving Time (s)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Time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9280152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B&amp;C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231457"/>
                  </a:ext>
                </a:extLst>
              </a:tr>
              <a:tr h="47102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Our </a:t>
                      </a:r>
                      <a:r>
                        <a:rPr kumimoji="0" lang="en-US" altLang="zh-CN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approach </a:t>
                      </a:r>
                      <a:r>
                        <a:rPr kumimoji="0" lang="en-US" sz="1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(parallel</a:t>
                      </a: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619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845631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684" y="5631359"/>
            <a:ext cx="84373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parallel version of our approach obtains near-optimal solutions efficiently in multiple hard cases, and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demonstrate that the approach is robust  </a:t>
            </a:r>
          </a:p>
        </p:txBody>
      </p:sp>
    </p:spTree>
    <p:extLst>
      <p:ext uri="{BB962C8B-B14F-4D97-AF65-F5344CB8AC3E}">
        <p14:creationId xmlns:p14="http://schemas.microsoft.com/office/powerpoint/2010/main" val="419023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7955" y="80418"/>
            <a:ext cx="8450119" cy="634082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6247" y="714500"/>
            <a:ext cx="8735833" cy="6143500"/>
          </a:xfrm>
        </p:spPr>
        <p:txBody>
          <a:bodyPr/>
          <a:lstStyle/>
          <a:p>
            <a:r>
              <a:rPr lang="en-US" dirty="0"/>
              <a:t>SAVLR+OO+B&amp;C is a vast improvement over traditional LR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New optimization concept!</a:t>
            </a:r>
            <a:r>
              <a:rPr lang="en-US" b="1" dirty="0">
                <a:solidFill>
                  <a:srgbClr val="0000FF"/>
                </a:solidFill>
              </a:rPr>
              <a:t> </a:t>
            </a:r>
          </a:p>
          <a:p>
            <a:pPr marL="1082675" lvl="2"/>
            <a:r>
              <a:rPr lang="en-US" b="1" dirty="0">
                <a:solidFill>
                  <a:srgbClr val="0000FF"/>
                </a:solidFill>
              </a:rPr>
              <a:t>Without </a:t>
            </a:r>
            <a:r>
              <a:rPr lang="en-US" b="1" dirty="0" smtClean="0">
                <a:solidFill>
                  <a:srgbClr val="0000FF"/>
                </a:solidFill>
              </a:rPr>
              <a:t>formally pursuing </a:t>
            </a:r>
            <a:r>
              <a:rPr lang="en-US" b="1" dirty="0">
                <a:solidFill>
                  <a:srgbClr val="0000FF"/>
                </a:solidFill>
              </a:rPr>
              <a:t>optimality of subproblems </a:t>
            </a:r>
            <a:r>
              <a:rPr lang="en-US" dirty="0" smtClean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Symbol" panose="05050102010706020507" pitchFamily="18" charset="2"/>
              </a:rPr>
              <a:t>drastically </a:t>
            </a:r>
            <a:r>
              <a:rPr lang="en-US" altLang="zh-CN" dirty="0" smtClean="0">
                <a:solidFill>
                  <a:srgbClr val="0000FF"/>
                </a:solidFill>
              </a:rPr>
              <a:t>reduces </a:t>
            </a:r>
            <a:r>
              <a:rPr lang="en-US" altLang="zh-CN" dirty="0">
                <a:solidFill>
                  <a:srgbClr val="0000FF"/>
                </a:solidFill>
              </a:rPr>
              <a:t>subproblems’ solving time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altLang="zh-CN" dirty="0"/>
              <a:t>Virtuals included in each </a:t>
            </a:r>
            <a:r>
              <a:rPr lang="en-US" altLang="zh-CN" dirty="0" smtClean="0"/>
              <a:t>subproblem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fast convergence</a:t>
            </a:r>
            <a:endParaRPr lang="en-US" altLang="zh-CN" dirty="0"/>
          </a:p>
          <a:p>
            <a:pPr lvl="1"/>
            <a:r>
              <a:rPr lang="en-US" dirty="0"/>
              <a:t>Efficient parallelization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>
                <a:solidFill>
                  <a:srgbClr val="0000FF"/>
                </a:solidFill>
              </a:rPr>
              <a:t> with further speedup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Exciting results</a:t>
            </a:r>
          </a:p>
          <a:p>
            <a:pPr lvl="1"/>
            <a:r>
              <a:rPr lang="en-US" dirty="0" smtClean="0"/>
              <a:t>Our </a:t>
            </a:r>
            <a:r>
              <a:rPr lang="en-US" dirty="0"/>
              <a:t>approach </a:t>
            </a:r>
            <a:r>
              <a:rPr lang="en-US" dirty="0" smtClean="0"/>
              <a:t>takes </a:t>
            </a:r>
            <a:r>
              <a:rPr lang="en-US" dirty="0"/>
              <a:t>the same </a:t>
            </a:r>
            <a:r>
              <a:rPr lang="en-US" dirty="0" smtClean="0"/>
              <a:t>number of iterations as those of SAVLR </a:t>
            </a:r>
            <a:r>
              <a:rPr lang="en-US" dirty="0"/>
              <a:t>to obtain feasible solutions </a:t>
            </a:r>
            <a:r>
              <a:rPr lang="en-US" dirty="0" smtClean="0"/>
              <a:t>of the same quality but </a:t>
            </a:r>
            <a:r>
              <a:rPr lang="en-US" dirty="0"/>
              <a:t>with much </a:t>
            </a:r>
            <a:r>
              <a:rPr lang="en-US" dirty="0" smtClean="0"/>
              <a:t>reduced subproblem </a:t>
            </a:r>
            <a:r>
              <a:rPr lang="en-US" dirty="0"/>
              <a:t>solving </a:t>
            </a:r>
            <a:r>
              <a:rPr lang="en-US" dirty="0" smtClean="0"/>
              <a:t>time</a:t>
            </a:r>
          </a:p>
          <a:p>
            <a:pPr lvl="1"/>
            <a:r>
              <a:rPr lang="en-US" dirty="0"/>
              <a:t>Our approach obtains near-optimal solutions within 20 minutes while B&amp;C could not find a quality solution </a:t>
            </a:r>
            <a:r>
              <a:rPr lang="en-US" dirty="0" smtClean="0"/>
              <a:t>within </a:t>
            </a:r>
            <a:r>
              <a:rPr lang="en-US" dirty="0"/>
              <a:t>50 </a:t>
            </a:r>
            <a:r>
              <a:rPr lang="en-US" dirty="0" smtClean="0"/>
              <a:t>minutes</a:t>
            </a:r>
            <a:endParaRPr lang="en-US" dirty="0"/>
          </a:p>
          <a:p>
            <a:r>
              <a:rPr lang="en-US" dirty="0"/>
              <a:t>The approach has potential to solve other complex problems in power systems and beyond</a:t>
            </a:r>
          </a:p>
        </p:txBody>
      </p:sp>
    </p:spTree>
    <p:extLst>
      <p:ext uri="{BB962C8B-B14F-4D97-AF65-F5344CB8AC3E}">
        <p14:creationId xmlns:p14="http://schemas.microsoft.com/office/powerpoint/2010/main" val="193310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67FE9-F1F1-4A53-92CB-9DA8E6ED1A11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0606" y="2711669"/>
            <a:ext cx="8229600" cy="13528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sz="6000" i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3536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4281" y="774170"/>
            <a:ext cx="9156700" cy="5279435"/>
          </a:xfrm>
        </p:spPr>
        <p:txBody>
          <a:bodyPr/>
          <a:lstStyle/>
          <a:p>
            <a:r>
              <a:rPr lang="en-US" dirty="0"/>
              <a:t>Hourly unit commitment is becoming insufficient for operators to manage power systems efficiently [1]</a:t>
            </a:r>
          </a:p>
          <a:p>
            <a:r>
              <a:rPr lang="en-US" dirty="0"/>
              <a:t>Sub-hourly UC is a way to improve the reliability of </a:t>
            </a:r>
            <a:r>
              <a:rPr lang="en-US" dirty="0" smtClean="0"/>
              <a:t>power systems. </a:t>
            </a:r>
            <a:r>
              <a:rPr lang="en-US" dirty="0"/>
              <a:t>Comparing to hourly UC, </a:t>
            </a:r>
          </a:p>
          <a:p>
            <a:pPr lvl="1"/>
            <a:r>
              <a:rPr lang="en-US" dirty="0"/>
              <a:t>Increased number of periods </a:t>
            </a:r>
            <a:r>
              <a:rPr lang="en-US" dirty="0" smtClean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larger </a:t>
            </a:r>
            <a:r>
              <a:rPr lang="en-US" dirty="0">
                <a:solidFill>
                  <a:srgbClr val="0000FF"/>
                </a:solidFill>
              </a:rPr>
              <a:t>size</a:t>
            </a:r>
          </a:p>
          <a:p>
            <a:pPr lvl="1"/>
            <a:r>
              <a:rPr lang="en-US" dirty="0"/>
              <a:t>Reduced unit ramping capabilities per period → more active ramping constraints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>
                <a:solidFill>
                  <a:srgbClr val="0000FF"/>
                </a:solidFill>
              </a:rPr>
              <a:t> increased complexity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For certain systems, e.g., MISO’s, there are </a:t>
            </a:r>
            <a:r>
              <a:rPr lang="en-US" altLang="zh-CN" dirty="0"/>
              <a:t>many </a:t>
            </a:r>
            <a:r>
              <a:rPr lang="en-US" dirty="0" err="1" smtClean="0"/>
              <a:t>virtual</a:t>
            </a:r>
            <a:r>
              <a:rPr lang="en-US" altLang="zh-CN" dirty="0" err="1" smtClean="0"/>
              <a:t>s</a:t>
            </a:r>
            <a:r>
              <a:rPr lang="en-US" altLang="zh-CN" dirty="0" smtClean="0"/>
              <a:t>: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Related to continuous variables only and with linear costs </a:t>
            </a:r>
          </a:p>
          <a:p>
            <a:pPr lvl="1"/>
            <a:r>
              <a:rPr lang="en-US" dirty="0"/>
              <a:t>Coupled with transmission constraints → dense constraint matrices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/>
              <a:t> </a:t>
            </a:r>
            <a:r>
              <a:rPr lang="en-US" dirty="0">
                <a:solidFill>
                  <a:srgbClr val="0000FF"/>
                </a:solidFill>
              </a:rPr>
              <a:t>increased computation 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31685" y="140088"/>
            <a:ext cx="8229600" cy="634082"/>
          </a:xfrm>
        </p:spPr>
        <p:txBody>
          <a:bodyPr/>
          <a:lstStyle/>
          <a:p>
            <a:r>
              <a:rPr lang="en-US" dirty="0"/>
              <a:t>Sub-hourly UC </a:t>
            </a:r>
            <a:r>
              <a:rPr lang="en-US" altLang="zh-CN" dirty="0"/>
              <a:t>and v</a:t>
            </a:r>
            <a:r>
              <a:rPr lang="en-US" dirty="0"/>
              <a:t>irtuals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7922" y="6053606"/>
            <a:ext cx="9109418" cy="43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“FERC Order 764,” Available: https://www.ferc.gov/whats-new/comm-meet/2012/062112/E-3.pdf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14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1795" y="103069"/>
            <a:ext cx="8229600" cy="634082"/>
          </a:xfrm>
        </p:spPr>
        <p:txBody>
          <a:bodyPr/>
          <a:lstStyle/>
          <a:p>
            <a:r>
              <a:rPr lang="en-US" dirty="0"/>
              <a:t>Problem formulation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07072" y="975360"/>
            <a:ext cx="8369330" cy="5130746"/>
          </a:xfrm>
        </p:spPr>
        <p:txBody>
          <a:bodyPr>
            <a:noAutofit/>
          </a:bodyPr>
          <a:lstStyle/>
          <a:p>
            <a:r>
              <a:rPr lang="en-US" dirty="0"/>
              <a:t>Sub-hourly </a:t>
            </a:r>
            <a:r>
              <a:rPr lang="en-US" dirty="0" smtClean="0"/>
              <a:t>UC: the </a:t>
            </a:r>
            <a:r>
              <a:rPr lang="en-US" dirty="0"/>
              <a:t>same formulation </a:t>
            </a:r>
            <a:r>
              <a:rPr lang="en-US" dirty="0" smtClean="0"/>
              <a:t>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hourly </a:t>
            </a:r>
            <a:r>
              <a:rPr lang="en-US" dirty="0"/>
              <a:t>UC</a:t>
            </a:r>
          </a:p>
          <a:p>
            <a:endParaRPr lang="en-US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dirty="0" smtClean="0"/>
              <a:t>Subject </a:t>
            </a:r>
            <a:r>
              <a:rPr lang="en-US" dirty="0"/>
              <a:t>to </a:t>
            </a:r>
            <a:r>
              <a:rPr lang="en-US" altLang="zh-CN" dirty="0"/>
              <a:t>standard</a:t>
            </a:r>
            <a:endParaRPr lang="en-US" dirty="0"/>
          </a:p>
          <a:p>
            <a:pPr lvl="1"/>
            <a:r>
              <a:rPr lang="en-US" dirty="0" smtClean="0"/>
              <a:t>unit-level </a:t>
            </a:r>
            <a:r>
              <a:rPr lang="en-US" dirty="0"/>
              <a:t>constraints, e.g., minimum up/down time, ramp rate and so on</a:t>
            </a:r>
          </a:p>
          <a:p>
            <a:pPr lvl="1"/>
            <a:r>
              <a:rPr lang="en-US" dirty="0" smtClean="0"/>
              <a:t>system-wide </a:t>
            </a:r>
            <a:r>
              <a:rPr lang="en-US" dirty="0"/>
              <a:t>constraints, e.g., demand, reserve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transmission capacity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16967" y="1447421"/>
            <a:ext cx="7790359" cy="1369606"/>
            <a:chOff x="1089659" y="833515"/>
            <a:chExt cx="7790359" cy="1369606"/>
          </a:xfrm>
        </p:grpSpPr>
        <p:grpSp>
          <p:nvGrpSpPr>
            <p:cNvPr id="13" name="Group 12"/>
            <p:cNvGrpSpPr/>
            <p:nvPr/>
          </p:nvGrpSpPr>
          <p:grpSpPr>
            <a:xfrm>
              <a:off x="1089659" y="833515"/>
              <a:ext cx="7227155" cy="1369606"/>
              <a:chOff x="158801" y="-2949031"/>
              <a:chExt cx="7227155" cy="136960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58801" y="-2836674"/>
                <a:ext cx="5795041" cy="1257249"/>
                <a:chOff x="1286187" y="-2431584"/>
                <a:chExt cx="5795041" cy="1257249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1286187" y="-2431584"/>
                  <a:ext cx="5703888" cy="1257249"/>
                  <a:chOff x="1873375" y="-2427102"/>
                  <a:chExt cx="5703888" cy="1257249"/>
                </a:xfrm>
              </p:grpSpPr>
              <p:graphicFrame>
                <p:nvGraphicFramePr>
                  <p:cNvPr id="26" name="Object 2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533661471"/>
                      </p:ext>
                    </p:extLst>
                  </p:nvPr>
                </p:nvGraphicFramePr>
                <p:xfrm>
                  <a:off x="1873375" y="-2382572"/>
                  <a:ext cx="5703888" cy="6350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523" name="Equation" r:id="rId3" imgW="5689440" imgH="634680" progId="Equation.DSMT4">
                          <p:embed/>
                        </p:oleObj>
                      </mc:Choice>
                      <mc:Fallback>
                        <p:oleObj name="Equation" r:id="rId3" imgW="5689440" imgH="634680" progId="Equation.DSMT4">
                          <p:embed/>
                          <p:pic>
                            <p:nvPicPr>
                              <p:cNvPr id="26" name="Object 25"/>
                              <p:cNvPicPr/>
                              <p:nvPr/>
                            </p:nvPicPr>
                            <p:blipFill>
                              <a:blip r:embed="rId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873375" y="-2382572"/>
                                <a:ext cx="5703888" cy="635000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" name="Rounded Rectangle 1"/>
                  <p:cNvSpPr/>
                  <p:nvPr/>
                </p:nvSpPr>
                <p:spPr>
                  <a:xfrm>
                    <a:off x="3027346" y="-2408929"/>
                    <a:ext cx="2674573" cy="543417"/>
                  </a:xfrm>
                  <a:prstGeom prst="roundRect">
                    <a:avLst/>
                  </a:prstGeom>
                  <a:noFill/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3027346" y="-1877739"/>
                    <a:ext cx="2767966" cy="7078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 smtClean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Generation</a:t>
                    </a:r>
                    <a:r>
                      <a:rPr lang="en-US" sz="20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20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cost, no-load cost </a:t>
                    </a:r>
                    <a:r>
                      <a:rPr lang="en-US" altLang="zh-CN" sz="20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and start-up cost</a:t>
                    </a:r>
                    <a:endParaRPr lang="en-US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6208875" y="-1877739"/>
                    <a:ext cx="1104924" cy="7078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 smtClean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Cost</a:t>
                    </a:r>
                    <a:r>
                      <a:rPr lang="en-US" sz="20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20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of virtuals</a:t>
                    </a:r>
                  </a:p>
                </p:txBody>
              </p:sp>
              <p:sp>
                <p:nvSpPr>
                  <p:cNvPr id="11" name="Rounded Rectangle 10"/>
                  <p:cNvSpPr/>
                  <p:nvPr/>
                </p:nvSpPr>
                <p:spPr>
                  <a:xfrm>
                    <a:off x="6279914" y="-2427102"/>
                    <a:ext cx="860241" cy="549363"/>
                  </a:xfrm>
                  <a:prstGeom prst="roundRect">
                    <a:avLst/>
                  </a:prstGeom>
                  <a:noFill/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2" name="Rounded Rectangle 21"/>
                <p:cNvSpPr/>
                <p:nvPr/>
              </p:nvSpPr>
              <p:spPr>
                <a:xfrm>
                  <a:off x="6681564" y="-2431584"/>
                  <a:ext cx="399664" cy="542224"/>
                </a:xfrm>
                <a:prstGeom prst="roundRect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TextBox 38"/>
              <p:cNvSpPr txBox="1"/>
              <p:nvPr/>
            </p:nvSpPr>
            <p:spPr>
              <a:xfrm>
                <a:off x="5933075" y="-2949031"/>
                <a:ext cx="145288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Other costs, e.g., reserve cost</a:t>
                </a:r>
              </a:p>
            </p:txBody>
          </p:sp>
        </p:grpSp>
        <p:graphicFrame>
          <p:nvGraphicFramePr>
            <p:cNvPr id="31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804768"/>
                </p:ext>
              </p:extLst>
            </p:nvPr>
          </p:nvGraphicFramePr>
          <p:xfrm>
            <a:off x="8587918" y="1083353"/>
            <a:ext cx="2921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24" name="Equation" r:id="rId5" imgW="291960" imgH="304560" progId="Equation.DSMT4">
                    <p:embed/>
                  </p:oleObj>
                </mc:Choice>
                <mc:Fallback>
                  <p:oleObj name="Equation" r:id="rId5" imgW="291960" imgH="304560" progId="Equation.DSMT4">
                    <p:embed/>
                    <p:pic>
                      <p:nvPicPr>
                        <p:cNvPr id="18" name="对象 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8587918" y="1083353"/>
                          <a:ext cx="2921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2569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-34932" y="85827"/>
            <a:ext cx="9221912" cy="3401152"/>
          </a:xfrm>
        </p:spPr>
        <p:txBody>
          <a:bodyPr/>
          <a:lstStyle/>
          <a:p>
            <a:r>
              <a:rPr lang="en-US" dirty="0" smtClean="0"/>
              <a:t>Consider a </a:t>
            </a:r>
            <a:r>
              <a:rPr lang="en-US" dirty="0"/>
              <a:t>MISO’s </a:t>
            </a:r>
            <a:r>
              <a:rPr lang="en-US" dirty="0" smtClean="0"/>
              <a:t>problem </a:t>
            </a:r>
            <a:r>
              <a:rPr lang="en-US" dirty="0"/>
              <a:t>with 1,100 generators and 15,000 virtuals over 36 hours with 15 minutes time </a:t>
            </a:r>
            <a:r>
              <a:rPr lang="en-US" dirty="0" smtClean="0"/>
              <a:t>intervals</a:t>
            </a:r>
            <a:endParaRPr lang="en-US" strike="sngStrike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State-of-art </a:t>
            </a:r>
            <a:r>
              <a:rPr lang="en-US" dirty="0" smtClean="0"/>
              <a:t>branch-and-cut (B&amp;C) </a:t>
            </a:r>
            <a:r>
              <a:rPr lang="en-US" sz="2800" dirty="0" smtClean="0">
                <a:solidFill>
                  <a:srgbClr val="0000FF"/>
                </a:solidFill>
              </a:rPr>
              <a:t>does not find a quality solution </a:t>
            </a:r>
            <a:r>
              <a:rPr lang="en-US" sz="2800" dirty="0" smtClean="0">
                <a:solidFill>
                  <a:srgbClr val="0000FF"/>
                </a:solidFill>
              </a:rPr>
              <a:t>within </a:t>
            </a:r>
            <a:r>
              <a:rPr lang="en-US" sz="2800" dirty="0" smtClean="0">
                <a:solidFill>
                  <a:srgbClr val="0000FF"/>
                </a:solidFill>
              </a:rPr>
              <a:t>50 minutes </a:t>
            </a:r>
            <a:r>
              <a:rPr lang="en-US" altLang="zh-CN" sz="2800" dirty="0" smtClean="0"/>
              <a:t>because of the difficulties mentioned previously </a:t>
            </a:r>
            <a:endParaRPr lang="en-US" dirty="0" smtClean="0"/>
          </a:p>
          <a:p>
            <a:r>
              <a:rPr lang="en-US" dirty="0" smtClean="0"/>
              <a:t>Our novel </a:t>
            </a:r>
            <a:r>
              <a:rPr lang="en-US" dirty="0" smtClean="0">
                <a:solidFill>
                  <a:srgbClr val="0000FF"/>
                </a:solidFill>
              </a:rPr>
              <a:t>decomposition </a:t>
            </a:r>
            <a:r>
              <a:rPr lang="en-US" dirty="0">
                <a:solidFill>
                  <a:srgbClr val="0000FF"/>
                </a:solidFill>
              </a:rPr>
              <a:t>and coordination approach </a:t>
            </a:r>
            <a:r>
              <a:rPr lang="en-US" altLang="zh-CN" dirty="0"/>
              <a:t>finds a </a:t>
            </a:r>
            <a:r>
              <a:rPr lang="en-US" altLang="zh-CN" dirty="0" smtClean="0"/>
              <a:t>near-optimal solution in </a:t>
            </a:r>
            <a:r>
              <a:rPr lang="en-US" altLang="zh-CN" dirty="0"/>
              <a:t>20 </a:t>
            </a:r>
            <a:r>
              <a:rPr lang="en-US" altLang="zh-CN" dirty="0" smtClean="0"/>
              <a:t>minutes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23892" y="3487191"/>
            <a:ext cx="8011248" cy="3331696"/>
            <a:chOff x="-4925042" y="5215987"/>
            <a:chExt cx="4572000" cy="2743200"/>
          </a:xfrm>
        </p:grpSpPr>
        <p:graphicFrame>
          <p:nvGraphicFramePr>
            <p:cNvPr id="20" name="Chart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42436566"/>
                </p:ext>
              </p:extLst>
            </p:nvPr>
          </p:nvGraphicFramePr>
          <p:xfrm>
            <a:off x="-4925042" y="5215987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Oval 22"/>
            <p:cNvSpPr/>
            <p:nvPr/>
          </p:nvSpPr>
          <p:spPr>
            <a:xfrm>
              <a:off x="-3553573" y="6681675"/>
              <a:ext cx="130658" cy="212044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-2617676" y="5840187"/>
              <a:ext cx="912294" cy="48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First feasible solution by B&amp;C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4010688" y="6189190"/>
              <a:ext cx="1123251" cy="48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First feasible solution by our approach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-3354107" y="5811163"/>
              <a:ext cx="0" cy="1693990"/>
            </a:xfrm>
            <a:prstGeom prst="line">
              <a:avLst/>
            </a:prstGeom>
            <a:ln w="12700"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-3004575" y="5811164"/>
              <a:ext cx="1084" cy="1693989"/>
            </a:xfrm>
            <a:prstGeom prst="line">
              <a:avLst/>
            </a:prstGeom>
            <a:ln w="12700"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-3574889" y="5608255"/>
              <a:ext cx="688341" cy="278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 min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3173301" y="5608430"/>
              <a:ext cx="440790" cy="278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 min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-954615" y="6876826"/>
              <a:ext cx="5420" cy="47329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-3449062" y="6991460"/>
              <a:ext cx="562210" cy="284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Gap: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-3032530" y="7029478"/>
              <a:ext cx="443861" cy="278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0.84%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-954615" y="7021398"/>
              <a:ext cx="508630" cy="278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0.9%</a:t>
              </a:r>
            </a:p>
          </p:txBody>
        </p:sp>
      </p:grpSp>
      <p:cxnSp>
        <p:nvCxnSpPr>
          <p:cNvPr id="62" name="Straight Arrow Connector 61"/>
          <p:cNvCxnSpPr/>
          <p:nvPr/>
        </p:nvCxnSpPr>
        <p:spPr>
          <a:xfrm>
            <a:off x="3327519" y="5572923"/>
            <a:ext cx="0" cy="506229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851762" y="4858807"/>
            <a:ext cx="228944" cy="257534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5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7203" y="188349"/>
            <a:ext cx="8229600" cy="564686"/>
          </a:xfrm>
        </p:spPr>
        <p:txBody>
          <a:bodyPr/>
          <a:lstStyle/>
          <a:p>
            <a:r>
              <a:rPr lang="en-US" dirty="0"/>
              <a:t>Overview of the presentation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27202" y="981635"/>
            <a:ext cx="8460424" cy="562983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 novel decomposition </a:t>
            </a:r>
            <a:r>
              <a:rPr lang="en-US" dirty="0">
                <a:solidFill>
                  <a:srgbClr val="0000FF"/>
                </a:solidFill>
              </a:rPr>
              <a:t>and coordination approach 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Without formally pursuing optimality </a:t>
            </a:r>
            <a:r>
              <a:rPr lang="en-US" b="1" dirty="0" smtClean="0">
                <a:solidFill>
                  <a:srgbClr val="0000FF"/>
                </a:solidFill>
              </a:rPr>
              <a:t>for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subproblems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Virtuals included in each subproblem</a:t>
            </a:r>
          </a:p>
          <a:p>
            <a:r>
              <a:rPr lang="en-US" dirty="0"/>
              <a:t>Parallelization</a:t>
            </a:r>
          </a:p>
          <a:p>
            <a:r>
              <a:rPr lang="en-US" dirty="0"/>
              <a:t>Numerical testing results </a:t>
            </a:r>
          </a:p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9793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677865"/>
            <a:ext cx="2133600" cy="180135"/>
          </a:xfrm>
        </p:spPr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949" y="142966"/>
            <a:ext cx="9184341" cy="6731000"/>
          </a:xfrm>
        </p:spPr>
        <p:txBody>
          <a:bodyPr/>
          <a:lstStyle/>
          <a:p>
            <a:r>
              <a:rPr lang="en-US" dirty="0"/>
              <a:t>Lagrangian Relaxation (LR)</a:t>
            </a:r>
          </a:p>
          <a:p>
            <a:pPr lvl="1"/>
            <a:r>
              <a:rPr lang="en-US" dirty="0"/>
              <a:t>A </a:t>
            </a:r>
            <a:r>
              <a:rPr lang="en-US" altLang="zh-CN" dirty="0"/>
              <a:t>price-based </a:t>
            </a:r>
            <a:r>
              <a:rPr lang="en-US" dirty="0">
                <a:solidFill>
                  <a:srgbClr val="0000FF"/>
                </a:solidFill>
              </a:rPr>
              <a:t>“dual” </a:t>
            </a:r>
            <a:r>
              <a:rPr lang="en-US" dirty="0"/>
              <a:t>approach → </a:t>
            </a:r>
            <a:r>
              <a:rPr lang="en-US" altLang="zh-CN" dirty="0"/>
              <a:t>d</a:t>
            </a:r>
            <a:r>
              <a:rPr lang="en-US" dirty="0"/>
              <a:t>ecompose into subproblems </a:t>
            </a:r>
          </a:p>
          <a:p>
            <a:pPr marL="974725" lvl="1" indent="-228600">
              <a:buNone/>
            </a:pP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/>
              <a:t> </a:t>
            </a:r>
            <a:r>
              <a:rPr lang="en-US" dirty="0">
                <a:solidFill>
                  <a:srgbClr val="0000FF"/>
                </a:solidFill>
              </a:rPr>
              <a:t>reduce complexity exponentially</a:t>
            </a:r>
            <a:endParaRPr lang="en-US" dirty="0"/>
          </a:p>
          <a:p>
            <a:pPr lvl="1"/>
            <a:r>
              <a:rPr lang="en-US" dirty="0"/>
              <a:t>Major difficulties: </a:t>
            </a:r>
          </a:p>
          <a:p>
            <a:pPr lvl="2"/>
            <a:r>
              <a:rPr lang="en-US" dirty="0"/>
              <a:t>Solve all subproblems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/>
              <a:t> </a:t>
            </a:r>
            <a:r>
              <a:rPr lang="en-US" dirty="0"/>
              <a:t>time-consuming </a:t>
            </a:r>
          </a:p>
          <a:p>
            <a:pPr lvl="2"/>
            <a:r>
              <a:rPr lang="en-US" dirty="0"/>
              <a:t>Suffer from major zigzagging of multipliers</a:t>
            </a:r>
          </a:p>
          <a:p>
            <a:pPr lvl="2"/>
            <a:r>
              <a:rPr lang="en-US" dirty="0" smtClean="0"/>
              <a:t>Need to guess the </a:t>
            </a:r>
            <a:r>
              <a:rPr lang="en-US" dirty="0"/>
              <a:t>optimal dual value </a:t>
            </a:r>
            <a:r>
              <a:rPr lang="en-US" i="1" dirty="0"/>
              <a:t>q*</a:t>
            </a:r>
          </a:p>
          <a:p>
            <a:r>
              <a:rPr lang="en-US" dirty="0"/>
              <a:t>Surrogate </a:t>
            </a:r>
            <a:r>
              <a:rPr lang="en-US" dirty="0" smtClean="0"/>
              <a:t>LR (SLR</a:t>
            </a:r>
            <a:r>
              <a:rPr lang="en-US" dirty="0"/>
              <a:t>): </a:t>
            </a:r>
            <a:r>
              <a:rPr lang="en-US" dirty="0">
                <a:solidFill>
                  <a:srgbClr val="0000FF"/>
                </a:solidFill>
              </a:rPr>
              <a:t>Overcame all </a:t>
            </a:r>
            <a:r>
              <a:rPr lang="en-US" dirty="0" smtClean="0">
                <a:solidFill>
                  <a:srgbClr val="0000FF"/>
                </a:solidFill>
              </a:rPr>
              <a:t>above difficulties 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>
                <a:solidFill>
                  <a:srgbClr val="0000FF"/>
                </a:solidFill>
              </a:rPr>
              <a:t>Surrogate optimality </a:t>
            </a:r>
            <a:r>
              <a:rPr lang="en-US" dirty="0" smtClean="0">
                <a:solidFill>
                  <a:srgbClr val="0000FF"/>
                </a:solidFill>
              </a:rPr>
              <a:t>condition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g</a:t>
            </a:r>
            <a:r>
              <a:rPr lang="en-US" dirty="0">
                <a:solidFill>
                  <a:srgbClr val="0000FF"/>
                </a:solidFill>
              </a:rPr>
              <a:t>uarantee convergence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Satisfied after solving one subproblem to update multipliers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Obtain </a:t>
            </a:r>
            <a:r>
              <a:rPr lang="en-US" dirty="0">
                <a:solidFill>
                  <a:srgbClr val="0000FF"/>
                </a:solidFill>
              </a:rPr>
              <a:t>smoother directions </a:t>
            </a:r>
            <a:r>
              <a:rPr lang="en-US" dirty="0" smtClean="0">
                <a:solidFill>
                  <a:srgbClr val="0000FF"/>
                </a:solidFill>
              </a:rPr>
              <a:t>with much </a:t>
            </a:r>
            <a:r>
              <a:rPr lang="en-US" dirty="0">
                <a:solidFill>
                  <a:srgbClr val="0000FF"/>
                </a:solidFill>
              </a:rPr>
              <a:t>less </a:t>
            </a:r>
            <a:r>
              <a:rPr lang="en-US" dirty="0" smtClean="0">
                <a:solidFill>
                  <a:srgbClr val="0000FF"/>
                </a:solidFill>
              </a:rPr>
              <a:t>effort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>
                <a:solidFill>
                  <a:srgbClr val="0000FF"/>
                </a:solidFill>
              </a:rPr>
              <a:t>Stepsizing rule without requiring </a:t>
            </a:r>
            <a:r>
              <a:rPr lang="en-US" i="1" dirty="0">
                <a:solidFill>
                  <a:srgbClr val="0000FF"/>
                </a:solidFill>
              </a:rPr>
              <a:t>q</a:t>
            </a:r>
            <a:r>
              <a:rPr lang="en-US" i="1" dirty="0" smtClean="0">
                <a:solidFill>
                  <a:srgbClr val="0000FF"/>
                </a:solidFill>
              </a:rPr>
              <a:t>*</a:t>
            </a:r>
            <a:endParaRPr lang="en-US" i="1" dirty="0">
              <a:solidFill>
                <a:srgbClr val="0000FF"/>
              </a:solidFill>
            </a:endParaRPr>
          </a:p>
          <a:p>
            <a:r>
              <a:rPr lang="en-US" dirty="0"/>
              <a:t>Surrogate Absolute-Value Lagrangian Relaxation (SAVLR) 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Accelerate convergence by </a:t>
            </a:r>
            <a:r>
              <a:rPr lang="en-US" altLang="zh-CN" dirty="0">
                <a:solidFill>
                  <a:srgbClr val="0000FF"/>
                </a:solidFill>
              </a:rPr>
              <a:t>adding</a:t>
            </a:r>
            <a:r>
              <a:rPr lang="en-US" dirty="0">
                <a:solidFill>
                  <a:srgbClr val="0000FF"/>
                </a:solidFill>
              </a:rPr>
              <a:t> absolute value penalties</a:t>
            </a:r>
            <a:endParaRPr lang="en-US" dirty="0"/>
          </a:p>
          <a:p>
            <a:pPr lvl="1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C71C93-714A-41C9-AC31-3B61C340D0B1}"/>
              </a:ext>
            </a:extLst>
          </p:cNvPr>
          <p:cNvGrpSpPr/>
          <p:nvPr/>
        </p:nvGrpSpPr>
        <p:grpSpPr>
          <a:xfrm>
            <a:off x="6338837" y="2021762"/>
            <a:ext cx="2805163" cy="985520"/>
            <a:chOff x="7239000" y="2209800"/>
            <a:chExt cx="2805163" cy="1371600"/>
          </a:xfrm>
        </p:grpSpPr>
        <p:sp>
          <p:nvSpPr>
            <p:cNvPr id="8" name="Right Bracket 7">
              <a:extLst>
                <a:ext uri="{FF2B5EF4-FFF2-40B4-BE49-F238E27FC236}">
                  <a16:creationId xmlns:a16="http://schemas.microsoft.com/office/drawing/2014/main" id="{71B2E16D-9779-4E50-ACC2-1062D1F3217C}"/>
                </a:ext>
              </a:extLst>
            </p:cNvPr>
            <p:cNvSpPr/>
            <p:nvPr/>
          </p:nvSpPr>
          <p:spPr>
            <a:xfrm>
              <a:off x="7239000" y="2209800"/>
              <a:ext cx="228600" cy="1371600"/>
            </a:xfrm>
            <a:prstGeom prst="rightBracket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877B77-3A37-4B0A-9C92-B7B53229284C}"/>
                </a:ext>
              </a:extLst>
            </p:cNvPr>
            <p:cNvSpPr txBox="1"/>
            <p:nvPr/>
          </p:nvSpPr>
          <p:spPr>
            <a:xfrm>
              <a:off x="7525313" y="2486766"/>
              <a:ext cx="2518850" cy="685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4488" indent="-344488"/>
              <a:r>
                <a:rPr lang="en-US" sz="2600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  <a:sym typeface="Symbol" panose="05050102010706020507" pitchFamily="18" charset="2"/>
                </a:rPr>
                <a:t>	</a:t>
              </a:r>
              <a:r>
                <a:rPr lang="en-US" sz="2400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Death to LR?!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502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00628" y="6487126"/>
            <a:ext cx="622300" cy="365125"/>
          </a:xfrm>
        </p:spPr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240293"/>
            <a:ext cx="9263628" cy="6246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dirty="0"/>
              <a:t>In our approach, subproblems are formed by</a:t>
            </a:r>
          </a:p>
          <a:p>
            <a:pPr marL="685800" lvl="1"/>
            <a:r>
              <a:rPr lang="en-US" dirty="0"/>
              <a:t>Dividing generators into subproblems </a:t>
            </a:r>
            <a:r>
              <a:rPr lang="en-US" altLang="zh-CN" dirty="0"/>
              <a:t>by</a:t>
            </a:r>
            <a:r>
              <a:rPr lang="en-US" dirty="0"/>
              <a:t> areas</a:t>
            </a:r>
          </a:p>
          <a:p>
            <a:pPr marL="685800" lvl="1"/>
            <a:r>
              <a:rPr lang="en-US" dirty="0"/>
              <a:t>Including all virtuals in each subproblem (discuss later)</a:t>
            </a:r>
          </a:p>
          <a:p>
            <a:pPr marL="285750" indent="-285750"/>
            <a:r>
              <a:rPr lang="en-US" dirty="0"/>
              <a:t>The objective </a:t>
            </a:r>
            <a:r>
              <a:rPr lang="en-US" dirty="0" smtClean="0"/>
              <a:t>function of </a:t>
            </a:r>
            <a:r>
              <a:rPr lang="en-US" dirty="0"/>
              <a:t>subproblem </a:t>
            </a:r>
            <a:r>
              <a:rPr lang="en-US" i="1" dirty="0"/>
              <a:t>j</a:t>
            </a:r>
            <a:r>
              <a:rPr lang="en-US" dirty="0"/>
              <a:t> at iteration </a:t>
            </a:r>
            <a:r>
              <a:rPr lang="en-US" i="1" dirty="0"/>
              <a:t>k </a:t>
            </a:r>
            <a:r>
              <a:rPr lang="en-US" dirty="0" smtClean="0"/>
              <a:t>:</a:t>
            </a:r>
            <a:endParaRPr lang="en-US" strike="sngStrike" dirty="0"/>
          </a:p>
          <a:p>
            <a:pPr marL="285750" indent="-285750"/>
            <a:endParaRPr lang="en-US" dirty="0"/>
          </a:p>
          <a:p>
            <a:pPr marL="685800" lvl="1"/>
            <a:endParaRPr lang="en-US" dirty="0"/>
          </a:p>
          <a:p>
            <a:pPr marL="285750"/>
            <a:endParaRPr lang="en-US" dirty="0"/>
          </a:p>
          <a:p>
            <a:pPr marL="285750"/>
            <a:endParaRPr lang="en-US" dirty="0"/>
          </a:p>
          <a:p>
            <a:pPr marL="685800" lvl="1"/>
            <a:endParaRPr lang="en-US" sz="1400" dirty="0"/>
          </a:p>
          <a:p>
            <a:pPr marL="685800" lvl="1"/>
            <a:r>
              <a:rPr lang="en-US" dirty="0"/>
              <a:t>For each iteration, the </a:t>
            </a:r>
            <a:r>
              <a:rPr lang="en-US" altLang="zh-CN" dirty="0"/>
              <a:t>simple</a:t>
            </a:r>
            <a:r>
              <a:rPr lang="en-US" dirty="0"/>
              <a:t> surrogate optimality condition </a:t>
            </a:r>
            <a:r>
              <a:rPr lang="en-US" altLang="zh-CN" dirty="0"/>
              <a:t>is checked to guarantee </a:t>
            </a:r>
            <a:r>
              <a:rPr lang="en-US" altLang="zh-CN" dirty="0" smtClean="0"/>
              <a:t>algorithm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convergence</a:t>
            </a:r>
            <a:endParaRPr lang="en-US" altLang="zh-CN" dirty="0">
              <a:solidFill>
                <a:srgbClr val="FF0000"/>
              </a:solidFill>
            </a:endParaRPr>
          </a:p>
          <a:p>
            <a:pPr marL="685800" lvl="1"/>
            <a:endParaRPr lang="en-US" dirty="0"/>
          </a:p>
          <a:p>
            <a:pPr marL="685800" lvl="1"/>
            <a:endParaRPr lang="en-US" sz="1600" dirty="0"/>
          </a:p>
          <a:p>
            <a:pPr marL="685800" lvl="1"/>
            <a:r>
              <a:rPr lang="en-US" dirty="0"/>
              <a:t>Subproblems are normally solved by B&amp;C in </a:t>
            </a:r>
            <a:r>
              <a:rPr lang="en-US" dirty="0" smtClean="0"/>
              <a:t>SAVLR </a:t>
            </a:r>
            <a:endParaRPr lang="en-US" dirty="0"/>
          </a:p>
          <a:p>
            <a:pPr marL="685800" lvl="1"/>
            <a:endParaRPr lang="en-US" dirty="0"/>
          </a:p>
          <a:p>
            <a:pPr marL="685800" lvl="1"/>
            <a:endParaRPr lang="en-US" dirty="0"/>
          </a:p>
          <a:p>
            <a:pPr marL="685800" lvl="1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61963" y="2058988"/>
            <a:ext cx="7689521" cy="2220334"/>
            <a:chOff x="735517" y="1356848"/>
            <a:chExt cx="7689521" cy="222033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1555817"/>
                    </p:ext>
                  </p:extLst>
                </p:nvPr>
              </p:nvGraphicFramePr>
              <p:xfrm>
                <a:off x="735517" y="1356848"/>
                <a:ext cx="7632700" cy="15748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2821" name="Equation" r:id="rId3" imgW="7632360" imgH="1574640" progId="Equation.DSMT4">
                        <p:embed/>
                      </p:oleObj>
                    </mc:Choice>
                    <mc:Fallback>
                      <p:oleObj name="Equation" r:id="rId3" imgW="7632360" imgH="1574640" progId="Equation.DSMT4">
                        <p:embed/>
                        <p:pic>
                          <p:nvPicPr>
                            <p:cNvPr id="10" name="Object 9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35517" y="1356848"/>
                              <a:ext cx="7632700" cy="15748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1555817"/>
                    </p:ext>
                  </p:extLst>
                </p:nvPr>
              </p:nvGraphicFramePr>
              <p:xfrm>
                <a:off x="735517" y="1356848"/>
                <a:ext cx="7632700" cy="15748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2805" name="Equation" r:id="rId5" imgW="7632360" imgH="1574640" progId="Equation.DSMT4">
                        <p:embed/>
                      </p:oleObj>
                    </mc:Choice>
                    <mc:Fallback>
                      <p:oleObj name="Equation" r:id="rId5" imgW="7632360" imgH="1574640" progId="Equation.DSMT4">
                        <p:embed/>
                        <p:pic>
                          <p:nvPicPr>
                            <p:cNvPr id="10" name="Object 9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35517" y="1356848"/>
                              <a:ext cx="7632700" cy="15748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6" name="Group 5"/>
            <p:cNvGrpSpPr/>
            <p:nvPr/>
          </p:nvGrpSpPr>
          <p:grpSpPr>
            <a:xfrm>
              <a:off x="735518" y="2116554"/>
              <a:ext cx="3931144" cy="1460628"/>
              <a:chOff x="735518" y="2116554"/>
              <a:chExt cx="3931144" cy="146062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735518" y="2116554"/>
                <a:ext cx="3931144" cy="763223"/>
              </a:xfrm>
              <a:prstGeom prst="roundRect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1040365" y="2851611"/>
                <a:ext cx="2911400" cy="725571"/>
                <a:chOff x="1040365" y="2851611"/>
                <a:chExt cx="2911400" cy="725571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1040365" y="2851611"/>
                  <a:ext cx="291140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Demand constraints relaxed by multipliers 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" name="Rectangle 1"/>
                    <p:cNvSpPr/>
                    <p:nvPr/>
                  </p:nvSpPr>
                  <p:spPr>
                    <a:xfrm>
                      <a:off x="3320630" y="3167133"/>
                      <a:ext cx="631134" cy="41004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i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dirty="0">
                        <a:solidFill>
                          <a:srgbClr val="0000FF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" name="Rectangle 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320630" y="3167133"/>
                      <a:ext cx="631134" cy="410049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298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19" name="Rounded Rectangle 18"/>
            <p:cNvSpPr/>
            <p:nvPr/>
          </p:nvSpPr>
          <p:spPr>
            <a:xfrm>
              <a:off x="4876799" y="2116554"/>
              <a:ext cx="3548239" cy="765014"/>
            </a:xfrm>
            <a:prstGeom prst="round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72000" y="2846504"/>
              <a:ext cx="32721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Absolute value penalties for demand constraints violations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5706" y="5091720"/>
            <a:ext cx="5785406" cy="723181"/>
            <a:chOff x="789278" y="5540430"/>
            <a:chExt cx="5785406" cy="723181"/>
          </a:xfrm>
        </p:grpSpPr>
        <p:grpSp>
          <p:nvGrpSpPr>
            <p:cNvPr id="8" name="Group 7"/>
            <p:cNvGrpSpPr/>
            <p:nvPr/>
          </p:nvGrpSpPr>
          <p:grpSpPr>
            <a:xfrm>
              <a:off x="789278" y="5540430"/>
              <a:ext cx="5785406" cy="387350"/>
              <a:chOff x="785278" y="5472250"/>
              <a:chExt cx="5785406" cy="387350"/>
            </a:xfrm>
          </p:grpSpPr>
          <p:graphicFrame>
            <p:nvGraphicFramePr>
              <p:cNvPr id="25" name="Object 18">
                <a:extLst>
                  <a:ext uri="{FF2B5EF4-FFF2-40B4-BE49-F238E27FC236}">
                    <a16:creationId xmlns:a16="http://schemas.microsoft.com/office/drawing/2014/main" id="{A6A84297-1BEF-4D2B-9552-5255B5F5E16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5896862"/>
                  </p:ext>
                </p:extLst>
              </p:nvPr>
            </p:nvGraphicFramePr>
            <p:xfrm>
              <a:off x="787422" y="5472250"/>
              <a:ext cx="5783262" cy="3873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22" name="Equation" r:id="rId8" imgW="6146640" imgH="380880" progId="Equation.DSMT4">
                      <p:embed/>
                    </p:oleObj>
                  </mc:Choice>
                  <mc:Fallback>
                    <p:oleObj name="Equation" r:id="rId8" imgW="6146640" imgH="380880" progId="Equation.DSMT4">
                      <p:embed/>
                      <p:pic>
                        <p:nvPicPr>
                          <p:cNvPr id="22" name="Object 18">
                            <a:extLst>
                              <a:ext uri="{FF2B5EF4-FFF2-40B4-BE49-F238E27FC236}">
                                <a16:creationId xmlns:a16="http://schemas.microsoft.com/office/drawing/2014/main" id="{A6A84297-1BEF-4D2B-9552-5255B5F5E165}"/>
                              </a:ext>
                            </a:extLst>
                          </p:cNvPr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87422" y="5472250"/>
                            <a:ext cx="5783262" cy="3873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Rounded Rectangle 25"/>
              <p:cNvSpPr/>
              <p:nvPr/>
            </p:nvSpPr>
            <p:spPr>
              <a:xfrm>
                <a:off x="785278" y="5472250"/>
                <a:ext cx="2556726" cy="374650"/>
              </a:xfrm>
              <a:prstGeom prst="roundRect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789278" y="5863501"/>
              <a:ext cx="23413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Surrogate dual value</a:t>
              </a:r>
            </a:p>
          </p:txBody>
        </p:sp>
      </p:grpSp>
      <p:graphicFrame>
        <p:nvGraphicFramePr>
          <p:cNvPr id="21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528702"/>
              </p:ext>
            </p:extLst>
          </p:nvPr>
        </p:nvGraphicFramePr>
        <p:xfrm>
          <a:off x="8527028" y="2227165"/>
          <a:ext cx="3302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3" name="Equation" r:id="rId10" imgW="330120" imgH="304560" progId="Equation.DSMT4">
                  <p:embed/>
                </p:oleObj>
              </mc:Choice>
              <mc:Fallback>
                <p:oleObj name="Equation" r:id="rId10" imgW="330120" imgH="304560" progId="Equation.DSMT4">
                  <p:embed/>
                  <p:pic>
                    <p:nvPicPr>
                      <p:cNvPr id="33" name="对象 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527028" y="2227165"/>
                        <a:ext cx="3302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684898"/>
              </p:ext>
            </p:extLst>
          </p:nvPr>
        </p:nvGraphicFramePr>
        <p:xfrm>
          <a:off x="8520678" y="5161570"/>
          <a:ext cx="3429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4" name="Equation" r:id="rId12" imgW="342720" imgH="304560" progId="Equation.DSMT4">
                  <p:embed/>
                </p:oleObj>
              </mc:Choice>
              <mc:Fallback>
                <p:oleObj name="Equation" r:id="rId12" imgW="342720" imgH="304560" progId="Equation.DSMT4">
                  <p:embed/>
                  <p:pic>
                    <p:nvPicPr>
                      <p:cNvPr id="21" name="对象 8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520678" y="5161570"/>
                        <a:ext cx="3429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061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423" y="441960"/>
            <a:ext cx="8657217" cy="6278879"/>
          </a:xfrm>
        </p:spPr>
        <p:txBody>
          <a:bodyPr/>
          <a:lstStyle/>
          <a:p>
            <a:r>
              <a:rPr lang="en-US" dirty="0"/>
              <a:t>However, SAVLR may still </a:t>
            </a:r>
            <a:r>
              <a:rPr lang="en-US" dirty="0" smtClean="0"/>
              <a:t>require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 </a:t>
            </a:r>
            <a:r>
              <a:rPr lang="en-US" dirty="0"/>
              <a:t>long CPU time</a:t>
            </a:r>
          </a:p>
          <a:p>
            <a:pPr lvl="1"/>
            <a:r>
              <a:rPr lang="en-US" dirty="0"/>
              <a:t>Long subproblem solving time (≈160s) </a:t>
            </a:r>
          </a:p>
          <a:p>
            <a:r>
              <a:rPr lang="en-US" dirty="0"/>
              <a:t>Can this be improved? </a:t>
            </a:r>
            <a:r>
              <a:rPr lang="en-US" dirty="0" smtClean="0"/>
              <a:t> Yes</a:t>
            </a:r>
            <a:r>
              <a:rPr lang="en-US" dirty="0"/>
              <a:t>. </a:t>
            </a:r>
            <a:r>
              <a:rPr lang="en-US" dirty="0" smtClean="0"/>
              <a:t> How?</a:t>
            </a:r>
            <a:endParaRPr lang="en-US" dirty="0"/>
          </a:p>
          <a:p>
            <a:pPr lvl="1"/>
            <a:r>
              <a:rPr lang="en-US" dirty="0"/>
              <a:t>A specific property of SAVLR:</a:t>
            </a:r>
          </a:p>
          <a:p>
            <a:pPr lvl="2"/>
            <a:r>
              <a:rPr lang="en-US" dirty="0"/>
              <a:t>Subproblem solutions only need to be “good enough” to satisfy the surrogate optimality condition</a:t>
            </a:r>
          </a:p>
          <a:p>
            <a:pPr marL="808038" lvl="1" indent="-350838">
              <a:buNone/>
            </a:pP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 </a:t>
            </a:r>
            <a:r>
              <a:rPr lang="en-US" dirty="0">
                <a:solidFill>
                  <a:srgbClr val="0000FF"/>
                </a:solidFill>
              </a:rPr>
              <a:t>A new optimization </a:t>
            </a:r>
            <a:r>
              <a:rPr lang="en-US" altLang="zh-CN" dirty="0">
                <a:solidFill>
                  <a:srgbClr val="0000FF"/>
                </a:solidFill>
              </a:rPr>
              <a:t>approach </a:t>
            </a:r>
            <a:r>
              <a:rPr lang="en-US" altLang="zh-CN" dirty="0"/>
              <a:t>inspired by </a:t>
            </a:r>
            <a:r>
              <a:rPr lang="en-US" dirty="0"/>
              <a:t>the ordinal optimization concept</a:t>
            </a:r>
          </a:p>
          <a:p>
            <a:pPr lvl="2"/>
            <a:r>
              <a:rPr lang="en-US" dirty="0"/>
              <a:t>The order is easier to </a:t>
            </a:r>
            <a:r>
              <a:rPr lang="en-US" dirty="0" smtClean="0"/>
              <a:t>evaluate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than </a:t>
            </a:r>
            <a:r>
              <a:rPr lang="en-US" dirty="0"/>
              <a:t>the value</a:t>
            </a:r>
          </a:p>
          <a:p>
            <a:pPr lvl="2"/>
            <a:r>
              <a:rPr lang="en-US" dirty="0" smtClean="0"/>
              <a:t>A problem </a:t>
            </a:r>
            <a:r>
              <a:rPr lang="en-US" dirty="0"/>
              <a:t>is easier </a:t>
            </a:r>
            <a:r>
              <a:rPr lang="en-US" dirty="0" smtClean="0"/>
              <a:t>to solve by </a:t>
            </a:r>
            <a:r>
              <a:rPr lang="en-US" dirty="0"/>
              <a:t>softening the </a:t>
            </a:r>
            <a:r>
              <a:rPr lang="en-US" dirty="0" smtClean="0"/>
              <a:t>goal from finding the </a:t>
            </a:r>
            <a:r>
              <a:rPr lang="en-US" dirty="0"/>
              <a:t>“best” to </a:t>
            </a:r>
            <a:r>
              <a:rPr lang="en-US" dirty="0" smtClean="0"/>
              <a:t>finding a “good </a:t>
            </a:r>
            <a:r>
              <a:rPr lang="en-US" dirty="0"/>
              <a:t>enough</a:t>
            </a:r>
            <a:r>
              <a:rPr lang="en-US" dirty="0" smtClean="0"/>
              <a:t>” solution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67FE9-F1F1-4A53-92CB-9DA8E6ED1A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23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677865"/>
            <a:ext cx="2133600" cy="180135"/>
          </a:xfrm>
        </p:spPr>
        <p:txBody>
          <a:bodyPr/>
          <a:lstStyle/>
          <a:p>
            <a:pPr>
              <a:defRPr/>
            </a:pPr>
            <a:fld id="{4E3F1DB0-0386-4998-8540-45DCE7910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35859"/>
            <a:ext cx="9144000" cy="55133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A new optimization </a:t>
            </a:r>
            <a:r>
              <a:rPr lang="en-US" altLang="zh-CN" dirty="0">
                <a:solidFill>
                  <a:srgbClr val="0000FF"/>
                </a:solidFill>
              </a:rPr>
              <a:t>approach!</a:t>
            </a:r>
            <a:r>
              <a:rPr lang="en-US" dirty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8013" y="746760"/>
            <a:ext cx="8796427" cy="6111240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O</a:t>
            </a:r>
            <a:r>
              <a:rPr lang="en-US" altLang="zh-CN" b="1" dirty="0">
                <a:solidFill>
                  <a:srgbClr val="0000FF"/>
                </a:solidFill>
              </a:rPr>
              <a:t>btain subproblems’ “good enough” solutions w</a:t>
            </a:r>
            <a:r>
              <a:rPr lang="en-US" b="1" dirty="0">
                <a:solidFill>
                  <a:srgbClr val="0000FF"/>
                </a:solidFill>
              </a:rPr>
              <a:t>ithout formally pursuing optimality </a:t>
            </a:r>
          </a:p>
          <a:p>
            <a:pPr lvl="1"/>
            <a:r>
              <a:rPr lang="en-US" dirty="0"/>
              <a:t>Solve simplified </a:t>
            </a:r>
            <a:r>
              <a:rPr lang="en-US" dirty="0" smtClean="0"/>
              <a:t>models 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modify </a:t>
            </a:r>
            <a:r>
              <a:rPr lang="en-US" dirty="0"/>
              <a:t>previous solutions 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/>
              <a:t> </a:t>
            </a:r>
            <a:r>
              <a:rPr lang="en-US" dirty="0" smtClean="0"/>
              <a:t>solution </a:t>
            </a:r>
            <a:r>
              <a:rPr lang="en-US" dirty="0"/>
              <a:t>candidates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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obtain subproblem solutions quickly by “ordering” candidates based on surrogate dual values</a:t>
            </a:r>
          </a:p>
          <a:p>
            <a:pPr lvl="1"/>
            <a:r>
              <a:rPr lang="en-US" dirty="0"/>
              <a:t>Use B&amp;C to solve subproblems </a:t>
            </a:r>
            <a:r>
              <a:rPr lang="en-US" dirty="0" smtClean="0"/>
              <a:t>when a good enough solution cannot be obtained </a:t>
            </a:r>
            <a:r>
              <a:rPr lang="en-US" dirty="0">
                <a:solidFill>
                  <a:srgbClr val="0000FF"/>
                </a:solidFill>
              </a:rPr>
              <a:t>(rarely)</a:t>
            </a:r>
          </a:p>
          <a:p>
            <a:pPr lvl="1"/>
            <a:r>
              <a:rPr lang="en-US" dirty="0"/>
              <a:t>Reduce the subproblem solving time significantly </a:t>
            </a:r>
            <a:r>
              <a:rPr lang="en-US" dirty="0">
                <a:solidFill>
                  <a:srgbClr val="0000FF"/>
                </a:solidFill>
              </a:rPr>
              <a:t>(160s → 50s)</a:t>
            </a:r>
          </a:p>
          <a:p>
            <a:r>
              <a:rPr lang="en-US" dirty="0"/>
              <a:t>When the surrogate optimality condition is </a:t>
            </a:r>
            <a:r>
              <a:rPr lang="en-US" dirty="0" smtClean="0"/>
              <a:t>satisfied:  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Even though the </a:t>
            </a:r>
            <a:r>
              <a:rPr lang="en-US" dirty="0" smtClean="0">
                <a:solidFill>
                  <a:srgbClr val="0000FF"/>
                </a:solidFill>
              </a:rPr>
              <a:t>quality of subproblem solutions may not be as </a:t>
            </a:r>
            <a:r>
              <a:rPr lang="en-US" dirty="0">
                <a:solidFill>
                  <a:srgbClr val="0000FF"/>
                </a:solidFill>
              </a:rPr>
              <a:t>good as </a:t>
            </a:r>
            <a:r>
              <a:rPr lang="en-US" dirty="0" smtClean="0">
                <a:solidFill>
                  <a:srgbClr val="0000FF"/>
                </a:solidFill>
              </a:rPr>
              <a:t>those obtained </a:t>
            </a:r>
            <a:r>
              <a:rPr lang="en-US" dirty="0">
                <a:solidFill>
                  <a:srgbClr val="0000FF"/>
                </a:solidFill>
              </a:rPr>
              <a:t>by B&amp;C, the overall solution quality is not affected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The total number of iterations needed is about the </a:t>
            </a:r>
            <a:r>
              <a:rPr lang="en-US" dirty="0">
                <a:solidFill>
                  <a:srgbClr val="0000FF"/>
                </a:solidFill>
              </a:rPr>
              <a:t>same as that in </a:t>
            </a:r>
            <a:r>
              <a:rPr lang="en-US" dirty="0" smtClean="0">
                <a:solidFill>
                  <a:srgbClr val="0000FF"/>
                </a:solidFill>
              </a:rPr>
              <a:t>SAVLR+B&amp;C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19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B_Template_cle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ABB_Template_clean</Template>
  <TotalTime>39389</TotalTime>
  <Words>1493</Words>
  <Application>Microsoft Office PowerPoint</Application>
  <PresentationFormat>On-screen Show (4:3)</PresentationFormat>
  <Paragraphs>274</Paragraphs>
  <Slides>18</Slides>
  <Notes>1</Notes>
  <HiddenSlides>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DengXian</vt:lpstr>
      <vt:lpstr>宋体</vt:lpstr>
      <vt:lpstr>Arial</vt:lpstr>
      <vt:lpstr>Calibri</vt:lpstr>
      <vt:lpstr>Cambria Math</vt:lpstr>
      <vt:lpstr>Symbol</vt:lpstr>
      <vt:lpstr>Times New Roman</vt:lpstr>
      <vt:lpstr>ABB_Template_clean</vt:lpstr>
      <vt:lpstr>Equation</vt:lpstr>
      <vt:lpstr>A novel optimization approach for sub-hourly unit commitment with large numbers of generators and virtuals</vt:lpstr>
      <vt:lpstr>Sub-hourly UC and virtuals</vt:lpstr>
      <vt:lpstr>Problem formulation</vt:lpstr>
      <vt:lpstr>PowerPoint Presentation</vt:lpstr>
      <vt:lpstr>Overview of the presentation</vt:lpstr>
      <vt:lpstr>PowerPoint Presentation</vt:lpstr>
      <vt:lpstr>PowerPoint Presentation</vt:lpstr>
      <vt:lpstr>PowerPoint Presentation</vt:lpstr>
      <vt:lpstr>A new optimization approach! </vt:lpstr>
      <vt:lpstr>Flow chart</vt:lpstr>
      <vt:lpstr>Virtuals included in each subproblem</vt:lpstr>
      <vt:lpstr>Parallelization</vt:lpstr>
      <vt:lpstr>Flow chart of the parallel version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Company>University of Connecticut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Levels of Renewable Generation: Markovian and Interval-based Unit Commitment  An Illustrative Example and Discussion on Conservativeness</dc:title>
  <dc:creator>AlexWuh</dc:creator>
  <cp:lastModifiedBy>Wu, Jianghua</cp:lastModifiedBy>
  <cp:revision>2013</cp:revision>
  <dcterms:created xsi:type="dcterms:W3CDTF">2015-01-05T18:50:54Z</dcterms:created>
  <dcterms:modified xsi:type="dcterms:W3CDTF">2020-06-21T22:00:31Z</dcterms:modified>
</cp:coreProperties>
</file>