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48" r:id="rId1"/>
    <p:sldMasterId id="2147483661" r:id="rId2"/>
    <p:sldMasterId id="2147483721" r:id="rId3"/>
  </p:sldMasterIdLst>
  <p:notesMasterIdLst>
    <p:notesMasterId r:id="rId32"/>
  </p:notesMasterIdLst>
  <p:sldIdLst>
    <p:sldId id="256" r:id="rId4"/>
    <p:sldId id="673" r:id="rId5"/>
    <p:sldId id="683" r:id="rId6"/>
    <p:sldId id="608" r:id="rId7"/>
    <p:sldId id="587" r:id="rId8"/>
    <p:sldId id="687" r:id="rId9"/>
    <p:sldId id="688" r:id="rId10"/>
    <p:sldId id="689" r:id="rId11"/>
    <p:sldId id="690" r:id="rId12"/>
    <p:sldId id="691" r:id="rId13"/>
    <p:sldId id="693" r:id="rId14"/>
    <p:sldId id="694" r:id="rId15"/>
    <p:sldId id="644" r:id="rId16"/>
    <p:sldId id="695" r:id="rId17"/>
    <p:sldId id="696" r:id="rId18"/>
    <p:sldId id="697" r:id="rId19"/>
    <p:sldId id="698" r:id="rId20"/>
    <p:sldId id="560" r:id="rId21"/>
    <p:sldId id="699" r:id="rId22"/>
    <p:sldId id="700" r:id="rId23"/>
    <p:sldId id="701" r:id="rId24"/>
    <p:sldId id="702" r:id="rId25"/>
    <p:sldId id="703" r:id="rId26"/>
    <p:sldId id="704" r:id="rId27"/>
    <p:sldId id="677" r:id="rId28"/>
    <p:sldId id="631" r:id="rId29"/>
    <p:sldId id="619" r:id="rId30"/>
    <p:sldId id="705" r:id="rId31"/>
  </p:sldIdLst>
  <p:sldSz cx="9144000" cy="5143500" type="screen16x9"/>
  <p:notesSz cx="6858000" cy="9144000"/>
  <p:defaultTextStyle>
    <a:defPPr>
      <a:defRPr lang="nb-NO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dun Botterud" initials="AB" lastIdx="2" clrIdx="0">
    <p:extLst>
      <p:ext uri="{19B8F6BF-5375-455C-9EA6-DF929625EA0E}">
        <p15:presenceInfo xmlns:p15="http://schemas.microsoft.com/office/powerpoint/2012/main" userId="Audun Botteru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0033CC"/>
    <a:srgbClr val="0066FF"/>
    <a:srgbClr val="66FF66"/>
    <a:srgbClr val="BBAC76"/>
    <a:srgbClr val="0D34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45" autoAdjust="0"/>
    <p:restoredTop sz="70419" autoAdjust="0"/>
  </p:normalViewPr>
  <p:slideViewPr>
    <p:cSldViewPr snapToGrid="0" snapToObjects="1">
      <p:cViewPr varScale="1">
        <p:scale>
          <a:sx n="64" d="100"/>
          <a:sy n="64" d="100"/>
        </p:scale>
        <p:origin x="1240" y="40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148C8-94F7-4AF8-987E-692510CA1A87}" type="datetimeFigureOut">
              <a:rPr lang="nb-NO" smtClean="0"/>
              <a:t>20.06.2020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81A692-0579-497E-8294-5516085FC1B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94000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1A692-0579-497E-8294-5516085FC1B7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201948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1A692-0579-497E-8294-5516085FC1B7}" type="slidenum">
              <a:rPr lang="nb-NO" smtClean="0"/>
              <a:t>22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899273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1A692-0579-497E-8294-5516085FC1B7}" type="slidenum">
              <a:rPr lang="nb-NO" smtClean="0"/>
              <a:t>23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465701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1A692-0579-497E-8294-5516085FC1B7}" type="slidenum">
              <a:rPr lang="nb-NO" smtClean="0"/>
              <a:t>25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926429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1A692-0579-497E-8294-5516085FC1B7}" type="slidenum">
              <a:rPr lang="nb-NO" smtClean="0"/>
              <a:t>28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778614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1A692-0579-497E-8294-5516085FC1B7}" type="slidenum">
              <a:rPr lang="nb-NO" smtClean="0"/>
              <a:t>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58928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1A692-0579-497E-8294-5516085FC1B7}" type="slidenum">
              <a:rPr lang="nb-NO" smtClean="0"/>
              <a:t>10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2773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1A692-0579-497E-8294-5516085FC1B7}" type="slidenum">
              <a:rPr lang="nb-NO" smtClean="0"/>
              <a:t>14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78444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1A692-0579-497E-8294-5516085FC1B7}" type="slidenum">
              <a:rPr lang="nb-NO" smtClean="0"/>
              <a:t>15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316391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1A692-0579-497E-8294-5516085FC1B7}" type="slidenum">
              <a:rPr lang="nb-NO" smtClean="0"/>
              <a:t>16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190216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1A692-0579-497E-8294-5516085FC1B7}" type="slidenum">
              <a:rPr lang="nb-NO" smtClean="0"/>
              <a:t>17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48728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1A692-0579-497E-8294-5516085FC1B7}" type="slidenum">
              <a:rPr lang="nb-NO" smtClean="0"/>
              <a:t>18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475854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1A692-0579-497E-8294-5516085FC1B7}" type="slidenum">
              <a:rPr lang="nb-NO" smtClean="0"/>
              <a:t>20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04946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6.png"/><Relationship Id="rId4" Type="http://schemas.openxmlformats.org/officeDocument/2006/relationships/image" Target="../media/image14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6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368315" y="2008061"/>
            <a:ext cx="7772400" cy="675821"/>
          </a:xfrm>
        </p:spPr>
        <p:txBody>
          <a:bodyPr anchor="t" anchorCtr="0"/>
          <a:lstStyle/>
          <a:p>
            <a:r>
              <a:rPr lang="nb-NO" dirty="0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368315" y="2733866"/>
            <a:ext cx="7772400" cy="131445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dirty="0"/>
              <a:t>Klikk for å redigere undertittelstil i malen</a:t>
            </a:r>
          </a:p>
        </p:txBody>
      </p:sp>
    </p:spTree>
    <p:extLst>
      <p:ext uri="{BB962C8B-B14F-4D97-AF65-F5344CB8AC3E}">
        <p14:creationId xmlns:p14="http://schemas.microsoft.com/office/powerpoint/2010/main" val="1000159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>
          <a:xfrm>
            <a:off x="8185682" y="4767263"/>
            <a:ext cx="501118" cy="273844"/>
          </a:xfrm>
          <a:prstGeom prst="rect">
            <a:avLst/>
          </a:prstGeom>
        </p:spPr>
        <p:txBody>
          <a:bodyPr/>
          <a:lstStyle/>
          <a:p>
            <a:fld id="{91853A39-49B3-554A-AE82-85611CEBD8E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83850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>
          <a:xfrm>
            <a:off x="8185682" y="4767263"/>
            <a:ext cx="501118" cy="273844"/>
          </a:xfrm>
          <a:prstGeom prst="rect">
            <a:avLst/>
          </a:prstGeom>
        </p:spPr>
        <p:txBody>
          <a:bodyPr/>
          <a:lstStyle/>
          <a:p>
            <a:fld id="{91853A39-49B3-554A-AE82-85611CEBD8E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318319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Color"/>
          <p:cNvSpPr/>
          <p:nvPr userDrawn="1"/>
        </p:nvSpPr>
        <p:spPr>
          <a:xfrm>
            <a:off x="121033" y="141197"/>
            <a:ext cx="106874" cy="672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7" tIns="17149" rIns="34297" bIns="17149" rtlCol="0" anchor="ctr"/>
          <a:lstStyle/>
          <a:p>
            <a:pPr algn="ctr"/>
            <a:endParaRPr lang="nb-NO" sz="1349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921"/>
          <a:stretch/>
        </p:blipFill>
        <p:spPr>
          <a:xfrm>
            <a:off x="0" y="0"/>
            <a:ext cx="9144000" cy="514010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984" y="4375952"/>
            <a:ext cx="443558" cy="54877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070" y="701624"/>
            <a:ext cx="3057764" cy="832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2442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298887" y="665959"/>
            <a:ext cx="6751283" cy="694997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rgbClr val="093F65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edit</a:t>
            </a:r>
            <a:r>
              <a:rPr lang="nb-NO" dirty="0"/>
              <a:t> Master </a:t>
            </a:r>
            <a:r>
              <a:rPr lang="nb-NO" dirty="0" err="1"/>
              <a:t>title</a:t>
            </a:r>
            <a:r>
              <a:rPr lang="nb-NO" dirty="0"/>
              <a:t> style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1298887" y="1671970"/>
            <a:ext cx="6751283" cy="256532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93F65"/>
                </a:solidFill>
              </a:defRPr>
            </a:lvl1pPr>
            <a:lvl2pPr marL="432075" indent="-162028">
              <a:buFont typeface="Symbol" panose="05050102010706020507" pitchFamily="18" charset="2"/>
              <a:buChar char=""/>
              <a:defRPr>
                <a:solidFill>
                  <a:srgbClr val="093F65"/>
                </a:solidFill>
              </a:defRPr>
            </a:lvl2pPr>
            <a:lvl3pPr>
              <a:defRPr>
                <a:solidFill>
                  <a:srgbClr val="093F65"/>
                </a:solidFill>
              </a:defRPr>
            </a:lvl3pPr>
            <a:lvl4pPr>
              <a:defRPr>
                <a:solidFill>
                  <a:srgbClr val="093F65"/>
                </a:solidFill>
              </a:defRPr>
            </a:lvl4pPr>
            <a:lvl5pPr>
              <a:defRPr>
                <a:solidFill>
                  <a:srgbClr val="093F65"/>
                </a:solidFill>
              </a:defRPr>
            </a:lvl5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edit</a:t>
            </a:r>
            <a:r>
              <a:rPr lang="nb-NO" dirty="0"/>
              <a:t> Master </a:t>
            </a:r>
            <a:r>
              <a:rPr lang="nb-NO" dirty="0" err="1"/>
              <a:t>text</a:t>
            </a:r>
            <a:r>
              <a:rPr lang="nb-NO" dirty="0"/>
              <a:t> styles</a:t>
            </a:r>
          </a:p>
          <a:p>
            <a:pPr lvl="1"/>
            <a:r>
              <a:rPr lang="nb-NO" dirty="0"/>
              <a:t>Second </a:t>
            </a:r>
            <a:r>
              <a:rPr lang="nb-NO" dirty="0" err="1"/>
              <a:t>level</a:t>
            </a:r>
            <a:endParaRPr lang="nb-NO" dirty="0"/>
          </a:p>
          <a:p>
            <a:pPr lvl="2"/>
            <a:r>
              <a:rPr lang="nb-NO" dirty="0"/>
              <a:t>Third </a:t>
            </a:r>
            <a:r>
              <a:rPr lang="nb-NO" dirty="0" err="1"/>
              <a:t>level</a:t>
            </a:r>
            <a:endParaRPr lang="nb-NO" dirty="0"/>
          </a:p>
          <a:p>
            <a:pPr lvl="3"/>
            <a:r>
              <a:rPr lang="nb-NO" dirty="0" err="1"/>
              <a:t>Fourth</a:t>
            </a:r>
            <a:r>
              <a:rPr lang="nb-NO" dirty="0"/>
              <a:t> </a:t>
            </a:r>
            <a:r>
              <a:rPr lang="nb-NO" dirty="0" err="1"/>
              <a:t>level</a:t>
            </a:r>
            <a:endParaRPr lang="nb-NO" dirty="0"/>
          </a:p>
          <a:p>
            <a:pPr lvl="4"/>
            <a:r>
              <a:rPr lang="nb-NO" dirty="0"/>
              <a:t>Fifth </a:t>
            </a:r>
            <a:r>
              <a:rPr lang="nb-NO" dirty="0" err="1"/>
              <a:t>level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8738824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vsidebilde vens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5036458" y="2025255"/>
            <a:ext cx="3740211" cy="248692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93F65"/>
                </a:solidFill>
              </a:defRPr>
            </a:lvl1pPr>
            <a:lvl2pPr>
              <a:defRPr>
                <a:solidFill>
                  <a:srgbClr val="093F65"/>
                </a:solidFill>
              </a:defRPr>
            </a:lvl2pPr>
            <a:lvl3pPr>
              <a:defRPr>
                <a:solidFill>
                  <a:srgbClr val="093F65"/>
                </a:solidFill>
              </a:defRPr>
            </a:lvl3pPr>
            <a:lvl4pPr>
              <a:defRPr>
                <a:solidFill>
                  <a:srgbClr val="093F65"/>
                </a:solidFill>
              </a:defRPr>
            </a:lvl4pPr>
            <a:lvl5pPr>
              <a:defRPr>
                <a:solidFill>
                  <a:srgbClr val="093F65"/>
                </a:solidFill>
              </a:defRPr>
            </a:lvl5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edit</a:t>
            </a:r>
            <a:r>
              <a:rPr lang="nb-NO" dirty="0"/>
              <a:t> Master </a:t>
            </a:r>
            <a:r>
              <a:rPr lang="nb-NO" dirty="0" err="1"/>
              <a:t>text</a:t>
            </a:r>
            <a:r>
              <a:rPr lang="nb-NO" dirty="0"/>
              <a:t> styles</a:t>
            </a:r>
          </a:p>
          <a:p>
            <a:pPr lvl="1"/>
            <a:r>
              <a:rPr lang="nb-NO" dirty="0"/>
              <a:t>Second </a:t>
            </a:r>
            <a:r>
              <a:rPr lang="nb-NO" dirty="0" err="1"/>
              <a:t>level</a:t>
            </a:r>
            <a:endParaRPr lang="nb-NO" dirty="0"/>
          </a:p>
          <a:p>
            <a:pPr lvl="2"/>
            <a:r>
              <a:rPr lang="nb-NO" dirty="0"/>
              <a:t>Third </a:t>
            </a:r>
            <a:r>
              <a:rPr lang="nb-NO" dirty="0" err="1"/>
              <a:t>level</a:t>
            </a:r>
            <a:endParaRPr lang="nb-NO" dirty="0"/>
          </a:p>
          <a:p>
            <a:pPr lvl="3"/>
            <a:r>
              <a:rPr lang="nb-NO" dirty="0" err="1"/>
              <a:t>Fourth</a:t>
            </a:r>
            <a:r>
              <a:rPr lang="nb-NO" dirty="0"/>
              <a:t> </a:t>
            </a:r>
            <a:r>
              <a:rPr lang="nb-NO" dirty="0" err="1"/>
              <a:t>level</a:t>
            </a:r>
            <a:endParaRPr lang="nb-NO" dirty="0"/>
          </a:p>
          <a:p>
            <a:pPr lvl="4"/>
            <a:r>
              <a:rPr lang="nb-NO" dirty="0"/>
              <a:t>Fifth </a:t>
            </a:r>
            <a:r>
              <a:rPr lang="nb-NO" dirty="0" err="1"/>
              <a:t>level</a:t>
            </a:r>
            <a:endParaRPr lang="nb-NO" dirty="0"/>
          </a:p>
        </p:txBody>
      </p:sp>
      <p:sp>
        <p:nvSpPr>
          <p:cNvPr id="8" name="Tittel 7"/>
          <p:cNvSpPr>
            <a:spLocks noGrp="1"/>
          </p:cNvSpPr>
          <p:nvPr>
            <p:ph type="title"/>
          </p:nvPr>
        </p:nvSpPr>
        <p:spPr>
          <a:xfrm>
            <a:off x="5036458" y="690372"/>
            <a:ext cx="3740211" cy="989308"/>
          </a:xfrm>
          <a:prstGeom prst="rect">
            <a:avLst/>
          </a:prstGeom>
          <a:noFill/>
        </p:spPr>
        <p:txBody>
          <a:bodyPr/>
          <a:lstStyle>
            <a:lvl1pPr>
              <a:lnSpc>
                <a:spcPct val="80000"/>
              </a:lnSpc>
              <a:defRPr>
                <a:solidFill>
                  <a:srgbClr val="093F65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edit</a:t>
            </a:r>
            <a:r>
              <a:rPr lang="nb-NO" dirty="0"/>
              <a:t> Master </a:t>
            </a:r>
            <a:r>
              <a:rPr lang="nb-NO" dirty="0" err="1"/>
              <a:t>title</a:t>
            </a:r>
            <a:r>
              <a:rPr lang="nb-NO" dirty="0"/>
              <a:t> style</a:t>
            </a:r>
          </a:p>
        </p:txBody>
      </p:sp>
      <p:sp>
        <p:nvSpPr>
          <p:cNvPr id="2" name="Plassholder for bilde 1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574670" cy="5144144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lIns="0" tIns="2520504" rIns="0" bIns="0" anchor="t" anchorCtr="1"/>
          <a:lstStyle>
            <a:lvl1pPr marL="0" indent="0">
              <a:buNone/>
              <a:defRPr/>
            </a:lvl1pPr>
          </a:lstStyle>
          <a:p>
            <a:r>
              <a:rPr lang="nb-NO" dirty="0" err="1"/>
              <a:t>Click</a:t>
            </a:r>
            <a:r>
              <a:rPr lang="nb-NO" dirty="0"/>
              <a:t> </a:t>
            </a:r>
            <a:r>
              <a:rPr lang="nb-NO" dirty="0" err="1"/>
              <a:t>icon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picture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8190139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alvsidebilde høy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ssholder for bilde 1"/>
          <p:cNvSpPr>
            <a:spLocks noGrp="1"/>
          </p:cNvSpPr>
          <p:nvPr>
            <p:ph type="pic" sz="quarter" idx="13"/>
          </p:nvPr>
        </p:nvSpPr>
        <p:spPr>
          <a:xfrm>
            <a:off x="4569330" y="-644"/>
            <a:ext cx="4574670" cy="5144144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lIns="0" tIns="2520504" rIns="0" bIns="0" anchor="t" anchorCtr="1"/>
          <a:lstStyle>
            <a:lvl1pPr marL="0" indent="0">
              <a:buNone/>
              <a:defRPr/>
            </a:lvl1pPr>
          </a:lstStyle>
          <a:p>
            <a:r>
              <a:rPr lang="nb-NO" dirty="0" err="1"/>
              <a:t>Click</a:t>
            </a:r>
            <a:r>
              <a:rPr lang="nb-NO" dirty="0"/>
              <a:t> </a:t>
            </a:r>
            <a:r>
              <a:rPr lang="nb-NO" dirty="0" err="1"/>
              <a:t>icon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picture</a:t>
            </a:r>
            <a:endParaRPr lang="nb-NO" dirty="0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715638" y="2025254"/>
            <a:ext cx="3556604" cy="256532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rgbClr val="093F65"/>
                </a:solidFill>
              </a:defRPr>
            </a:lvl1pPr>
            <a:lvl2pPr>
              <a:defRPr>
                <a:solidFill>
                  <a:srgbClr val="093F65"/>
                </a:solidFill>
              </a:defRPr>
            </a:lvl2pPr>
            <a:lvl3pPr>
              <a:defRPr>
                <a:solidFill>
                  <a:srgbClr val="093F65"/>
                </a:solidFill>
              </a:defRPr>
            </a:lvl3pPr>
            <a:lvl4pPr>
              <a:defRPr>
                <a:solidFill>
                  <a:srgbClr val="093F65"/>
                </a:solidFill>
              </a:defRPr>
            </a:lvl4pPr>
            <a:lvl5pPr>
              <a:defRPr>
                <a:solidFill>
                  <a:srgbClr val="093F65"/>
                </a:solidFill>
              </a:defRPr>
            </a:lvl5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edit</a:t>
            </a:r>
            <a:r>
              <a:rPr lang="nb-NO" dirty="0"/>
              <a:t> Master </a:t>
            </a:r>
            <a:r>
              <a:rPr lang="nb-NO" dirty="0" err="1"/>
              <a:t>text</a:t>
            </a:r>
            <a:r>
              <a:rPr lang="nb-NO" dirty="0"/>
              <a:t> styles</a:t>
            </a:r>
          </a:p>
          <a:p>
            <a:pPr lvl="1"/>
            <a:r>
              <a:rPr lang="nb-NO" dirty="0"/>
              <a:t>Second </a:t>
            </a:r>
            <a:r>
              <a:rPr lang="nb-NO" dirty="0" err="1"/>
              <a:t>level</a:t>
            </a:r>
            <a:endParaRPr lang="nb-NO" dirty="0"/>
          </a:p>
          <a:p>
            <a:pPr lvl="2"/>
            <a:r>
              <a:rPr lang="nb-NO" dirty="0"/>
              <a:t>Third </a:t>
            </a:r>
            <a:r>
              <a:rPr lang="nb-NO" dirty="0" err="1"/>
              <a:t>level</a:t>
            </a:r>
            <a:endParaRPr lang="nb-NO" dirty="0"/>
          </a:p>
          <a:p>
            <a:pPr lvl="3"/>
            <a:r>
              <a:rPr lang="nb-NO" dirty="0" err="1"/>
              <a:t>Fourth</a:t>
            </a:r>
            <a:r>
              <a:rPr lang="nb-NO" dirty="0"/>
              <a:t> </a:t>
            </a:r>
            <a:r>
              <a:rPr lang="nb-NO" dirty="0" err="1"/>
              <a:t>level</a:t>
            </a:r>
            <a:endParaRPr lang="nb-NO" dirty="0"/>
          </a:p>
          <a:p>
            <a:pPr lvl="4"/>
            <a:r>
              <a:rPr lang="nb-NO" dirty="0"/>
              <a:t>Fifth </a:t>
            </a:r>
            <a:r>
              <a:rPr lang="nb-NO" dirty="0" err="1"/>
              <a:t>level</a:t>
            </a:r>
            <a:endParaRPr lang="nb-NO" dirty="0"/>
          </a:p>
        </p:txBody>
      </p:sp>
      <p:sp>
        <p:nvSpPr>
          <p:cNvPr id="8" name="Tittel 7"/>
          <p:cNvSpPr>
            <a:spLocks noGrp="1"/>
          </p:cNvSpPr>
          <p:nvPr>
            <p:ph type="title"/>
          </p:nvPr>
        </p:nvSpPr>
        <p:spPr>
          <a:xfrm>
            <a:off x="715638" y="690372"/>
            <a:ext cx="3556604" cy="989308"/>
          </a:xfrm>
          <a:prstGeom prst="rect">
            <a:avLst/>
          </a:prstGeom>
          <a:noFill/>
        </p:spPr>
        <p:txBody>
          <a:bodyPr/>
          <a:lstStyle>
            <a:lvl1pPr>
              <a:lnSpc>
                <a:spcPct val="80000"/>
              </a:lnSpc>
              <a:defRPr>
                <a:solidFill>
                  <a:srgbClr val="093F65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edit</a:t>
            </a:r>
            <a:r>
              <a:rPr lang="nb-NO" dirty="0"/>
              <a:t> Master </a:t>
            </a:r>
            <a:r>
              <a:rPr lang="nb-NO" dirty="0" err="1"/>
              <a:t>title</a:t>
            </a:r>
            <a:r>
              <a:rPr lang="nb-NO" dirty="0"/>
              <a:t> style</a:t>
            </a:r>
          </a:p>
        </p:txBody>
      </p:sp>
      <p:pic>
        <p:nvPicPr>
          <p:cNvPr id="11" name="logo_blaa" hidden="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4789" y="4691839"/>
            <a:ext cx="735760" cy="160547"/>
          </a:xfrm>
          <a:prstGeom prst="rect">
            <a:avLst/>
          </a:prstGeom>
        </p:spPr>
      </p:pic>
      <p:pic>
        <p:nvPicPr>
          <p:cNvPr id="12" name="logo_hvit" hidden="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4789" y="4691839"/>
            <a:ext cx="735760" cy="16054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145" y="4417989"/>
            <a:ext cx="455397" cy="555160"/>
          </a:xfrm>
          <a:prstGeom prst="rect">
            <a:avLst/>
          </a:prstGeom>
        </p:spPr>
      </p:pic>
      <p:pic>
        <p:nvPicPr>
          <p:cNvPr id="10" name="Content Placeholder 1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72" b="60454"/>
          <a:stretch/>
        </p:blipFill>
        <p:spPr>
          <a:xfrm>
            <a:off x="7554086" y="4685168"/>
            <a:ext cx="1354525" cy="2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8010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193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1305294" y="1685556"/>
            <a:ext cx="3240616" cy="278175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93F65"/>
                </a:solidFill>
              </a:defRPr>
            </a:lvl1pPr>
            <a:lvl2pPr>
              <a:defRPr>
                <a:solidFill>
                  <a:srgbClr val="093F65"/>
                </a:solidFill>
              </a:defRPr>
            </a:lvl2pPr>
            <a:lvl3pPr>
              <a:defRPr>
                <a:solidFill>
                  <a:srgbClr val="093F65"/>
                </a:solidFill>
              </a:defRPr>
            </a:lvl3pPr>
            <a:lvl4pPr>
              <a:defRPr>
                <a:solidFill>
                  <a:srgbClr val="093F65"/>
                </a:solidFill>
              </a:defRPr>
            </a:lvl4pPr>
            <a:lvl5pPr>
              <a:defRPr>
                <a:solidFill>
                  <a:srgbClr val="093F65"/>
                </a:solidFill>
              </a:defRPr>
            </a:lvl5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edit</a:t>
            </a:r>
            <a:r>
              <a:rPr lang="nb-NO" dirty="0"/>
              <a:t> Master </a:t>
            </a:r>
            <a:r>
              <a:rPr lang="nb-NO" dirty="0" err="1"/>
              <a:t>text</a:t>
            </a:r>
            <a:r>
              <a:rPr lang="nb-NO" dirty="0"/>
              <a:t> styles</a:t>
            </a:r>
          </a:p>
          <a:p>
            <a:pPr lvl="1"/>
            <a:r>
              <a:rPr lang="nb-NO" dirty="0"/>
              <a:t>Second </a:t>
            </a:r>
            <a:r>
              <a:rPr lang="nb-NO" dirty="0" err="1"/>
              <a:t>level</a:t>
            </a:r>
            <a:endParaRPr lang="nb-NO" dirty="0"/>
          </a:p>
          <a:p>
            <a:pPr lvl="2"/>
            <a:r>
              <a:rPr lang="nb-NO" dirty="0"/>
              <a:t>Third </a:t>
            </a:r>
            <a:r>
              <a:rPr lang="nb-NO" dirty="0" err="1"/>
              <a:t>level</a:t>
            </a:r>
            <a:endParaRPr lang="nb-NO" dirty="0"/>
          </a:p>
          <a:p>
            <a:pPr lvl="3"/>
            <a:r>
              <a:rPr lang="nb-NO" dirty="0" err="1"/>
              <a:t>Fourth</a:t>
            </a:r>
            <a:r>
              <a:rPr lang="nb-NO" dirty="0"/>
              <a:t> </a:t>
            </a:r>
            <a:r>
              <a:rPr lang="nb-NO" dirty="0" err="1"/>
              <a:t>level</a:t>
            </a:r>
            <a:endParaRPr lang="nb-NO" dirty="0"/>
          </a:p>
          <a:p>
            <a:pPr lvl="4"/>
            <a:r>
              <a:rPr lang="nb-NO" dirty="0"/>
              <a:t>Fifth </a:t>
            </a:r>
            <a:r>
              <a:rPr lang="nb-NO" dirty="0" err="1"/>
              <a:t>level</a:t>
            </a:r>
            <a:endParaRPr lang="nb-NO" dirty="0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815963" y="1685556"/>
            <a:ext cx="3240616" cy="278175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93F65"/>
                </a:solidFill>
              </a:defRPr>
            </a:lvl1pPr>
            <a:lvl2pPr>
              <a:defRPr>
                <a:solidFill>
                  <a:srgbClr val="093F65"/>
                </a:solidFill>
              </a:defRPr>
            </a:lvl2pPr>
            <a:lvl3pPr>
              <a:defRPr>
                <a:solidFill>
                  <a:srgbClr val="093F65"/>
                </a:solidFill>
              </a:defRPr>
            </a:lvl3pPr>
            <a:lvl4pPr>
              <a:defRPr>
                <a:solidFill>
                  <a:srgbClr val="093F65"/>
                </a:solidFill>
              </a:defRPr>
            </a:lvl4pPr>
            <a:lvl5pPr>
              <a:defRPr>
                <a:solidFill>
                  <a:srgbClr val="093F65"/>
                </a:solidFill>
              </a:defRPr>
            </a:lvl5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edit</a:t>
            </a:r>
            <a:r>
              <a:rPr lang="nb-NO" dirty="0"/>
              <a:t> Master </a:t>
            </a:r>
            <a:r>
              <a:rPr lang="nb-NO" dirty="0" err="1"/>
              <a:t>text</a:t>
            </a:r>
            <a:r>
              <a:rPr lang="nb-NO" dirty="0"/>
              <a:t> styles</a:t>
            </a:r>
          </a:p>
          <a:p>
            <a:pPr lvl="1"/>
            <a:r>
              <a:rPr lang="nb-NO" dirty="0"/>
              <a:t>Second </a:t>
            </a:r>
            <a:r>
              <a:rPr lang="nb-NO" dirty="0" err="1"/>
              <a:t>level</a:t>
            </a:r>
            <a:endParaRPr lang="nb-NO" dirty="0"/>
          </a:p>
          <a:p>
            <a:pPr lvl="2"/>
            <a:r>
              <a:rPr lang="nb-NO" dirty="0"/>
              <a:t>Third </a:t>
            </a:r>
            <a:r>
              <a:rPr lang="nb-NO" dirty="0" err="1"/>
              <a:t>level</a:t>
            </a:r>
            <a:endParaRPr lang="nb-NO" dirty="0"/>
          </a:p>
          <a:p>
            <a:pPr lvl="3"/>
            <a:r>
              <a:rPr lang="nb-NO" dirty="0" err="1"/>
              <a:t>Fourth</a:t>
            </a:r>
            <a:r>
              <a:rPr lang="nb-NO" dirty="0"/>
              <a:t> </a:t>
            </a:r>
            <a:r>
              <a:rPr lang="nb-NO" dirty="0" err="1"/>
              <a:t>level</a:t>
            </a:r>
            <a:endParaRPr lang="nb-NO" dirty="0"/>
          </a:p>
          <a:p>
            <a:pPr lvl="4"/>
            <a:r>
              <a:rPr lang="nb-NO" dirty="0"/>
              <a:t>Fifth </a:t>
            </a:r>
            <a:r>
              <a:rPr lang="nb-NO" dirty="0" err="1"/>
              <a:t>level</a:t>
            </a:r>
            <a:endParaRPr lang="nb-NO" dirty="0"/>
          </a:p>
        </p:txBody>
      </p:sp>
      <p:sp>
        <p:nvSpPr>
          <p:cNvPr id="8" name="Tittel 7"/>
          <p:cNvSpPr>
            <a:spLocks noGrp="1"/>
          </p:cNvSpPr>
          <p:nvPr>
            <p:ph type="title"/>
          </p:nvPr>
        </p:nvSpPr>
        <p:spPr>
          <a:xfrm>
            <a:off x="1305296" y="665959"/>
            <a:ext cx="6751283" cy="694997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rgbClr val="093F65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edit</a:t>
            </a:r>
            <a:r>
              <a:rPr lang="nb-NO" dirty="0"/>
              <a:t> Master </a:t>
            </a:r>
            <a:r>
              <a:rPr lang="nb-NO" dirty="0" err="1"/>
              <a:t>title</a:t>
            </a:r>
            <a:r>
              <a:rPr lang="nb-NO" dirty="0"/>
              <a:t> style</a:t>
            </a:r>
          </a:p>
        </p:txBody>
      </p:sp>
    </p:spTree>
    <p:extLst>
      <p:ext uri="{BB962C8B-B14F-4D97-AF65-F5344CB8AC3E}">
        <p14:creationId xmlns:p14="http://schemas.microsoft.com/office/powerpoint/2010/main" val="768076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tel 1"/>
          <p:cNvSpPr>
            <a:spLocks noGrp="1"/>
          </p:cNvSpPr>
          <p:nvPr>
            <p:ph type="title"/>
          </p:nvPr>
        </p:nvSpPr>
        <p:spPr>
          <a:xfrm>
            <a:off x="1298887" y="665959"/>
            <a:ext cx="6751283" cy="694997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rgbClr val="093F65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edit</a:t>
            </a:r>
            <a:r>
              <a:rPr lang="nb-NO" dirty="0"/>
              <a:t> Master </a:t>
            </a:r>
            <a:r>
              <a:rPr lang="nb-NO" dirty="0" err="1"/>
              <a:t>title</a:t>
            </a:r>
            <a:r>
              <a:rPr lang="nb-NO" dirty="0"/>
              <a:t> style</a:t>
            </a:r>
          </a:p>
        </p:txBody>
      </p:sp>
    </p:spTree>
    <p:extLst>
      <p:ext uri="{BB962C8B-B14F-4D97-AF65-F5344CB8AC3E}">
        <p14:creationId xmlns:p14="http://schemas.microsoft.com/office/powerpoint/2010/main" val="41777693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54275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ssholder for bilde 9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  <a:custGeom>
            <a:avLst/>
            <a:gdLst>
              <a:gd name="connsiteX0" fmla="*/ 0 w 12192000"/>
              <a:gd name="connsiteY0" fmla="*/ 0 h 6858000"/>
              <a:gd name="connsiteX1" fmla="*/ 895584 w 12192000"/>
              <a:gd name="connsiteY1" fmla="*/ 0 h 6858000"/>
              <a:gd name="connsiteX2" fmla="*/ 895584 w 12192000"/>
              <a:gd name="connsiteY2" fmla="*/ 1800225 h 6858000"/>
              <a:gd name="connsiteX3" fmla="*/ 2515892 w 12192000"/>
              <a:gd name="connsiteY3" fmla="*/ 1800225 h 6858000"/>
              <a:gd name="connsiteX4" fmla="*/ 2515892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895584" y="0"/>
                </a:lnTo>
                <a:lnTo>
                  <a:pt x="895584" y="1800225"/>
                </a:lnTo>
                <a:lnTo>
                  <a:pt x="2515892" y="1800225"/>
                </a:lnTo>
                <a:lnTo>
                  <a:pt x="2515892" y="0"/>
                </a:ln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 tIns="720000" anchor="t" anchorCtr="1">
            <a:noAutofit/>
          </a:bodyPr>
          <a:lstStyle>
            <a:lvl1pPr marL="135027" marR="0" indent="0" algn="ctr" defTabSz="685903" rtl="0" eaLnBrk="1" fontAlgn="auto" latinLnBrk="0" hangingPunct="1">
              <a:lnSpc>
                <a:spcPct val="11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US" dirty="0"/>
              <a:t>Sett inn </a:t>
            </a:r>
            <a:r>
              <a:rPr lang="en-US" dirty="0" err="1"/>
              <a:t>bilde</a:t>
            </a:r>
            <a:r>
              <a:rPr lang="en-US" dirty="0"/>
              <a:t> </a:t>
            </a:r>
            <a:r>
              <a:rPr lang="en-US" dirty="0" err="1"/>
              <a:t>fra</a:t>
            </a:r>
            <a:r>
              <a:rPr lang="en-US" dirty="0"/>
              <a:t> </a:t>
            </a:r>
            <a:r>
              <a:rPr lang="en-US" dirty="0" err="1"/>
              <a:t>menyen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“Sett inn/insert” -&gt; “</a:t>
            </a:r>
            <a:r>
              <a:rPr lang="en-US" dirty="0" err="1"/>
              <a:t>Bilde</a:t>
            </a:r>
            <a:r>
              <a:rPr lang="en-US" dirty="0"/>
              <a:t>/Picture”</a:t>
            </a:r>
          </a:p>
        </p:txBody>
      </p:sp>
      <p:pic>
        <p:nvPicPr>
          <p:cNvPr id="5" name="Bild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3" y="810103"/>
            <a:ext cx="735760" cy="160547"/>
          </a:xfrm>
          <a:prstGeom prst="rect">
            <a:avLst/>
          </a:prstGeom>
        </p:spPr>
      </p:pic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3305772" y="1702200"/>
            <a:ext cx="5076965" cy="2843412"/>
          </a:xfrm>
          <a:solidFill>
            <a:schemeClr val="bg1">
              <a:alpha val="85000"/>
            </a:schemeClr>
          </a:solidFill>
        </p:spPr>
        <p:txBody>
          <a:bodyPr lIns="360072" tIns="360072" rIns="360072" bIns="1404281" anchor="b">
            <a:spAutoFit/>
          </a:bodyPr>
          <a:lstStyle>
            <a:lvl1pPr marL="0" indent="0" algn="l">
              <a:buFont typeface="Arial" panose="020B0604020202020204" pitchFamily="34" charset="0"/>
              <a:buNone/>
              <a:defRPr sz="3450" cap="all" normalizeH="0" baseline="0">
                <a:solidFill>
                  <a:schemeClr val="dk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noColor"/>
          <p:cNvSpPr/>
          <p:nvPr userDrawn="1"/>
        </p:nvSpPr>
        <p:spPr>
          <a:xfrm>
            <a:off x="121032" y="141196"/>
            <a:ext cx="106874" cy="672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7" tIns="17149" rIns="34297" bIns="17149" rtlCol="0" anchor="ctr"/>
          <a:lstStyle/>
          <a:p>
            <a:pPr algn="ctr"/>
            <a:endParaRPr lang="en-US" sz="1349" dirty="0"/>
          </a:p>
        </p:txBody>
      </p:sp>
      <p:sp>
        <p:nvSpPr>
          <p:cNvPr id="16" name="Rektangel 15"/>
          <p:cNvSpPr/>
          <p:nvPr userDrawn="1"/>
        </p:nvSpPr>
        <p:spPr>
          <a:xfrm>
            <a:off x="672385" y="-1"/>
            <a:ext cx="1217852" cy="135287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7" tIns="17149" rIns="34297" bIns="17149" rtlCol="0" anchor="ctr"/>
          <a:lstStyle/>
          <a:p>
            <a:pPr algn="ctr"/>
            <a:endParaRPr lang="en-US" sz="1349" dirty="0"/>
          </a:p>
        </p:txBody>
      </p:sp>
      <p:pic>
        <p:nvPicPr>
          <p:cNvPr id="17" name="Bilde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824" y="810101"/>
            <a:ext cx="742418" cy="162000"/>
          </a:xfrm>
          <a:prstGeom prst="rect">
            <a:avLst/>
          </a:prstGeom>
        </p:spPr>
      </p:pic>
      <p:sp>
        <p:nvSpPr>
          <p:cNvPr id="7" name="Plassholder for tekst 6"/>
          <p:cNvSpPr>
            <a:spLocks noGrp="1"/>
          </p:cNvSpPr>
          <p:nvPr>
            <p:ph type="body" sz="quarter" idx="13" hasCustomPrompt="1"/>
          </p:nvPr>
        </p:nvSpPr>
        <p:spPr>
          <a:xfrm>
            <a:off x="3613625" y="3883740"/>
            <a:ext cx="2903935" cy="492251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750"/>
              </a:spcAft>
              <a:buNone/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Ola </a:t>
            </a:r>
            <a:r>
              <a:rPr lang="en-US" dirty="0" err="1"/>
              <a:t>Nordmann</a:t>
            </a:r>
            <a:endParaRPr lang="en-US" dirty="0"/>
          </a:p>
          <a:p>
            <a:pPr lvl="0"/>
            <a:r>
              <a:rPr lang="en-US" dirty="0"/>
              <a:t>Month 2016</a:t>
            </a:r>
          </a:p>
        </p:txBody>
      </p:sp>
    </p:spTree>
    <p:extLst>
      <p:ext uri="{BB962C8B-B14F-4D97-AF65-F5344CB8AC3E}">
        <p14:creationId xmlns:p14="http://schemas.microsoft.com/office/powerpoint/2010/main" val="526086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14" name="Plassholder for lysbildenummer 5"/>
          <p:cNvSpPr txBox="1">
            <a:spLocks/>
          </p:cNvSpPr>
          <p:nvPr userDrawn="1"/>
        </p:nvSpPr>
        <p:spPr>
          <a:xfrm>
            <a:off x="8474801" y="4815936"/>
            <a:ext cx="342081" cy="273844"/>
          </a:xfrm>
          <a:prstGeom prst="rect">
            <a:avLst/>
          </a:prstGeom>
        </p:spPr>
        <p:txBody>
          <a:bodyPr/>
          <a:lstStyle>
            <a:defPPr>
              <a:defRPr lang="nb-NO"/>
            </a:defPPr>
            <a:lvl1pPr marL="0" algn="l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1853A39-49B3-554A-AE82-85611CEBD8E3}" type="slidenum">
              <a:rPr lang="nb-NO" b="0" i="0" smtClean="0">
                <a:solidFill>
                  <a:schemeClr val="tx1"/>
                </a:solidFill>
                <a:latin typeface="Arial"/>
                <a:cs typeface="Arial"/>
              </a:rPr>
              <a:pPr algn="ctr"/>
              <a:t>‹#›</a:t>
            </a:fld>
            <a:endParaRPr lang="nb-NO" b="0" i="0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600198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tellysbilde uten bakgrun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/>
          <p:cNvSpPr/>
          <p:nvPr userDrawn="1"/>
        </p:nvSpPr>
        <p:spPr>
          <a:xfrm>
            <a:off x="671688" y="0"/>
            <a:ext cx="1215231" cy="135016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7" tIns="17149" rIns="34297" bIns="17149" rtlCol="0" anchor="ctr"/>
          <a:lstStyle/>
          <a:p>
            <a:pPr algn="ctr"/>
            <a:endParaRPr lang="en-US" sz="1349" dirty="0"/>
          </a:p>
        </p:txBody>
      </p:sp>
      <p:pic>
        <p:nvPicPr>
          <p:cNvPr id="5" name="Bild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2" y="810101"/>
            <a:ext cx="742418" cy="162000"/>
          </a:xfrm>
          <a:prstGeom prst="rect">
            <a:avLst/>
          </a:prstGeom>
        </p:spPr>
      </p:pic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2025132" y="1935955"/>
            <a:ext cx="7020457" cy="1258091"/>
          </a:xfrm>
          <a:solidFill>
            <a:schemeClr val="bg1"/>
          </a:solidFill>
        </p:spPr>
        <p:txBody>
          <a:bodyPr lIns="360072" tIns="360072" rIns="360072" bIns="360072" anchor="ctr" anchorCtr="0">
            <a:spAutoFit/>
          </a:bodyPr>
          <a:lstStyle>
            <a:lvl1pPr marL="0" indent="0" algn="l">
              <a:buFont typeface="Arial" panose="020B0604020202020204" pitchFamily="34" charset="0"/>
              <a:buNone/>
              <a:defRPr sz="3450" cap="none" normalizeH="0" baseline="0">
                <a:solidFill>
                  <a:schemeClr val="dk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noColor"/>
          <p:cNvSpPr/>
          <p:nvPr userDrawn="1"/>
        </p:nvSpPr>
        <p:spPr>
          <a:xfrm>
            <a:off x="121032" y="141196"/>
            <a:ext cx="106874" cy="672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7" tIns="17149" rIns="34297" bIns="17149" rtlCol="0" anchor="ctr"/>
          <a:lstStyle/>
          <a:p>
            <a:pPr algn="ctr"/>
            <a:endParaRPr lang="en-US" sz="1349" dirty="0"/>
          </a:p>
        </p:txBody>
      </p:sp>
      <p:sp>
        <p:nvSpPr>
          <p:cNvPr id="8" name="Plassholder for tekst 7"/>
          <p:cNvSpPr>
            <a:spLocks noGrp="1"/>
          </p:cNvSpPr>
          <p:nvPr>
            <p:ph type="body" sz="quarter" idx="12" hasCustomPrompt="1"/>
          </p:nvPr>
        </p:nvSpPr>
        <p:spPr>
          <a:xfrm>
            <a:off x="2177803" y="4239530"/>
            <a:ext cx="2916365" cy="516392"/>
          </a:xfrm>
        </p:spPr>
        <p:txBody>
          <a:bodyPr/>
          <a:lstStyle>
            <a:lvl1pPr marL="135000" indent="0">
              <a:spcBef>
                <a:spcPts val="0"/>
              </a:spcBef>
              <a:spcAft>
                <a:spcPts val="750"/>
              </a:spcAft>
              <a:buNone/>
              <a:defRPr sz="120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Ola </a:t>
            </a:r>
            <a:r>
              <a:rPr lang="en-US" dirty="0" err="1"/>
              <a:t>Nordmann</a:t>
            </a:r>
            <a:endParaRPr lang="en-US" dirty="0"/>
          </a:p>
          <a:p>
            <a:pPr lvl="0"/>
            <a:r>
              <a:rPr lang="en-US" dirty="0"/>
              <a:t>Month 2016</a:t>
            </a:r>
          </a:p>
        </p:txBody>
      </p:sp>
    </p:spTree>
    <p:extLst>
      <p:ext uri="{BB962C8B-B14F-4D97-AF65-F5344CB8AC3E}">
        <p14:creationId xmlns:p14="http://schemas.microsoft.com/office/powerpoint/2010/main" val="34543367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Month 2016</a:t>
            </a: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DFAA-887F-4071-8EAD-E8CA316FCF0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1218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15637" y="1412493"/>
            <a:ext cx="6751283" cy="2287218"/>
          </a:xfrm>
          <a:noFill/>
        </p:spPr>
        <p:txBody>
          <a:bodyPr tIns="360072" bIns="0" anchor="t">
            <a:normAutofit/>
          </a:bodyPr>
          <a:lstStyle>
            <a:lvl1pPr>
              <a:lnSpc>
                <a:spcPct val="70000"/>
              </a:lnSpc>
              <a:defRPr sz="6075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15637" y="4293537"/>
            <a:ext cx="6751283" cy="380249"/>
          </a:xfrm>
        </p:spPr>
        <p:txBody>
          <a:bodyPr>
            <a:normAutofit/>
          </a:bodyPr>
          <a:lstStyle>
            <a:lvl1pPr marL="0" indent="0">
              <a:spcBef>
                <a:spcPts val="150"/>
              </a:spcBef>
              <a:buNone/>
              <a:defRPr sz="900">
                <a:solidFill>
                  <a:schemeClr val="accent2"/>
                </a:solidFill>
                <a:latin typeface="+mj-lt"/>
              </a:defRPr>
            </a:lvl1pPr>
            <a:lvl2pPr marL="34295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90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85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80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7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70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66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61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noColor"/>
          <p:cNvSpPr/>
          <p:nvPr userDrawn="1"/>
        </p:nvSpPr>
        <p:spPr>
          <a:xfrm>
            <a:off x="121032" y="141196"/>
            <a:ext cx="106874" cy="672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7" tIns="17149" rIns="34297" bIns="17149" rtlCol="0" anchor="ctr"/>
          <a:lstStyle/>
          <a:p>
            <a:pPr algn="ctr"/>
            <a:endParaRPr lang="en-US" sz="1349" dirty="0"/>
          </a:p>
        </p:txBody>
      </p:sp>
    </p:spTree>
    <p:extLst>
      <p:ext uri="{BB962C8B-B14F-4D97-AF65-F5344CB8AC3E}">
        <p14:creationId xmlns:p14="http://schemas.microsoft.com/office/powerpoint/2010/main" val="33519935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vsidebilde vens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5036457" y="2025254"/>
            <a:ext cx="3740211" cy="256532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ittel 7"/>
          <p:cNvSpPr>
            <a:spLocks noGrp="1"/>
          </p:cNvSpPr>
          <p:nvPr>
            <p:ph type="title"/>
          </p:nvPr>
        </p:nvSpPr>
        <p:spPr>
          <a:xfrm>
            <a:off x="5036457" y="651647"/>
            <a:ext cx="3740211" cy="1066755"/>
          </a:xfrm>
          <a:blipFill dpi="0" rotWithShape="1">
            <a:blip r:embed="rId2"/>
            <a:srcRect/>
            <a:tile tx="0" ty="0" sx="100000" sy="100000" flip="none" algn="bl"/>
          </a:blipFill>
        </p:spPr>
        <p:txBody>
          <a:bodyPr/>
          <a:lstStyle>
            <a:lvl1pPr>
              <a:lnSpc>
                <a:spcPct val="80000"/>
              </a:lnSpc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Plassholder for bilde 1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574670" cy="5144144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lIns="0" tIns="2520504" rIns="0" bIns="0" anchor="t" anchorCtr="1"/>
          <a:lstStyle>
            <a:lvl1pPr marL="0" indent="0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dirty="0"/>
              <a:t>Month 2016</a:t>
            </a: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751DFAA-887F-4071-8EAD-E8CA316FCF0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30192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alvsidebilde høy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ssholder for bilde 1"/>
          <p:cNvSpPr>
            <a:spLocks noGrp="1"/>
          </p:cNvSpPr>
          <p:nvPr>
            <p:ph type="pic" sz="quarter" idx="13"/>
          </p:nvPr>
        </p:nvSpPr>
        <p:spPr>
          <a:xfrm>
            <a:off x="4569330" y="-644"/>
            <a:ext cx="4574670" cy="5144144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lIns="0" tIns="2520504" rIns="0" bIns="0" anchor="t" anchorCtr="1"/>
          <a:lstStyle>
            <a:lvl1pPr marL="0" indent="0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715637" y="2025254"/>
            <a:ext cx="3556604" cy="2565321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ittel 7"/>
          <p:cNvSpPr>
            <a:spLocks noGrp="1"/>
          </p:cNvSpPr>
          <p:nvPr>
            <p:ph type="title"/>
          </p:nvPr>
        </p:nvSpPr>
        <p:spPr>
          <a:xfrm>
            <a:off x="715637" y="651647"/>
            <a:ext cx="3556604" cy="1066755"/>
          </a:xfrm>
          <a:blipFill dpi="0" rotWithShape="1">
            <a:blip r:embed="rId2"/>
            <a:srcRect/>
            <a:tile tx="0" ty="0" sx="100000" sy="100000" flip="none" algn="bl"/>
          </a:blipFill>
        </p:spPr>
        <p:txBody>
          <a:bodyPr/>
          <a:lstStyle>
            <a:lvl1pPr>
              <a:lnSpc>
                <a:spcPct val="80000"/>
              </a:lnSpc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dirty="0"/>
              <a:t>Month 2016</a:t>
            </a: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751DFAA-887F-4071-8EAD-E8CA316FCF0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smartart"/>
          <p:cNvSpPr>
            <a:spLocks noGrp="1"/>
          </p:cNvSpPr>
          <p:nvPr>
            <p:ph type="dgm" sz="quarter" idx="20" hasCustomPrompt="1"/>
          </p:nvPr>
        </p:nvSpPr>
        <p:spPr>
          <a:xfrm>
            <a:off x="8094789" y="4691837"/>
            <a:ext cx="735890" cy="16067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 lIns="0" tIns="0" rIns="0" bIns="0"/>
          <a:lstStyle>
            <a:lvl1pPr marL="0" indent="0">
              <a:buNone/>
              <a:defRPr sz="100" baseline="0"/>
            </a:lvl1pPr>
          </a:lstStyle>
          <a:p>
            <a:r>
              <a:rPr lang="en-US" sz="100" dirty="0"/>
              <a:t> </a:t>
            </a:r>
            <a:endParaRPr lang="en-US" dirty="0"/>
          </a:p>
        </p:txBody>
      </p:sp>
      <p:pic>
        <p:nvPicPr>
          <p:cNvPr id="11" name="logo_blaa" hidden="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789" y="4691837"/>
            <a:ext cx="735760" cy="160547"/>
          </a:xfrm>
          <a:prstGeom prst="rect">
            <a:avLst/>
          </a:prstGeom>
        </p:spPr>
      </p:pic>
      <p:pic>
        <p:nvPicPr>
          <p:cNvPr id="12" name="logo_hvit" hidden="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789" y="4691837"/>
            <a:ext cx="735760" cy="160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46060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193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elside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ssholder for bilde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solidFill>
            <a:schemeClr val="bg2">
              <a:lumMod val="50000"/>
            </a:schemeClr>
          </a:solidFill>
        </p:spPr>
        <p:txBody>
          <a:bodyPr tIns="2880576" anchor="t" anchorCtr="1">
            <a:normAutofit/>
          </a:bodyPr>
          <a:lstStyle>
            <a:lvl1pPr marL="0" indent="0">
              <a:buNone/>
              <a:defRPr sz="1125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dirty="0"/>
              <a:t>Month 2016</a:t>
            </a:r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751DFAA-887F-4071-8EAD-E8CA316FCF0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smartart"/>
          <p:cNvSpPr>
            <a:spLocks noGrp="1"/>
          </p:cNvSpPr>
          <p:nvPr>
            <p:ph type="dgm" sz="quarter" idx="20" hasCustomPrompt="1"/>
          </p:nvPr>
        </p:nvSpPr>
        <p:spPr>
          <a:xfrm>
            <a:off x="8094789" y="4691837"/>
            <a:ext cx="735890" cy="16067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/>
          <a:lstStyle>
            <a:lvl1pPr marL="0" indent="0">
              <a:buNone/>
              <a:defRPr sz="100" baseline="0"/>
            </a:lvl1pPr>
          </a:lstStyle>
          <a:p>
            <a:r>
              <a:rPr lang="en-US" sz="100" dirty="0"/>
              <a:t> </a:t>
            </a:r>
            <a:endParaRPr lang="en-US" dirty="0"/>
          </a:p>
        </p:txBody>
      </p:sp>
      <p:pic>
        <p:nvPicPr>
          <p:cNvPr id="14" name="logo_blaa" hidden="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789" y="4691837"/>
            <a:ext cx="735760" cy="160547"/>
          </a:xfrm>
          <a:prstGeom prst="rect">
            <a:avLst/>
          </a:prstGeom>
        </p:spPr>
      </p:pic>
      <p:pic>
        <p:nvPicPr>
          <p:cNvPr id="15" name="logo_hvit" hidden="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789" y="4691837"/>
            <a:ext cx="735760" cy="160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1141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715636" y="2025254"/>
            <a:ext cx="3240616" cy="256532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226304" y="2025254"/>
            <a:ext cx="3240616" cy="256532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Month 2016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DFAA-887F-4071-8EAD-E8CA316FCF0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311025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15636" y="2025253"/>
            <a:ext cx="3240616" cy="438805"/>
          </a:xfrm>
        </p:spPr>
        <p:txBody>
          <a:bodyPr anchor="t">
            <a:normAutofit/>
          </a:bodyPr>
          <a:lstStyle>
            <a:lvl1pPr marL="0" indent="0">
              <a:buNone/>
              <a:defRPr sz="1350" b="1"/>
            </a:lvl1pPr>
            <a:lvl2pPr marL="342951" indent="0">
              <a:buNone/>
              <a:defRPr sz="1500" b="1"/>
            </a:lvl2pPr>
            <a:lvl3pPr marL="685903" indent="0">
              <a:buNone/>
              <a:defRPr sz="1350" b="1"/>
            </a:lvl3pPr>
            <a:lvl4pPr marL="1028855" indent="0">
              <a:buNone/>
              <a:defRPr sz="1200" b="1"/>
            </a:lvl4pPr>
            <a:lvl5pPr marL="1371806" indent="0">
              <a:buNone/>
              <a:defRPr sz="1200" b="1"/>
            </a:lvl5pPr>
            <a:lvl6pPr marL="1714757" indent="0">
              <a:buNone/>
              <a:defRPr sz="1200" b="1"/>
            </a:lvl6pPr>
            <a:lvl7pPr marL="2057709" indent="0">
              <a:buNone/>
              <a:defRPr sz="1200" b="1"/>
            </a:lvl7pPr>
            <a:lvl8pPr marL="2400660" indent="0">
              <a:buNone/>
              <a:defRPr sz="1200" b="1"/>
            </a:lvl8pPr>
            <a:lvl9pPr marL="2743611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715636" y="2464058"/>
            <a:ext cx="3240616" cy="212651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226304" y="2025253"/>
            <a:ext cx="3240616" cy="438805"/>
          </a:xfrm>
        </p:spPr>
        <p:txBody>
          <a:bodyPr anchor="t">
            <a:normAutofit/>
          </a:bodyPr>
          <a:lstStyle>
            <a:lvl1pPr marL="0" indent="0">
              <a:buNone/>
              <a:defRPr sz="1350" b="1"/>
            </a:lvl1pPr>
            <a:lvl2pPr marL="342951" indent="0">
              <a:buNone/>
              <a:defRPr sz="1500" b="1"/>
            </a:lvl2pPr>
            <a:lvl3pPr marL="685903" indent="0">
              <a:buNone/>
              <a:defRPr sz="1350" b="1"/>
            </a:lvl3pPr>
            <a:lvl4pPr marL="1028855" indent="0">
              <a:buNone/>
              <a:defRPr sz="1200" b="1"/>
            </a:lvl4pPr>
            <a:lvl5pPr marL="1371806" indent="0">
              <a:buNone/>
              <a:defRPr sz="1200" b="1"/>
            </a:lvl5pPr>
            <a:lvl6pPr marL="1714757" indent="0">
              <a:buNone/>
              <a:defRPr sz="1200" b="1"/>
            </a:lvl6pPr>
            <a:lvl7pPr marL="2057709" indent="0">
              <a:buNone/>
              <a:defRPr sz="1200" b="1"/>
            </a:lvl7pPr>
            <a:lvl8pPr marL="2400660" indent="0">
              <a:buNone/>
              <a:defRPr sz="1200" b="1"/>
            </a:lvl8pPr>
            <a:lvl9pPr marL="2743611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226304" y="2464058"/>
            <a:ext cx="3240616" cy="212651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Month 2016</a:t>
            </a:r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DFAA-887F-4071-8EAD-E8CA316FCF0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226104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Month 2016</a:t>
            </a:r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DFAA-887F-4071-8EAD-E8CA316FCF0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5597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Month 2016</a:t>
            </a:r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DFAA-887F-4071-8EAD-E8CA316FCF0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107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7" name="Plassholder for lysbildenummer 5"/>
          <p:cNvSpPr>
            <a:spLocks noGrp="1"/>
          </p:cNvSpPr>
          <p:nvPr>
            <p:ph type="sldNum" sz="quarter" idx="12"/>
          </p:nvPr>
        </p:nvSpPr>
        <p:spPr>
          <a:xfrm>
            <a:off x="8241294" y="4815936"/>
            <a:ext cx="426966" cy="27384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algn="r"/>
            <a:fld id="{91853A39-49B3-554A-AE82-85611CEBD8E3}" type="slidenum">
              <a:rPr lang="nb-NO" smtClean="0">
                <a:latin typeface="Arial"/>
                <a:cs typeface="Arial"/>
              </a:rPr>
              <a:pPr algn="r"/>
              <a:t>‹#›</a:t>
            </a:fld>
            <a:endParaRPr lang="nb-NO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824604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 Column Vertical Graph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357159" y="1437624"/>
            <a:ext cx="8429683" cy="3078342"/>
          </a:xfrm>
        </p:spPr>
        <p:txBody>
          <a:bodyPr lIns="0">
            <a:noAutofit/>
          </a:bodyPr>
          <a:lstStyle>
            <a:lvl1pPr>
              <a:buClr>
                <a:schemeClr val="accent2"/>
              </a:buClr>
              <a:buFont typeface="Arial" pitchFamily="34" charset="0"/>
              <a:buChar char="•"/>
              <a:defRPr sz="1350" i="0">
                <a:solidFill>
                  <a:schemeClr val="accent3"/>
                </a:solidFill>
              </a:defRPr>
            </a:lvl1pPr>
            <a:lvl2pPr>
              <a:buClr>
                <a:schemeClr val="accent2"/>
              </a:buClr>
              <a:buFont typeface="Arial" pitchFamily="34" charset="0"/>
              <a:buChar char="•"/>
              <a:defRPr sz="1350" i="0">
                <a:solidFill>
                  <a:schemeClr val="accent3"/>
                </a:solidFill>
              </a:defRPr>
            </a:lvl2pPr>
            <a:lvl3pPr>
              <a:buClr>
                <a:schemeClr val="accent2"/>
              </a:buClr>
              <a:buFont typeface="Arial" pitchFamily="34" charset="0"/>
              <a:buChar char="•"/>
              <a:defRPr sz="1350" i="0">
                <a:solidFill>
                  <a:schemeClr val="accent3"/>
                </a:solidFill>
              </a:defRPr>
            </a:lvl3pPr>
            <a:lvl4pPr>
              <a:buClr>
                <a:schemeClr val="accent2"/>
              </a:buClr>
              <a:buFont typeface="Arial" pitchFamily="34" charset="0"/>
              <a:buChar char="•"/>
              <a:defRPr sz="1350" i="0">
                <a:solidFill>
                  <a:schemeClr val="accent3"/>
                </a:solidFill>
              </a:defRPr>
            </a:lvl4pPr>
            <a:lvl5pPr>
              <a:buClr>
                <a:schemeClr val="accent2"/>
              </a:buClr>
              <a:buFont typeface="Arial" pitchFamily="34" charset="0"/>
              <a:buChar char="•"/>
              <a:defRPr sz="1350" i="0"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17A9B3F3-0CDD-4032-910D-70E772557002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6" name="Text Placeholder 2"/>
          <p:cNvSpPr>
            <a:spLocks noGrp="1"/>
          </p:cNvSpPr>
          <p:nvPr>
            <p:ph type="body" idx="22" hasCustomPrompt="1"/>
          </p:nvPr>
        </p:nvSpPr>
        <p:spPr>
          <a:xfrm>
            <a:off x="357159" y="857238"/>
            <a:ext cx="8429684" cy="482207"/>
          </a:xfrm>
        </p:spPr>
        <p:txBody>
          <a:bodyPr wrap="square" lIns="0" tIns="46800" anchor="t" anchorCtr="0">
            <a:noAutofit/>
          </a:bodyPr>
          <a:lstStyle>
            <a:lvl1pPr marL="0" indent="0">
              <a:buNone/>
              <a:defRPr sz="2100" b="0">
                <a:solidFill>
                  <a:srgbClr val="00447C"/>
                </a:solidFill>
              </a:defRPr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GB" noProof="0"/>
              <a:t>Click to insert text</a:t>
            </a:r>
          </a:p>
        </p:txBody>
      </p:sp>
    </p:spTree>
    <p:extLst>
      <p:ext uri="{BB962C8B-B14F-4D97-AF65-F5344CB8AC3E}">
        <p14:creationId xmlns:p14="http://schemas.microsoft.com/office/powerpoint/2010/main" val="2417556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>
          <a:xfrm>
            <a:off x="8185682" y="4767263"/>
            <a:ext cx="501118" cy="273844"/>
          </a:xfrm>
          <a:prstGeom prst="rect">
            <a:avLst/>
          </a:prstGeom>
        </p:spPr>
        <p:txBody>
          <a:bodyPr/>
          <a:lstStyle/>
          <a:p>
            <a:fld id="{91853A39-49B3-554A-AE82-85611CEBD8E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72914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>
          <a:xfrm>
            <a:off x="8185682" y="4767263"/>
            <a:ext cx="501118" cy="273844"/>
          </a:xfrm>
          <a:prstGeom prst="rect">
            <a:avLst/>
          </a:prstGeom>
        </p:spPr>
        <p:txBody>
          <a:bodyPr/>
          <a:lstStyle/>
          <a:p>
            <a:fld id="{91853A39-49B3-554A-AE82-85611CEBD8E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02236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>
          <a:xfrm>
            <a:off x="8185682" y="4767263"/>
            <a:ext cx="501118" cy="273844"/>
          </a:xfrm>
          <a:prstGeom prst="rect">
            <a:avLst/>
          </a:prstGeom>
        </p:spPr>
        <p:txBody>
          <a:bodyPr/>
          <a:lstStyle/>
          <a:p>
            <a:fld id="{91853A39-49B3-554A-AE82-85611CEBD8E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72249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>
          <a:xfrm>
            <a:off x="8185682" y="4767263"/>
            <a:ext cx="501118" cy="273844"/>
          </a:xfrm>
          <a:prstGeom prst="rect">
            <a:avLst/>
          </a:prstGeom>
        </p:spPr>
        <p:txBody>
          <a:bodyPr/>
          <a:lstStyle/>
          <a:p>
            <a:fld id="{91853A39-49B3-554A-AE82-85611CEBD8E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49718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>
          <a:xfrm>
            <a:off x="8185682" y="4767263"/>
            <a:ext cx="501118" cy="273844"/>
          </a:xfrm>
          <a:prstGeom prst="rect">
            <a:avLst/>
          </a:prstGeom>
        </p:spPr>
        <p:txBody>
          <a:bodyPr/>
          <a:lstStyle/>
          <a:p>
            <a:fld id="{91853A39-49B3-554A-AE82-85611CEBD8E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96486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>
          <a:xfrm>
            <a:off x="8185682" y="4767263"/>
            <a:ext cx="501118" cy="273844"/>
          </a:xfrm>
          <a:prstGeom prst="rect">
            <a:avLst/>
          </a:prstGeom>
        </p:spPr>
        <p:txBody>
          <a:bodyPr/>
          <a:lstStyle/>
          <a:p>
            <a:fld id="{91853A39-49B3-554A-AE82-85611CEBD8E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32236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4.emf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3.emf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7.gif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1.emf"/><Relationship Id="rId14" Type="http://schemas.openxmlformats.org/officeDocument/2006/relationships/image" Target="../media/image6.gi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theme" Target="../theme/theme3.xml"/><Relationship Id="rId18" Type="http://schemas.openxmlformats.org/officeDocument/2006/relationships/image" Target="../media/image4.emf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image" Target="../media/image3.emf"/><Relationship Id="rId2" Type="http://schemas.openxmlformats.org/officeDocument/2006/relationships/slideLayout" Target="../slideLayouts/slideLayout20.xml"/><Relationship Id="rId16" Type="http://schemas.openxmlformats.org/officeDocument/2006/relationships/image" Target="../media/image2.emf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28.xml"/><Relationship Id="rId19" Type="http://schemas.openxmlformats.org/officeDocument/2006/relationships/image" Target="../media/image14.png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1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4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241294" y="4815936"/>
            <a:ext cx="426966" cy="27384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algn="r"/>
            <a:fld id="{91853A39-49B3-554A-AE82-85611CEBD8E3}" type="slidenum">
              <a:rPr lang="nb-NO" smtClean="0">
                <a:latin typeface="Arial"/>
                <a:cs typeface="Arial"/>
              </a:rPr>
              <a:pPr algn="r"/>
              <a:t>‹#›</a:t>
            </a:fld>
            <a:endParaRPr lang="nb-NO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777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600" b="1" i="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yan" hidden="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"/>
            <a:ext cx="9139383" cy="5146100"/>
          </a:xfrm>
          <a:prstGeom prst="rect">
            <a:avLst/>
          </a:prstGeom>
        </p:spPr>
      </p:pic>
      <p:sp>
        <p:nvSpPr>
          <p:cNvPr id="12" name="Fokustekst" hidden="1"/>
          <p:cNvSpPr txBox="1"/>
          <p:nvPr userDrawn="1"/>
        </p:nvSpPr>
        <p:spPr>
          <a:xfrm>
            <a:off x="4538001" y="2271339"/>
            <a:ext cx="2228995" cy="899470"/>
          </a:xfrm>
          <a:prstGeom prst="rect">
            <a:avLst/>
          </a:prstGeom>
          <a:noFill/>
        </p:spPr>
        <p:txBody>
          <a:bodyPr wrap="square" lIns="34297" tIns="0" rIns="34297" bIns="0" rtlCol="0" anchor="t">
            <a:normAutofit/>
          </a:bodyPr>
          <a:lstStyle/>
          <a:p>
            <a:r>
              <a:rPr lang="en-GB" sz="1500" dirty="0" err="1">
                <a:solidFill>
                  <a:schemeClr val="tx2"/>
                </a:solidFill>
              </a:rPr>
              <a:t>Klikk</a:t>
            </a:r>
            <a:r>
              <a:rPr lang="en-GB" sz="1500" baseline="0" dirty="0">
                <a:solidFill>
                  <a:schemeClr val="tx2"/>
                </a:solidFill>
              </a:rPr>
              <a:t> for å </a:t>
            </a:r>
            <a:r>
              <a:rPr lang="en-GB" sz="1500" baseline="0" dirty="0" err="1">
                <a:solidFill>
                  <a:schemeClr val="tx2"/>
                </a:solidFill>
              </a:rPr>
              <a:t>redigere</a:t>
            </a:r>
            <a:r>
              <a:rPr lang="en-GB" sz="1500" baseline="0" dirty="0">
                <a:solidFill>
                  <a:schemeClr val="tx2"/>
                </a:solidFill>
              </a:rPr>
              <a:t> </a:t>
            </a:r>
            <a:r>
              <a:rPr lang="en-GB" sz="1500" baseline="0" dirty="0" err="1">
                <a:solidFill>
                  <a:schemeClr val="tx2"/>
                </a:solidFill>
              </a:rPr>
              <a:t>tekst</a:t>
            </a:r>
            <a:endParaRPr lang="en-GB" sz="1500" dirty="0">
              <a:solidFill>
                <a:schemeClr val="tx2"/>
              </a:solidFill>
            </a:endParaRPr>
          </a:p>
        </p:txBody>
      </p:sp>
      <p:grpSp>
        <p:nvGrpSpPr>
          <p:cNvPr id="13" name="Fokuspunkt" hidden="1"/>
          <p:cNvGrpSpPr/>
          <p:nvPr userDrawn="1"/>
        </p:nvGrpSpPr>
        <p:grpSpPr>
          <a:xfrm>
            <a:off x="2252729" y="1964176"/>
            <a:ext cx="2097801" cy="1215152"/>
            <a:chOff x="8236529" y="3435928"/>
            <a:chExt cx="5593771" cy="3240405"/>
          </a:xfrm>
        </p:grpSpPr>
        <p:sp>
          <p:nvSpPr>
            <p:cNvPr id="14" name="Ellipse 13" hidden="1"/>
            <p:cNvSpPr/>
            <p:nvPr userDrawn="1"/>
          </p:nvSpPr>
          <p:spPr>
            <a:xfrm>
              <a:off x="8605574" y="3804973"/>
              <a:ext cx="2502313" cy="2502313"/>
            </a:xfrm>
            <a:prstGeom prst="ellipse">
              <a:avLst/>
            </a:prstGeom>
            <a:noFill/>
            <a:ln w="127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49"/>
            </a:p>
          </p:txBody>
        </p:sp>
        <p:sp>
          <p:nvSpPr>
            <p:cNvPr id="15" name="Ellipse 14" hidden="1"/>
            <p:cNvSpPr/>
            <p:nvPr userDrawn="1"/>
          </p:nvSpPr>
          <p:spPr>
            <a:xfrm>
              <a:off x="8236529" y="3435928"/>
              <a:ext cx="3240405" cy="3240405"/>
            </a:xfrm>
            <a:prstGeom prst="ellipse">
              <a:avLst/>
            </a:prstGeom>
            <a:noFill/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49"/>
            </a:p>
          </p:txBody>
        </p:sp>
        <p:cxnSp>
          <p:nvCxnSpPr>
            <p:cNvPr id="16" name="Rett linje 15" hidden="1"/>
            <p:cNvCxnSpPr/>
            <p:nvPr userDrawn="1"/>
          </p:nvCxnSpPr>
          <p:spPr>
            <a:xfrm>
              <a:off x="10657830" y="5033616"/>
              <a:ext cx="3172470" cy="0"/>
            </a:xfrm>
            <a:prstGeom prst="line">
              <a:avLst/>
            </a:prstGeom>
            <a:ln w="19050">
              <a:solidFill>
                <a:schemeClr val="tx2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Ellipse 16" hidden="1"/>
            <p:cNvSpPr/>
            <p:nvPr userDrawn="1"/>
          </p:nvSpPr>
          <p:spPr>
            <a:xfrm>
              <a:off x="9055630" y="4255029"/>
              <a:ext cx="1602200" cy="1602200"/>
            </a:xfrm>
            <a:prstGeom prst="ellipse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49"/>
            </a:p>
          </p:txBody>
        </p:sp>
      </p:grpSp>
      <p:pic>
        <p:nvPicPr>
          <p:cNvPr id="8" name="magenta" hidden="1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1819" cy="5143500"/>
          </a:xfrm>
          <a:prstGeom prst="rect">
            <a:avLst/>
          </a:prstGeom>
        </p:spPr>
      </p:pic>
      <p:pic>
        <p:nvPicPr>
          <p:cNvPr id="18" name="gul" hidden="1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1819" cy="5143500"/>
          </a:xfrm>
          <a:prstGeom prst="rect">
            <a:avLst/>
          </a:prstGeom>
        </p:spPr>
      </p:pic>
      <p:pic>
        <p:nvPicPr>
          <p:cNvPr id="7" name="gronn" hidden="1"/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1819" cy="5143500"/>
          </a:xfrm>
          <a:prstGeom prst="rect">
            <a:avLst/>
          </a:prstGeom>
        </p:spPr>
      </p:pic>
      <p:grpSp>
        <p:nvGrpSpPr>
          <p:cNvPr id="29" name="bunnramme" hidden="1"/>
          <p:cNvGrpSpPr/>
          <p:nvPr userDrawn="1"/>
        </p:nvGrpSpPr>
        <p:grpSpPr>
          <a:xfrm>
            <a:off x="1059706" y="1918625"/>
            <a:ext cx="4173956" cy="1493105"/>
            <a:chOff x="2825698" y="5116333"/>
            <a:chExt cx="11129823" cy="3981613"/>
          </a:xfrm>
        </p:grpSpPr>
        <p:sp>
          <p:nvSpPr>
            <p:cNvPr id="30" name="bunnpunkt"/>
            <p:cNvSpPr/>
            <p:nvPr userDrawn="1"/>
          </p:nvSpPr>
          <p:spPr>
            <a:xfrm rot="10800000">
              <a:off x="13739494" y="8881919"/>
              <a:ext cx="216027" cy="216027"/>
            </a:xfrm>
            <a:prstGeom prst="ellipse">
              <a:avLst/>
            </a:prstGeom>
            <a:solidFill>
              <a:schemeClr val="tx2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1088639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2177278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3265917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4354556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5443195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6531834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7620472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8709111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b-NO" sz="3225"/>
            </a:p>
          </p:txBody>
        </p:sp>
        <p:cxnSp>
          <p:nvCxnSpPr>
            <p:cNvPr id="31" name="høyrelinje"/>
            <p:cNvCxnSpPr/>
            <p:nvPr userDrawn="1"/>
          </p:nvCxnSpPr>
          <p:spPr>
            <a:xfrm flipV="1">
              <a:off x="13847508" y="5116333"/>
              <a:ext cx="0" cy="3873600"/>
            </a:xfrm>
            <a:prstGeom prst="line">
              <a:avLst/>
            </a:prstGeom>
            <a:solidFill>
              <a:schemeClr val="tx2"/>
            </a:solidFill>
            <a:ln w="254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bunnlinje"/>
            <p:cNvCxnSpPr/>
            <p:nvPr userDrawn="1"/>
          </p:nvCxnSpPr>
          <p:spPr>
            <a:xfrm flipH="1">
              <a:off x="2825698" y="8989933"/>
              <a:ext cx="11053382" cy="0"/>
            </a:xfrm>
            <a:prstGeom prst="line">
              <a:avLst/>
            </a:prstGeom>
            <a:solidFill>
              <a:schemeClr val="tx2"/>
            </a:solidFill>
            <a:ln w="254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toppramme" hidden="1"/>
          <p:cNvGrpSpPr/>
          <p:nvPr userDrawn="1"/>
        </p:nvGrpSpPr>
        <p:grpSpPr>
          <a:xfrm>
            <a:off x="1327614" y="1557493"/>
            <a:ext cx="4167946" cy="670088"/>
            <a:chOff x="3540073" y="4040672"/>
            <a:chExt cx="11461584" cy="1786900"/>
          </a:xfrm>
        </p:grpSpPr>
        <p:cxnSp>
          <p:nvCxnSpPr>
            <p:cNvPr id="34" name="venstrelinje"/>
            <p:cNvCxnSpPr/>
            <p:nvPr userDrawn="1"/>
          </p:nvCxnSpPr>
          <p:spPr>
            <a:xfrm>
              <a:off x="3701882" y="4387572"/>
              <a:ext cx="0" cy="1440000"/>
            </a:xfrm>
            <a:prstGeom prst="line">
              <a:avLst/>
            </a:prstGeom>
            <a:solidFill>
              <a:schemeClr val="tx2"/>
            </a:solidFill>
            <a:ln w="254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topplinje"/>
            <p:cNvCxnSpPr/>
            <p:nvPr userDrawn="1"/>
          </p:nvCxnSpPr>
          <p:spPr>
            <a:xfrm>
              <a:off x="3863690" y="4202692"/>
              <a:ext cx="11137967" cy="0"/>
            </a:xfrm>
            <a:prstGeom prst="line">
              <a:avLst/>
            </a:prstGeom>
            <a:solidFill>
              <a:schemeClr val="tx2"/>
            </a:solidFill>
            <a:ln w="254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oppunkt"/>
            <p:cNvSpPr/>
            <p:nvPr userDrawn="1"/>
          </p:nvSpPr>
          <p:spPr>
            <a:xfrm>
              <a:off x="3540073" y="4040672"/>
              <a:ext cx="334139" cy="324040"/>
            </a:xfrm>
            <a:prstGeom prst="ellipse">
              <a:avLst/>
            </a:prstGeom>
            <a:noFill/>
            <a:ln w="254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1088639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2177278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3265917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4354556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5443195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6531834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7620472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8709111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b-NO" sz="3225"/>
            </a:p>
          </p:txBody>
        </p:sp>
      </p:grp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157288" cy="5129213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 userDrawn="1"/>
        </p:nvPicPr>
        <p:blipFill>
          <a:blip r:embed="rId14" cstate="email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145" y="4417989"/>
            <a:ext cx="455397" cy="555160"/>
          </a:xfrm>
          <a:prstGeom prst="rect">
            <a:avLst/>
          </a:prstGeom>
        </p:spPr>
      </p:pic>
      <p:pic>
        <p:nvPicPr>
          <p:cNvPr id="25" name="Content Placeholder 1"/>
          <p:cNvPicPr>
            <a:picLocks noChangeAspect="1"/>
          </p:cNvPicPr>
          <p:nvPr userDrawn="1"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72" b="60454"/>
          <a:stretch/>
        </p:blipFill>
        <p:spPr>
          <a:xfrm>
            <a:off x="7554086" y="4685168"/>
            <a:ext cx="1354525" cy="2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689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</p:sldLayoutIdLst>
  <p:hf hdr="0" ftr="0" dt="0"/>
  <p:txStyles>
    <p:titleStyle>
      <a:lvl1pPr algn="l" defTabSz="685886" rtl="0" eaLnBrk="1" latinLnBrk="0" hangingPunct="1">
        <a:lnSpc>
          <a:spcPct val="100000"/>
        </a:lnSpc>
        <a:spcBef>
          <a:spcPct val="0"/>
        </a:spcBef>
        <a:buNone/>
        <a:defRPr sz="3225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97052" indent="-162028" algn="l" defTabSz="685886" rtl="0" eaLnBrk="1" latinLnBrk="0" hangingPunct="1">
        <a:lnSpc>
          <a:spcPct val="11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432075" indent="-162028" algn="l" defTabSz="685886" rtl="0" eaLnBrk="1" latinLnBrk="0" hangingPunct="1">
        <a:lnSpc>
          <a:spcPct val="11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2"/>
          </a:solidFill>
          <a:latin typeface="+mn-lt"/>
          <a:ea typeface="+mn-ea"/>
          <a:cs typeface="+mn-cs"/>
        </a:defRPr>
      </a:lvl2pPr>
      <a:lvl3pPr marL="567099" indent="-162028" algn="l" defTabSz="685886" rtl="0" eaLnBrk="1" latinLnBrk="0" hangingPunct="1">
        <a:lnSpc>
          <a:spcPct val="11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2"/>
          </a:solidFill>
          <a:latin typeface="+mn-lt"/>
          <a:ea typeface="+mn-ea"/>
          <a:cs typeface="+mn-cs"/>
        </a:defRPr>
      </a:lvl3pPr>
      <a:lvl4pPr marL="702122" indent="-162028" algn="l" defTabSz="685886" rtl="0" eaLnBrk="1" latinLnBrk="0" hangingPunct="1">
        <a:lnSpc>
          <a:spcPct val="110000"/>
        </a:lnSpc>
        <a:spcBef>
          <a:spcPts val="375"/>
        </a:spcBef>
        <a:buFont typeface="Arial" panose="020B0604020202020204" pitchFamily="34" charset="0"/>
        <a:buChar char="•"/>
        <a:defRPr sz="900" kern="1200">
          <a:solidFill>
            <a:schemeClr val="tx2"/>
          </a:solidFill>
          <a:latin typeface="+mn-lt"/>
          <a:ea typeface="+mn-ea"/>
          <a:cs typeface="+mn-cs"/>
        </a:defRPr>
      </a:lvl4pPr>
      <a:lvl5pPr marL="837146" indent="-162028" algn="l" defTabSz="685886" rtl="0" eaLnBrk="1" latinLnBrk="0" hangingPunct="1">
        <a:lnSpc>
          <a:spcPct val="110000"/>
        </a:lnSpc>
        <a:spcBef>
          <a:spcPts val="375"/>
        </a:spcBef>
        <a:buFont typeface="Arial" panose="020B0604020202020204" pitchFamily="34" charset="0"/>
        <a:buChar char="•"/>
        <a:defRPr sz="900" kern="1200">
          <a:solidFill>
            <a:schemeClr val="tx2"/>
          </a:solidFill>
          <a:latin typeface="+mn-lt"/>
          <a:ea typeface="+mn-ea"/>
          <a:cs typeface="+mn-cs"/>
        </a:defRPr>
      </a:lvl5pPr>
      <a:lvl6pPr marL="1886186" indent="-171472" algn="l" defTabSz="68588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129" indent="-171472" algn="l" defTabSz="68588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072" indent="-171472" algn="l" defTabSz="68588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014" indent="-171472" algn="l" defTabSz="68588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68588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43" algn="l" defTabSz="68588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86" algn="l" defTabSz="68588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829" algn="l" defTabSz="68588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772" algn="l" defTabSz="68588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715" algn="l" defTabSz="68588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657" algn="l" defTabSz="68588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600" algn="l" defTabSz="68588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543" algn="l" defTabSz="68588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715637" y="628967"/>
            <a:ext cx="6751283" cy="768981"/>
          </a:xfrm>
          <a:prstGeom prst="rect">
            <a:avLst/>
          </a:prstGeom>
          <a:blipFill dpi="0" rotWithShape="1">
            <a:blip r:embed="rId14"/>
            <a:srcRect/>
            <a:tile tx="0" ty="0" sx="100000" sy="100000" flip="xy" algn="bl"/>
          </a:blipFill>
        </p:spPr>
        <p:txBody>
          <a:bodyPr vert="horz" lIns="0" tIns="0" rIns="0" bIns="270054" rtlCol="0" anchor="ctr" anchorCtr="0">
            <a:spAutoFit/>
          </a:bodyPr>
          <a:lstStyle/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15637" y="2025254"/>
            <a:ext cx="6751283" cy="25653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6832254" y="4691836"/>
            <a:ext cx="634666" cy="1385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r>
              <a:rPr lang="nb-NO" dirty="0" err="1"/>
              <a:t>Month</a:t>
            </a:r>
            <a:r>
              <a:rPr lang="nb-NO" dirty="0"/>
              <a:t> 2016</a:t>
            </a: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715638" y="4691836"/>
            <a:ext cx="5582653" cy="1385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344315" y="4691836"/>
            <a:ext cx="231609" cy="1385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1" name="cyan" hidden="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39383" cy="5146100"/>
          </a:xfrm>
          <a:prstGeom prst="rect">
            <a:avLst/>
          </a:prstGeom>
        </p:spPr>
      </p:pic>
      <p:sp>
        <p:nvSpPr>
          <p:cNvPr id="12" name="Fokustekst" hidden="1"/>
          <p:cNvSpPr txBox="1"/>
          <p:nvPr userDrawn="1"/>
        </p:nvSpPr>
        <p:spPr>
          <a:xfrm>
            <a:off x="4538000" y="2271338"/>
            <a:ext cx="2228995" cy="899470"/>
          </a:xfrm>
          <a:prstGeom prst="rect">
            <a:avLst/>
          </a:prstGeom>
          <a:noFill/>
        </p:spPr>
        <p:txBody>
          <a:bodyPr wrap="square" lIns="34297" tIns="0" rIns="34297" bIns="0" rtlCol="0" anchor="t">
            <a:normAutofit/>
          </a:bodyPr>
          <a:lstStyle/>
          <a:p>
            <a:r>
              <a:rPr lang="en-GB" sz="1500" dirty="0" err="1">
                <a:solidFill>
                  <a:schemeClr val="tx2"/>
                </a:solidFill>
              </a:rPr>
              <a:t>Klikk</a:t>
            </a:r>
            <a:r>
              <a:rPr lang="en-GB" sz="1500" baseline="0" dirty="0">
                <a:solidFill>
                  <a:schemeClr val="tx2"/>
                </a:solidFill>
              </a:rPr>
              <a:t> for å </a:t>
            </a:r>
            <a:r>
              <a:rPr lang="en-GB" sz="1500" baseline="0" dirty="0" err="1">
                <a:solidFill>
                  <a:schemeClr val="tx2"/>
                </a:solidFill>
              </a:rPr>
              <a:t>redigere</a:t>
            </a:r>
            <a:r>
              <a:rPr lang="en-GB" sz="1500" baseline="0" dirty="0">
                <a:solidFill>
                  <a:schemeClr val="tx2"/>
                </a:solidFill>
              </a:rPr>
              <a:t> </a:t>
            </a:r>
            <a:r>
              <a:rPr lang="en-GB" sz="1500" baseline="0" dirty="0" err="1">
                <a:solidFill>
                  <a:schemeClr val="tx2"/>
                </a:solidFill>
              </a:rPr>
              <a:t>tekst</a:t>
            </a:r>
            <a:endParaRPr lang="en-GB" sz="1500" dirty="0">
              <a:solidFill>
                <a:schemeClr val="tx2"/>
              </a:solidFill>
            </a:endParaRPr>
          </a:p>
        </p:txBody>
      </p:sp>
      <p:grpSp>
        <p:nvGrpSpPr>
          <p:cNvPr id="13" name="Fokuspunkt" hidden="1"/>
          <p:cNvGrpSpPr/>
          <p:nvPr userDrawn="1"/>
        </p:nvGrpSpPr>
        <p:grpSpPr>
          <a:xfrm>
            <a:off x="2252729" y="1964175"/>
            <a:ext cx="2097801" cy="1215152"/>
            <a:chOff x="8236529" y="3435928"/>
            <a:chExt cx="5593771" cy="3240405"/>
          </a:xfrm>
        </p:grpSpPr>
        <p:sp>
          <p:nvSpPr>
            <p:cNvPr id="14" name="Ellipse 13" hidden="1"/>
            <p:cNvSpPr/>
            <p:nvPr userDrawn="1"/>
          </p:nvSpPr>
          <p:spPr>
            <a:xfrm>
              <a:off x="8605574" y="3804973"/>
              <a:ext cx="2502313" cy="2502313"/>
            </a:xfrm>
            <a:prstGeom prst="ellipse">
              <a:avLst/>
            </a:prstGeom>
            <a:noFill/>
            <a:ln w="127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49"/>
            </a:p>
          </p:txBody>
        </p:sp>
        <p:sp>
          <p:nvSpPr>
            <p:cNvPr id="15" name="Ellipse 14" hidden="1"/>
            <p:cNvSpPr/>
            <p:nvPr userDrawn="1"/>
          </p:nvSpPr>
          <p:spPr>
            <a:xfrm>
              <a:off x="8236529" y="3435928"/>
              <a:ext cx="3240405" cy="3240405"/>
            </a:xfrm>
            <a:prstGeom prst="ellipse">
              <a:avLst/>
            </a:prstGeom>
            <a:noFill/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49"/>
            </a:p>
          </p:txBody>
        </p:sp>
        <p:cxnSp>
          <p:nvCxnSpPr>
            <p:cNvPr id="16" name="Rett linje 15" hidden="1"/>
            <p:cNvCxnSpPr/>
            <p:nvPr userDrawn="1"/>
          </p:nvCxnSpPr>
          <p:spPr>
            <a:xfrm>
              <a:off x="10657830" y="5033616"/>
              <a:ext cx="3172470" cy="0"/>
            </a:xfrm>
            <a:prstGeom prst="line">
              <a:avLst/>
            </a:prstGeom>
            <a:ln w="19050">
              <a:solidFill>
                <a:schemeClr val="tx2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Ellipse 16" hidden="1"/>
            <p:cNvSpPr/>
            <p:nvPr userDrawn="1"/>
          </p:nvSpPr>
          <p:spPr>
            <a:xfrm>
              <a:off x="9055630" y="4255029"/>
              <a:ext cx="1602200" cy="1602200"/>
            </a:xfrm>
            <a:prstGeom prst="ellipse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49"/>
            </a:p>
          </p:txBody>
        </p:sp>
      </p:grpSp>
      <p:pic>
        <p:nvPicPr>
          <p:cNvPr id="8" name="magenta" hidden="1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819" cy="5143500"/>
          </a:xfrm>
          <a:prstGeom prst="rect">
            <a:avLst/>
          </a:prstGeom>
        </p:spPr>
      </p:pic>
      <p:pic>
        <p:nvPicPr>
          <p:cNvPr id="18" name="gul" hidden="1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819" cy="5143500"/>
          </a:xfrm>
          <a:prstGeom prst="rect">
            <a:avLst/>
          </a:prstGeom>
        </p:spPr>
      </p:pic>
      <p:pic>
        <p:nvPicPr>
          <p:cNvPr id="7" name="gronn" hidden="1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819" cy="5143500"/>
          </a:xfrm>
          <a:prstGeom prst="rect">
            <a:avLst/>
          </a:prstGeom>
        </p:spPr>
      </p:pic>
      <p:pic>
        <p:nvPicPr>
          <p:cNvPr id="19" name="sinteflogo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789" y="4691837"/>
            <a:ext cx="735760" cy="160547"/>
          </a:xfrm>
          <a:prstGeom prst="rect">
            <a:avLst/>
          </a:prstGeom>
        </p:spPr>
      </p:pic>
      <p:grpSp>
        <p:nvGrpSpPr>
          <p:cNvPr id="29" name="bunnramme" hidden="1"/>
          <p:cNvGrpSpPr/>
          <p:nvPr userDrawn="1"/>
        </p:nvGrpSpPr>
        <p:grpSpPr>
          <a:xfrm>
            <a:off x="1059706" y="1918625"/>
            <a:ext cx="4173956" cy="1493105"/>
            <a:chOff x="2825698" y="5116333"/>
            <a:chExt cx="11129823" cy="3981613"/>
          </a:xfrm>
        </p:grpSpPr>
        <p:sp>
          <p:nvSpPr>
            <p:cNvPr id="30" name="bunnpunkt"/>
            <p:cNvSpPr/>
            <p:nvPr userDrawn="1"/>
          </p:nvSpPr>
          <p:spPr>
            <a:xfrm rot="10800000">
              <a:off x="13739494" y="8881919"/>
              <a:ext cx="216027" cy="216027"/>
            </a:xfrm>
            <a:prstGeom prst="ellipse">
              <a:avLst/>
            </a:prstGeom>
            <a:solidFill>
              <a:schemeClr val="tx2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1088639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2177278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3265917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4354556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5443195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6531834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7620472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8709111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b-NO" sz="3225"/>
            </a:p>
          </p:txBody>
        </p:sp>
        <p:cxnSp>
          <p:nvCxnSpPr>
            <p:cNvPr id="31" name="høyrelinje"/>
            <p:cNvCxnSpPr/>
            <p:nvPr userDrawn="1"/>
          </p:nvCxnSpPr>
          <p:spPr>
            <a:xfrm flipV="1">
              <a:off x="13847508" y="5116333"/>
              <a:ext cx="0" cy="3873600"/>
            </a:xfrm>
            <a:prstGeom prst="line">
              <a:avLst/>
            </a:prstGeom>
            <a:solidFill>
              <a:schemeClr val="tx2"/>
            </a:solidFill>
            <a:ln w="254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bunnlinje"/>
            <p:cNvCxnSpPr/>
            <p:nvPr userDrawn="1"/>
          </p:nvCxnSpPr>
          <p:spPr>
            <a:xfrm flipH="1">
              <a:off x="2825698" y="8989933"/>
              <a:ext cx="11053382" cy="0"/>
            </a:xfrm>
            <a:prstGeom prst="line">
              <a:avLst/>
            </a:prstGeom>
            <a:solidFill>
              <a:schemeClr val="tx2"/>
            </a:solidFill>
            <a:ln w="254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toppramme" hidden="1"/>
          <p:cNvGrpSpPr/>
          <p:nvPr userDrawn="1"/>
        </p:nvGrpSpPr>
        <p:grpSpPr>
          <a:xfrm>
            <a:off x="1327614" y="1557493"/>
            <a:ext cx="4167946" cy="670088"/>
            <a:chOff x="3540073" y="4040672"/>
            <a:chExt cx="11461584" cy="1786900"/>
          </a:xfrm>
        </p:grpSpPr>
        <p:cxnSp>
          <p:nvCxnSpPr>
            <p:cNvPr id="34" name="venstrelinje"/>
            <p:cNvCxnSpPr/>
            <p:nvPr userDrawn="1"/>
          </p:nvCxnSpPr>
          <p:spPr>
            <a:xfrm>
              <a:off x="3701882" y="4387572"/>
              <a:ext cx="0" cy="1440000"/>
            </a:xfrm>
            <a:prstGeom prst="line">
              <a:avLst/>
            </a:prstGeom>
            <a:solidFill>
              <a:schemeClr val="tx2"/>
            </a:solidFill>
            <a:ln w="254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topplinje"/>
            <p:cNvCxnSpPr/>
            <p:nvPr userDrawn="1"/>
          </p:nvCxnSpPr>
          <p:spPr>
            <a:xfrm>
              <a:off x="3863690" y="4202692"/>
              <a:ext cx="11137967" cy="0"/>
            </a:xfrm>
            <a:prstGeom prst="line">
              <a:avLst/>
            </a:prstGeom>
            <a:solidFill>
              <a:schemeClr val="tx2"/>
            </a:solidFill>
            <a:ln w="254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oppunkt"/>
            <p:cNvSpPr/>
            <p:nvPr userDrawn="1"/>
          </p:nvSpPr>
          <p:spPr>
            <a:xfrm>
              <a:off x="3540073" y="4040672"/>
              <a:ext cx="334139" cy="324040"/>
            </a:xfrm>
            <a:prstGeom prst="ellipse">
              <a:avLst/>
            </a:prstGeom>
            <a:noFill/>
            <a:ln w="254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1088639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2177278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3265917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4354556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5443195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6531834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7620472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8709111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b-NO" sz="3225"/>
            </a:p>
          </p:txBody>
        </p:sp>
      </p:grpSp>
    </p:spTree>
    <p:extLst>
      <p:ext uri="{BB962C8B-B14F-4D97-AF65-F5344CB8AC3E}">
        <p14:creationId xmlns:p14="http://schemas.microsoft.com/office/powerpoint/2010/main" val="2144386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</p:sldLayoutIdLst>
  <p:hf hdr="0" ftr="0" dt="0"/>
  <p:txStyles>
    <p:titleStyle>
      <a:lvl1pPr algn="l" defTabSz="685903" rtl="0" eaLnBrk="1" latinLnBrk="0" hangingPunct="1">
        <a:lnSpc>
          <a:spcPct val="100000"/>
        </a:lnSpc>
        <a:spcBef>
          <a:spcPct val="0"/>
        </a:spcBef>
        <a:buNone/>
        <a:defRPr sz="3225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97059" indent="-162032" algn="l" defTabSz="685903" rtl="0" eaLnBrk="1" latinLnBrk="0" hangingPunct="1">
        <a:lnSpc>
          <a:spcPct val="11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432086" indent="-162032" algn="l" defTabSz="685903" rtl="0" eaLnBrk="1" latinLnBrk="0" hangingPunct="1">
        <a:lnSpc>
          <a:spcPct val="11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2"/>
          </a:solidFill>
          <a:latin typeface="+mn-lt"/>
          <a:ea typeface="+mn-ea"/>
          <a:cs typeface="+mn-cs"/>
        </a:defRPr>
      </a:lvl2pPr>
      <a:lvl3pPr marL="567113" indent="-162032" algn="l" defTabSz="685903" rtl="0" eaLnBrk="1" latinLnBrk="0" hangingPunct="1">
        <a:lnSpc>
          <a:spcPct val="11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2"/>
          </a:solidFill>
          <a:latin typeface="+mn-lt"/>
          <a:ea typeface="+mn-ea"/>
          <a:cs typeface="+mn-cs"/>
        </a:defRPr>
      </a:lvl3pPr>
      <a:lvl4pPr marL="702140" indent="-162032" algn="l" defTabSz="685903" rtl="0" eaLnBrk="1" latinLnBrk="0" hangingPunct="1">
        <a:lnSpc>
          <a:spcPct val="110000"/>
        </a:lnSpc>
        <a:spcBef>
          <a:spcPts val="375"/>
        </a:spcBef>
        <a:buFont typeface="Arial" panose="020B0604020202020204" pitchFamily="34" charset="0"/>
        <a:buChar char="•"/>
        <a:defRPr sz="900" kern="1200">
          <a:solidFill>
            <a:schemeClr val="tx2"/>
          </a:solidFill>
          <a:latin typeface="+mn-lt"/>
          <a:ea typeface="+mn-ea"/>
          <a:cs typeface="+mn-cs"/>
        </a:defRPr>
      </a:lvl4pPr>
      <a:lvl5pPr marL="837167" indent="-162032" algn="l" defTabSz="685903" rtl="0" eaLnBrk="1" latinLnBrk="0" hangingPunct="1">
        <a:lnSpc>
          <a:spcPct val="110000"/>
        </a:lnSpc>
        <a:spcBef>
          <a:spcPts val="375"/>
        </a:spcBef>
        <a:buFont typeface="Arial" panose="020B0604020202020204" pitchFamily="34" charset="0"/>
        <a:buChar char="•"/>
        <a:defRPr sz="900" kern="1200">
          <a:solidFill>
            <a:schemeClr val="tx2"/>
          </a:solidFill>
          <a:latin typeface="+mn-lt"/>
          <a:ea typeface="+mn-ea"/>
          <a:cs typeface="+mn-cs"/>
        </a:defRPr>
      </a:lvl5pPr>
      <a:lvl6pPr marL="1886233" indent="-171476" algn="l" defTabSz="6859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185" indent="-171476" algn="l" defTabSz="6859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136" indent="-171476" algn="l" defTabSz="6859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087" indent="-171476" algn="l" defTabSz="6859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68590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51" algn="l" defTabSz="68590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903" algn="l" defTabSz="68590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855" algn="l" defTabSz="68590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806" algn="l" defTabSz="68590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757" algn="l" defTabSz="68590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709" algn="l" defTabSz="68590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660" algn="l" defTabSz="68590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611" algn="l" defTabSz="68590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6.png"/><Relationship Id="rId7" Type="http://schemas.openxmlformats.org/officeDocument/2006/relationships/image" Target="../media/image47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emf"/><Relationship Id="rId4" Type="http://schemas.openxmlformats.org/officeDocument/2006/relationships/image" Target="../media/image5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52.emf"/><Relationship Id="rId7" Type="http://schemas.openxmlformats.org/officeDocument/2006/relationships/image" Target="../media/image6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Relationship Id="rId9" Type="http://schemas.openxmlformats.org/officeDocument/2006/relationships/image" Target="../media/image6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5547/2160-5890.9.1.abot" TargetMode="External"/><Relationship Id="rId7" Type="http://schemas.openxmlformats.org/officeDocument/2006/relationships/hyperlink" Target="http://dx.doi.org/10.5547/01956574.37.SI2.apra" TargetMode="External"/><Relationship Id="rId2" Type="http://schemas.openxmlformats.org/officeDocument/2006/relationships/hyperlink" Target="http://ceepr.mit.edu/publications/working-papers/72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sciencedirect.com/science/article/abs/pii/S221313881730601X" TargetMode="External"/><Relationship Id="rId5" Type="http://schemas.openxmlformats.org/officeDocument/2006/relationships/hyperlink" Target="https://doi.org/10.1016/j.rser.2019.109670" TargetMode="External"/><Relationship Id="rId4" Type="http://schemas.openxmlformats.org/officeDocument/2006/relationships/hyperlink" Target="https://doi.org/10.1109/TPWRS.2019.2930934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0.png"/><Relationship Id="rId7" Type="http://schemas.openxmlformats.org/officeDocument/2006/relationships/image" Target="../media/image28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0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7" Type="http://schemas.openxmlformats.org/officeDocument/2006/relationships/image" Target="../media/image42.png"/><Relationship Id="rId2" Type="http://schemas.openxmlformats.org/officeDocument/2006/relationships/image" Target="../media/image3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tel 1"/>
          <p:cNvSpPr>
            <a:spLocks noGrp="1"/>
          </p:cNvSpPr>
          <p:nvPr>
            <p:ph type="ctrTitle"/>
          </p:nvPr>
        </p:nvSpPr>
        <p:spPr>
          <a:xfrm>
            <a:off x="517126" y="1990208"/>
            <a:ext cx="8409244" cy="675821"/>
          </a:xfrm>
        </p:spPr>
        <p:txBody>
          <a:bodyPr>
            <a:noAutofit/>
          </a:bodyPr>
          <a:lstStyle/>
          <a:p>
            <a:r>
              <a:rPr lang="en-US" sz="2200" dirty="0"/>
              <a:t>Optimality Conditions and Cost Recovery in </a:t>
            </a:r>
            <a:r>
              <a:rPr lang="en-US" sz="2200" dirty="0" smtClean="0"/>
              <a:t>Electricity Markets </a:t>
            </a:r>
            <a:r>
              <a:rPr lang="en-US" sz="2200" dirty="0"/>
              <a:t>with Variable Renewable Energy and </a:t>
            </a:r>
            <a:r>
              <a:rPr lang="en-US" sz="2200" dirty="0" smtClean="0"/>
              <a:t>Energy Storage</a:t>
            </a:r>
            <a:endParaRPr lang="nb-NO" sz="2200" dirty="0"/>
          </a:p>
        </p:txBody>
      </p:sp>
      <p:sp>
        <p:nvSpPr>
          <p:cNvPr id="10" name="Undertittel 2"/>
          <p:cNvSpPr>
            <a:spLocks noGrp="1"/>
          </p:cNvSpPr>
          <p:nvPr>
            <p:ph type="subTitle" idx="1"/>
          </p:nvPr>
        </p:nvSpPr>
        <p:spPr>
          <a:xfrm>
            <a:off x="5053358" y="4486426"/>
            <a:ext cx="3873012" cy="508698"/>
          </a:xfrm>
        </p:spPr>
        <p:txBody>
          <a:bodyPr>
            <a:normAutofit fontScale="85000" lnSpcReduction="20000"/>
          </a:bodyPr>
          <a:lstStyle/>
          <a:p>
            <a:endParaRPr lang="en-US" sz="1800" dirty="0"/>
          </a:p>
          <a:p>
            <a:r>
              <a:rPr lang="en-US" sz="1800" dirty="0" smtClean="0"/>
              <a:t>FERC Technical Conference, June 24 2020</a:t>
            </a:r>
            <a:endParaRPr lang="en-US" sz="1800" dirty="0"/>
          </a:p>
        </p:txBody>
      </p:sp>
      <p:pic>
        <p:nvPicPr>
          <p:cNvPr id="6" name="Bilde 5" descr="hovedlogo_eng_objek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21" y="615707"/>
            <a:ext cx="3094007" cy="1027639"/>
          </a:xfrm>
          <a:prstGeom prst="rect">
            <a:avLst/>
          </a:prstGeom>
        </p:spPr>
      </p:pic>
      <p:sp>
        <p:nvSpPr>
          <p:cNvPr id="7" name="Undertittel 2"/>
          <p:cNvSpPr txBox="1">
            <a:spLocks/>
          </p:cNvSpPr>
          <p:nvPr/>
        </p:nvSpPr>
        <p:spPr>
          <a:xfrm>
            <a:off x="517126" y="3120307"/>
            <a:ext cx="3569099" cy="1419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chemeClr val="tx1"/>
                </a:solidFill>
              </a:rPr>
              <a:t>Prof. Magnus Korpås</a:t>
            </a:r>
          </a:p>
          <a:p>
            <a:r>
              <a:rPr lang="en-US" sz="1600" dirty="0">
                <a:solidFill>
                  <a:schemeClr val="tx1"/>
                </a:solidFill>
              </a:rPr>
              <a:t>Dept. of Electric Power Engineering</a:t>
            </a:r>
          </a:p>
          <a:p>
            <a:r>
              <a:rPr lang="en-US" sz="1600" dirty="0">
                <a:solidFill>
                  <a:schemeClr val="tx1"/>
                </a:solidFill>
              </a:rPr>
              <a:t>NTNU</a:t>
            </a:r>
          </a:p>
          <a:p>
            <a:r>
              <a:rPr lang="en-US" sz="1600" dirty="0">
                <a:solidFill>
                  <a:schemeClr val="tx1"/>
                </a:solidFill>
              </a:rPr>
              <a:t>magnusk@ntnu.no</a:t>
            </a:r>
          </a:p>
        </p:txBody>
      </p:sp>
      <p:pic>
        <p:nvPicPr>
          <p:cNvPr id="4098" name="Picture 2" descr="http://www.accountabilitylab.org/wp-content/uploads/2018/04/MIT-Logo-263x26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3861" y="476533"/>
            <a:ext cx="1166812" cy="1166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Undertittel 2"/>
          <p:cNvSpPr txBox="1">
            <a:spLocks/>
          </p:cNvSpPr>
          <p:nvPr/>
        </p:nvSpPr>
        <p:spPr>
          <a:xfrm>
            <a:off x="4181007" y="3068720"/>
            <a:ext cx="4650581" cy="1419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u="sng" dirty="0">
                <a:solidFill>
                  <a:schemeClr val="tx1"/>
                </a:solidFill>
              </a:rPr>
              <a:t>Dr. Audun Botterud</a:t>
            </a:r>
          </a:p>
          <a:p>
            <a:r>
              <a:rPr lang="en-US" sz="1600" dirty="0">
                <a:solidFill>
                  <a:schemeClr val="tx1"/>
                </a:solidFill>
              </a:rPr>
              <a:t>Lab for Information and Decision Systems, MIT</a:t>
            </a:r>
          </a:p>
          <a:p>
            <a:r>
              <a:rPr lang="en-US" sz="1600" dirty="0">
                <a:solidFill>
                  <a:schemeClr val="tx1"/>
                </a:solidFill>
              </a:rPr>
              <a:t>Energy Systems Division, Argonne National Lab</a:t>
            </a:r>
          </a:p>
          <a:p>
            <a:r>
              <a:rPr lang="en-US" sz="1600" dirty="0">
                <a:solidFill>
                  <a:schemeClr val="tx1"/>
                </a:solidFill>
              </a:rPr>
              <a:t>audunb@mit.edu</a:t>
            </a:r>
          </a:p>
        </p:txBody>
      </p:sp>
    </p:spTree>
    <p:extLst>
      <p:ext uri="{BB962C8B-B14F-4D97-AF65-F5344CB8AC3E}">
        <p14:creationId xmlns:p14="http://schemas.microsoft.com/office/powerpoint/2010/main" val="3243102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2DD5A-A1F0-4904-B6B1-0BE95273D7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sz="3200" dirty="0"/>
              <a:t>Profit </a:t>
            </a:r>
            <a:r>
              <a:rPr lang="nb-NO" sz="3200" dirty="0"/>
              <a:t>M</a:t>
            </a:r>
            <a:r>
              <a:rPr lang="nb-NO" sz="3200" dirty="0" smtClean="0"/>
              <a:t>aximization for Peaking Unit</a:t>
            </a:r>
            <a:endParaRPr lang="nb-NO" sz="3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69900D-CB02-468D-9CE9-CABD08B1DFC3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827" y="1952277"/>
            <a:ext cx="3412273" cy="2655733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70B3BF0D-F3CD-4CCC-9DFF-9CAFA0D67A5C}"/>
                  </a:ext>
                </a:extLst>
              </p:cNvPr>
              <p:cNvSpPr/>
              <p:nvPr/>
            </p:nvSpPr>
            <p:spPr>
              <a:xfrm>
                <a:off x="2151529" y="1300573"/>
                <a:ext cx="7625976" cy="64293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nb-NO" sz="160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nb-NO" sz="1600" i="1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nb-NO" sz="1600">
                                  <a:latin typeface="Cambria Math" panose="02040503050406030204" pitchFamily="18" charset="0"/>
                                </a:rPr>
                                <m:t>max</m:t>
                              </m:r>
                            </m:e>
                            <m:lim>
                              <m:sSub>
                                <m:sSubPr>
                                  <m:ctrlPr>
                                    <a:rPr lang="nb-NO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b-NO" sz="16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nb-NO" sz="16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lim>
                          </m:limLow>
                        </m:fName>
                        <m:e>
                          <m:sSub>
                            <m:sSubPr>
                              <m:ctrlPr>
                                <a:rPr lang="nb-NO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600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b>
                              <m:r>
                                <a:rPr lang="nb-NO" sz="160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nb-NO" sz="1600" i="0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nb-NO" sz="16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e>
                      </m:func>
                      <m:r>
                        <a:rPr lang="nb-NO" sz="1600" i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subSup"/>
                          <m:ctrlPr>
                            <a:rPr lang="nb-NO" sz="16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nb-NO" sz="1600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nb-NO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6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nb-NO" sz="16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sup>
                        <m:e>
                          <m:d>
                            <m:dPr>
                              <m:endChr m:val=""/>
                              <m:ctrlPr>
                                <a:rPr lang="nb-NO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b-NO" sz="16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d>
                                <m:dPr>
                                  <m:ctrlPr>
                                    <a:rPr lang="nb-NO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nb-NO" sz="16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nb-NO" sz="1600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nb-NO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b-NO" sz="1600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nb-NO" sz="16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r>
                                <a:rPr lang="nb-NO" sz="1600" i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  <m:sSub>
                                <m:sSubPr>
                                  <m:ctrlPr>
                                    <a:rPr lang="nb-NO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b-NO" sz="1600" i="1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nb-NO" sz="16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  <m:r>
                                    <a:rPr lang="nb-NO" sz="1600" i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nb-NO" sz="16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r>
                                <a:rPr lang="nb-NO" sz="1600" i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nb-NO" sz="16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nb-NO" sz="1600" i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  <m:r>
                                <a:rPr lang="nb-NO" sz="1600" i="1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e>
                          </m:d>
                        </m:e>
                      </m:nary>
                      <m:r>
                        <a:rPr lang="nb-NO" sz="1600" i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nb-NO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nb-NO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6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nb-NO" sz="16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nb-NO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nb-NO" sz="1600" i="1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nb-NO" sz="1600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nb-NO" sz="1600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nb-NO" sz="1600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nb-NO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nb-NO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nb-NO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b-NO" sz="1600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nb-NO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nb-NO" sz="1600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nb-NO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b-NO" sz="1600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nb-NO" sz="16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nb-NO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6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nb-NO" sz="16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nb-NO" sz="1600" i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nb-NO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6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nb-NO" sz="16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nb-NO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nb-NO" sz="1600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</m:oMath>
                  </m:oMathPara>
                </a14:m>
                <a:endParaRPr lang="nb-NO" sz="1600" dirty="0"/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70B3BF0D-F3CD-4CCC-9DFF-9CAFA0D67A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1529" y="1300573"/>
                <a:ext cx="7625976" cy="64293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1A8267CB-8795-4C86-A143-0C389283A055}"/>
                  </a:ext>
                </a:extLst>
              </p:cNvPr>
              <p:cNvSpPr/>
              <p:nvPr/>
            </p:nvSpPr>
            <p:spPr>
              <a:xfrm>
                <a:off x="3098800" y="2169113"/>
                <a:ext cx="6400800" cy="65550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nb-NO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b-NO" sz="160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nb-NO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600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b>
                              <m:r>
                                <a:rPr lang="nb-NO" sz="16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nb-NO" sz="1600" i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nb-NO" sz="16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r>
                            <a:rPr lang="nb-NO" sz="1600" i="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nb-NO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nb-NO" sz="16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  <m:r>
                        <a:rPr lang="nb-NO" sz="1600" i="0">
                          <a:latin typeface="Cambria Math" panose="02040503050406030204" pitchFamily="18" charset="0"/>
                        </a:rPr>
                        <m:t>=0⇒</m:t>
                      </m:r>
                      <m:d>
                        <m:dPr>
                          <m:ctrlPr>
                            <a:rPr lang="nb-NO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nb-NO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6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nb-NO" sz="16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nb-NO" sz="1600" i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nb-NO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6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nb-NO" sz="16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nb-NO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nb-NO" sz="160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nb-NO" sz="1600" i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nb-NO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6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nb-NO" sz="1600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nb-NO" sz="1600" i="0">
                          <a:latin typeface="Cambria Math" panose="02040503050406030204" pitchFamily="18" charset="0"/>
                        </a:rPr>
                        <m:t>=0⇒</m:t>
                      </m:r>
                      <m:sSub>
                        <m:sSubPr>
                          <m:ctrlPr>
                            <a:rPr lang="nb-NO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nb-NO" sz="160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nb-NO" sz="16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  </m:t>
                      </m:r>
                      <m:f>
                        <m:fPr>
                          <m:ctrlPr>
                            <a:rPr lang="nb-NO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nb-NO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6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nb-NO" sz="16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d>
                            <m:dPr>
                              <m:ctrlPr>
                                <a:rPr lang="nb-NO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nb-NO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b-NO" sz="1600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nb-NO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nb-NO" sz="1600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nb-NO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b-NO" sz="1600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nb-NO" sz="16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nb-NO" sz="1600" dirty="0"/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1A8267CB-8795-4C86-A143-0C389283A05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8800" y="2169113"/>
                <a:ext cx="6400800" cy="65550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>
            <a:extLst>
              <a:ext uri="{FF2B5EF4-FFF2-40B4-BE49-F238E27FC236}">
                <a16:creationId xmlns:a16="http://schemas.microsoft.com/office/drawing/2014/main" id="{1846E318-4C0F-4833-86D2-D16F76AA1953}"/>
              </a:ext>
            </a:extLst>
          </p:cNvPr>
          <p:cNvSpPr/>
          <p:nvPr/>
        </p:nvSpPr>
        <p:spPr>
          <a:xfrm>
            <a:off x="4291106" y="3035013"/>
            <a:ext cx="43956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Same optimality condition as for system.</a:t>
            </a:r>
          </a:p>
        </p:txBody>
      </p:sp>
      <p:sp>
        <p:nvSpPr>
          <p:cNvPr id="9" name="Rectangle 8"/>
          <p:cNvSpPr/>
          <p:nvPr/>
        </p:nvSpPr>
        <p:spPr>
          <a:xfrm>
            <a:off x="7653963" y="2098751"/>
            <a:ext cx="1055140" cy="855133"/>
          </a:xfrm>
          <a:prstGeom prst="rect">
            <a:avLst/>
          </a:prstGeom>
          <a:noFill/>
          <a:ln w="1905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846E318-4C0F-4833-86D2-D16F76AA1953}"/>
              </a:ext>
            </a:extLst>
          </p:cNvPr>
          <p:cNvSpPr/>
          <p:nvPr/>
        </p:nvSpPr>
        <p:spPr>
          <a:xfrm>
            <a:off x="4291106" y="3364016"/>
            <a:ext cx="43956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>
              <a:latin typeface="Times New Roman" panose="02020603050405020304" pitchFamily="18" charset="0"/>
            </a:endParaRPr>
          </a:p>
          <a:p>
            <a:r>
              <a:rPr lang="en-GB" dirty="0" smtClean="0">
                <a:latin typeface="Times New Roman" panose="02020603050405020304" pitchFamily="18" charset="0"/>
              </a:rPr>
              <a:t>Cost recovery: </a:t>
            </a:r>
          </a:p>
          <a:p>
            <a:endParaRPr lang="en-GB" dirty="0">
              <a:latin typeface="Times New Roman" panose="02020603050405020304" pitchFamily="18" charset="0"/>
            </a:endParaRPr>
          </a:p>
          <a:p>
            <a:r>
              <a:rPr lang="en-GB" dirty="0" smtClean="0">
                <a:latin typeface="Times New Roman" panose="02020603050405020304" pitchFamily="18" charset="0"/>
              </a:rPr>
              <a:t>The same holds true for the base plant.</a:t>
            </a:r>
            <a:endParaRPr lang="nb-NO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5553386-CA8C-4C92-8354-C17E1C5697C3}"/>
                  </a:ext>
                </a:extLst>
              </p:cNvPr>
              <p:cNvSpPr/>
              <p:nvPr/>
            </p:nvSpPr>
            <p:spPr>
              <a:xfrm>
                <a:off x="5809421" y="3610500"/>
                <a:ext cx="3059516" cy="37516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600" i="1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b>
                          <m:r>
                            <a:rPr lang="nb-NO" sz="1600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nb-NO" sz="1600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nb-NO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nb-NO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6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nb-NO" sz="16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nb-NO" sz="1600" i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nb-NO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6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nb-NO" sz="16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nb-NO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nb-NO" sz="160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sSub>
                        <m:sSubPr>
                          <m:ctrlPr>
                            <a:rPr lang="nb-NO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nb-NO" sz="1600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nb-NO" sz="1600" i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nb-NO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6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nb-NO" sz="1600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sSub>
                        <m:sSubPr>
                          <m:ctrlPr>
                            <a:rPr lang="nb-NO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nb-NO" sz="1600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nb-NO" sz="1600" dirty="0"/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5553386-CA8C-4C92-8354-C17E1C5697C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9421" y="3610500"/>
                <a:ext cx="3059516" cy="375167"/>
              </a:xfrm>
              <a:prstGeom prst="rect">
                <a:avLst/>
              </a:prstGeom>
              <a:blipFill>
                <a:blip r:embed="rId6"/>
                <a:stretch>
                  <a:fillRect b="-32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93187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771"/>
            <a:ext cx="8229600" cy="686119"/>
          </a:xfrm>
        </p:spPr>
        <p:txBody>
          <a:bodyPr>
            <a:normAutofit/>
          </a:bodyPr>
          <a:lstStyle/>
          <a:p>
            <a:pPr algn="ctr"/>
            <a:r>
              <a:rPr lang="nb-NO" sz="3200" dirty="0" smtClean="0"/>
              <a:t>Market Equilibrium with VRE</a:t>
            </a:r>
            <a:endParaRPr lang="nb-NO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720681" y="1270364"/>
                <a:ext cx="4334108" cy="3190126"/>
              </a:xfrm>
            </p:spPr>
            <p:txBody>
              <a:bodyPr>
                <a:normAutofit fontScale="92500"/>
              </a:bodyPr>
              <a:lstStyle/>
              <a:p>
                <a:endParaRPr lang="nb-NO" sz="100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nb-NO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18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nb-NO" sz="18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nb-NO" sz="1800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b-NO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18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nb-NO" sz="1800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nb-NO" sz="1800" dirty="0" smtClean="0"/>
                  <a:t> are independent of VRE </a:t>
                </a:r>
                <a:r>
                  <a:rPr lang="nb-NO" sz="1800" dirty="0" smtClean="0"/>
                  <a:t>level</a:t>
                </a:r>
              </a:p>
              <a:p>
                <a:pPr lvl="1"/>
                <a:r>
                  <a:rPr lang="nb-NO" sz="1400" dirty="0" smtClean="0"/>
                  <a:t>Cost recovery for peak and base plants</a:t>
                </a:r>
                <a:endParaRPr lang="nb-NO" sz="1400" dirty="0" smtClean="0"/>
              </a:p>
              <a:p>
                <a:r>
                  <a:rPr lang="nb-NO" sz="1800" dirty="0" smtClean="0"/>
                  <a:t>Base duration,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b-NO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18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nb-NO" sz="1800" dirty="0" smtClean="0"/>
                  <a:t>, must be determined</a:t>
                </a:r>
              </a:p>
              <a:p>
                <a:pPr lvl="1"/>
                <a:r>
                  <a:rPr lang="nb-NO" sz="1400" dirty="0" smtClean="0">
                    <a:solidFill>
                      <a:schemeClr val="tx1"/>
                    </a:solidFill>
                  </a:rPr>
                  <a:t>Cost recovery for VRE plant</a:t>
                </a:r>
                <a:endParaRPr lang="nb-NO" sz="1400" dirty="0" smtClean="0">
                  <a:solidFill>
                    <a:schemeClr val="tx1"/>
                  </a:solidFill>
                </a:endParaRPr>
              </a:p>
              <a:p>
                <a:endParaRPr lang="nb-NO" sz="1800" dirty="0" smtClean="0">
                  <a:solidFill>
                    <a:schemeClr val="tx1"/>
                  </a:solidFill>
                </a:endParaRPr>
              </a:p>
              <a:p>
                <a:r>
                  <a:rPr lang="nb-NO" sz="1800" dirty="0" smtClean="0">
                    <a:solidFill>
                      <a:schemeClr val="tx1"/>
                    </a:solidFill>
                  </a:rPr>
                  <a:t>Introduction </a:t>
                </a:r>
                <a:r>
                  <a:rPr lang="nb-NO" sz="1800" dirty="0" smtClean="0">
                    <a:solidFill>
                      <a:schemeClr val="tx1"/>
                    </a:solidFill>
                  </a:rPr>
                  <a:t>of VRE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b-NO" sz="15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15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nb-NO" sz="15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nb-NO" sz="15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nb-NO" sz="1800" dirty="0" smtClean="0">
                    <a:solidFill>
                      <a:schemeClr val="tx1"/>
                    </a:solidFill>
                  </a:rPr>
                  <a:t>) tends to give</a:t>
                </a:r>
              </a:p>
              <a:p>
                <a:pPr lvl="1"/>
                <a:r>
                  <a:rPr lang="nb-NO" sz="1400" dirty="0" smtClean="0">
                    <a:solidFill>
                      <a:schemeClr val="tx1"/>
                    </a:solidFill>
                  </a:rPr>
                  <a:t>Less </a:t>
                </a:r>
                <a:r>
                  <a:rPr lang="en-US" sz="1400" dirty="0" err="1" smtClean="0">
                    <a:solidFill>
                      <a:schemeClr val="tx1"/>
                    </a:solidFill>
                  </a:rPr>
                  <a:t>baseplant</a:t>
                </a:r>
                <a:r>
                  <a:rPr lang="en-US" sz="1400" dirty="0" smtClean="0">
                    <a:solidFill>
                      <a:schemeClr val="tx1"/>
                    </a:solidFill>
                  </a:rPr>
                  <a:t> capacity and energy</a:t>
                </a:r>
              </a:p>
              <a:p>
                <a:pPr lvl="1"/>
                <a:r>
                  <a:rPr lang="en-US" sz="1400" dirty="0" smtClean="0">
                    <a:solidFill>
                      <a:schemeClr val="tx1"/>
                    </a:solidFill>
                  </a:rPr>
                  <a:t>Slightly more </a:t>
                </a:r>
                <a:r>
                  <a:rPr lang="en-US" sz="1400" dirty="0" err="1" smtClean="0">
                    <a:solidFill>
                      <a:schemeClr val="tx1"/>
                    </a:solidFill>
                  </a:rPr>
                  <a:t>peaker</a:t>
                </a:r>
                <a:r>
                  <a:rPr lang="en-US" sz="1400" dirty="0" smtClean="0">
                    <a:solidFill>
                      <a:schemeClr val="tx1"/>
                    </a:solidFill>
                  </a:rPr>
                  <a:t> capacity</a:t>
                </a:r>
              </a:p>
              <a:p>
                <a:pPr lvl="1"/>
                <a:r>
                  <a:rPr lang="en-US" sz="1400" dirty="0" smtClean="0">
                    <a:solidFill>
                      <a:schemeClr val="tx1"/>
                    </a:solidFill>
                  </a:rPr>
                  <a:t>Slightly more load shedding</a:t>
                </a:r>
              </a:p>
              <a:p>
                <a:pPr lvl="1"/>
                <a:r>
                  <a:rPr lang="en-US" sz="1400" dirty="0" smtClean="0"/>
                  <a:t>Some VRE curtailment</a:t>
                </a:r>
                <a:endParaRPr lang="en-US" sz="1400" dirty="0" smtClean="0">
                  <a:solidFill>
                    <a:schemeClr val="tx1"/>
                  </a:solidFill>
                </a:endParaRPr>
              </a:p>
              <a:p>
                <a:endParaRPr lang="en-US" sz="1800" dirty="0" smtClean="0"/>
              </a:p>
              <a:p>
                <a:endParaRPr lang="nb-NO" sz="1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720681" y="1270364"/>
                <a:ext cx="4334108" cy="3190126"/>
              </a:xfrm>
              <a:blipFill>
                <a:blip r:embed="rId2"/>
                <a:stretch>
                  <a:fillRect l="-703" b="-13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84" y="1813052"/>
            <a:ext cx="4022090" cy="3191271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2"/>
              <p:cNvSpPr txBox="1">
                <a:spLocks/>
              </p:cNvSpPr>
              <p:nvPr/>
            </p:nvSpPr>
            <p:spPr>
              <a:xfrm>
                <a:off x="745616" y="949823"/>
                <a:ext cx="4012238" cy="139105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Font typeface="Arial"/>
                  <a:buChar char="–"/>
                  <a:defRPr sz="2000" kern="120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–"/>
                  <a:defRPr sz="1600" kern="120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»"/>
                  <a:defRPr sz="1400" kern="120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nb-NO" sz="1800" dirty="0" smtClean="0"/>
                  <a:t>Net load duration curve approach</a:t>
                </a:r>
              </a:p>
              <a:p>
                <a:pPr lvl="1"/>
                <a:r>
                  <a:rPr lang="nb-NO" sz="1600" dirty="0" smtClean="0"/>
                  <a:t>e.g. Kennedy </a:t>
                </a:r>
                <a:r>
                  <a:rPr lang="nb-NO" sz="1600" dirty="0"/>
                  <a:t>(2005)</a:t>
                </a:r>
              </a:p>
              <a:p>
                <a:pPr lvl="1"/>
                <a:r>
                  <a:rPr lang="nb-NO" sz="1600" dirty="0" smtClean="0"/>
                  <a:t>Net </a:t>
                </a:r>
                <a:r>
                  <a:rPr lang="nb-NO" sz="1600" dirty="0"/>
                  <a:t>demand: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b-NO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1200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nb-NO" sz="1200" i="1">
                            <a:latin typeface="Cambria Math" panose="02040503050406030204" pitchFamily="18" charset="0"/>
                          </a:rPr>
                          <m:t>𝑛𝑑</m:t>
                        </m:r>
                      </m:sub>
                    </m:sSub>
                    <m:d>
                      <m:dPr>
                        <m:ctrlPr>
                          <a:rPr lang="nb-NO" sz="1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b-NO" sz="12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nb-NO" sz="12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nb-NO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1200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nb-NO" sz="1200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d>
                      <m:dPr>
                        <m:ctrlPr>
                          <a:rPr lang="nb-NO" sz="1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b-NO" sz="12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nb-NO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nb-NO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12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nb-NO" sz="1200" i="1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nb-NO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nb-NO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𝐶𝐹</m:t>
                        </m:r>
                      </m:e>
                      <m:sub>
                        <m:r>
                          <a:rPr lang="nb-NO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nb-NO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nb-NO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nb-NO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nb-NO" dirty="0" smtClean="0"/>
              </a:p>
              <a:p>
                <a:pPr lvl="1"/>
                <a:r>
                  <a:rPr lang="nb-NO" sz="1400" dirty="0" smtClean="0"/>
                  <a:t>Linear </a:t>
                </a:r>
                <a:r>
                  <a:rPr lang="nb-NO" sz="1400" dirty="0" smtClean="0"/>
                  <a:t>VRE </a:t>
                </a:r>
                <a:r>
                  <a:rPr lang="nb-NO" sz="1400" dirty="0" smtClean="0"/>
                  <a:t>scaling: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b-NO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nb-NO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sub>
                    </m:sSub>
                    <m:d>
                      <m:dPr>
                        <m:ctrlPr>
                          <a:rPr lang="nb-NO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b-NO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nb-NO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nb-NO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nb-NO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nb-NO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nb-NO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𝐶𝐹</m:t>
                        </m:r>
                      </m:e>
                      <m:sub>
                        <m:r>
                          <a:rPr lang="nb-NO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nb-NO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nb-NO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nb-NO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nb-NO" sz="12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nb-NO" sz="1800" dirty="0"/>
              </a:p>
              <a:p>
                <a:endParaRPr lang="nb-NO" sz="1800" dirty="0" smtClean="0"/>
              </a:p>
              <a:p>
                <a:endParaRPr lang="nb-NO" sz="1400" dirty="0" smtClean="0"/>
              </a:p>
            </p:txBody>
          </p:sp>
        </mc:Choice>
        <mc:Fallback>
          <p:sp>
            <p:nvSpPr>
              <p:cNvPr id="5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616" y="949823"/>
                <a:ext cx="4012238" cy="1391059"/>
              </a:xfrm>
              <a:prstGeom prst="rect">
                <a:avLst/>
              </a:prstGeom>
              <a:blipFill>
                <a:blip r:embed="rId4"/>
                <a:stretch>
                  <a:fillRect l="-912" t="-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16268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784" y="58303"/>
            <a:ext cx="8229600" cy="857250"/>
          </a:xfrm>
        </p:spPr>
        <p:txBody>
          <a:bodyPr>
            <a:normAutofit/>
          </a:bodyPr>
          <a:lstStyle/>
          <a:p>
            <a:pPr algn="ctr"/>
            <a:r>
              <a:rPr lang="nb-NO" sz="3200" dirty="0" smtClean="0"/>
              <a:t>Optimality Conditions with </a:t>
            </a:r>
            <a:r>
              <a:rPr lang="nb-NO" sz="3200" dirty="0" smtClean="0"/>
              <a:t>VRE</a:t>
            </a:r>
            <a:endParaRPr lang="nb-NO" sz="3200" i="1" baseline="-25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18806"/>
                <a:ext cx="8229600" cy="3868784"/>
              </a:xfrm>
            </p:spPr>
            <p:txBody>
              <a:bodyPr>
                <a:normAutofit/>
              </a:bodyPr>
              <a:lstStyle/>
              <a:p>
                <a:r>
                  <a:rPr lang="nb-NO" sz="1800" dirty="0" smtClean="0"/>
                  <a:t>System optimality condition for the VRE </a:t>
                </a:r>
                <a:r>
                  <a:rPr lang="nb-NO" sz="1800" dirty="0" smtClean="0"/>
                  <a:t>plant given:</a:t>
                </a:r>
                <a:endParaRPr lang="nb-NO" sz="1800" dirty="0" smtClean="0"/>
              </a:p>
              <a:p>
                <a:endParaRPr lang="nb-NO" sz="1800" dirty="0"/>
              </a:p>
              <a:p>
                <a:endParaRPr lang="nb-NO" sz="1800" dirty="0" smtClean="0"/>
              </a:p>
              <a:p>
                <a:endParaRPr lang="nb-NO" sz="1800" dirty="0" smtClean="0"/>
              </a:p>
              <a:p>
                <a:endParaRPr lang="nb-NO" sz="1800" dirty="0" smtClean="0"/>
              </a:p>
              <a:p>
                <a:r>
                  <a:rPr lang="nb-NO" sz="1800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</a:t>
                </a:r>
                <a:r>
                  <a:rPr lang="nb-NO" sz="1800" i="1" baseline="-250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b</a:t>
                </a:r>
                <a:r>
                  <a:rPr lang="nb-NO" sz="1800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nb-NO" sz="1800" dirty="0" smtClean="0"/>
                  <a:t>gives the optimal VRE capacity from net demand duration curve</a:t>
                </a:r>
              </a:p>
              <a:p>
                <a:endParaRPr lang="nb-NO" sz="1800" dirty="0"/>
              </a:p>
              <a:p>
                <a:r>
                  <a:rPr lang="nb-NO" sz="1800" dirty="0" smtClean="0"/>
                  <a:t>Profit maximization gives same optimality </a:t>
                </a:r>
                <a:r>
                  <a:rPr lang="nb-NO" sz="1800" dirty="0" smtClean="0"/>
                  <a:t>conditions:</a:t>
                </a:r>
                <a:endParaRPr lang="nb-NO" sz="1800" dirty="0"/>
              </a:p>
              <a:p>
                <a:endParaRPr lang="nb-NO" sz="1800" dirty="0" smtClean="0"/>
              </a:p>
              <a:p>
                <a:endParaRPr lang="nb-NO" sz="1800" dirty="0" smtClean="0"/>
              </a:p>
              <a:p>
                <a:r>
                  <a:rPr lang="nb-NO" sz="1800" dirty="0" smtClean="0"/>
                  <a:t>Cost recovery of VRE plant also ensured,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nb-NO" sz="1800" dirty="0" smtClean="0"/>
              </a:p>
              <a:p>
                <a:endParaRPr lang="nb-NO" sz="18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18806"/>
                <a:ext cx="8229600" cy="3868784"/>
              </a:xfrm>
              <a:blipFill>
                <a:blip r:embed="rId2"/>
                <a:stretch>
                  <a:fillRect l="-444" t="-9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2926951" y="2945215"/>
                <a:ext cx="152189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nb-NO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1400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nb-NO" sz="1400" i="1">
                            <a:latin typeface="Cambria Math" panose="02040503050406030204" pitchFamily="18" charset="0"/>
                          </a:rPr>
                          <m:t>𝑛𝑑</m:t>
                        </m:r>
                      </m:sub>
                    </m:sSub>
                    <m:d>
                      <m:dPr>
                        <m:ctrlPr>
                          <a:rPr lang="nb-NO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nb-NO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b-NO" sz="14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nb-NO" sz="1400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</m:e>
                    </m:d>
                    <m:r>
                      <a:rPr lang="nb-NO" sz="14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nb-NO" sz="1400" dirty="0" smtClean="0"/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</a:rPr>
                      <m:t>⇒</m:t>
                    </m:r>
                    <m:sSub>
                      <m:sSubPr>
                        <m:ctrlPr>
                          <a:rPr lang="nb-NO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1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nb-NO" sz="1400" i="1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</m:oMath>
                </a14:m>
                <a:endParaRPr lang="nb-NO" sz="14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6951" y="2945215"/>
                <a:ext cx="1521891" cy="3077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/>
              <p:cNvSpPr/>
              <p:nvPr/>
            </p:nvSpPr>
            <p:spPr>
              <a:xfrm>
                <a:off x="484834" y="3575459"/>
                <a:ext cx="4274635" cy="5768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</m:fName>
                        <m:e>
                          <m:r>
                            <a:rPr lang="en-US" sz="1400" i="0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𝐴𝑅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</m:e>
                      </m:func>
                      <m:r>
                        <a:rPr lang="en-US" sz="1400" i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𝐴𝐶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>
                        <a:rPr lang="en-US" sz="14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nary>
                        <m:naryPr>
                          <m:limLoc m:val="subSup"/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1400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  <m:r>
                        <a:rPr lang="en-US" sz="1400" i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>
                        <a:rPr lang="en-US" sz="1400" i="0">
                          <a:latin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834" y="3575459"/>
                <a:ext cx="4274635" cy="57682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/>
              <p:cNvSpPr/>
              <p:nvPr/>
            </p:nvSpPr>
            <p:spPr>
              <a:xfrm>
                <a:off x="5283590" y="3575459"/>
                <a:ext cx="2729850" cy="57682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𝛿</m:t>
                          </m:r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</m:num>
                        <m:den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𝛿</m:t>
                          </m:r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</m:den>
                      </m:f>
                      <m:r>
                        <a:rPr lang="en-US" sz="1400" i="0">
                          <a:latin typeface="Cambria Math" panose="02040503050406030204" pitchFamily="18" charset="0"/>
                        </a:rPr>
                        <m:t>=0⇒</m:t>
                      </m:r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>
                        <a:rPr lang="en-US" sz="1400" i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subSup"/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1400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3590" y="3575459"/>
                <a:ext cx="2729850" cy="57682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3382F5EB-9984-4D6F-87AC-9949B8B5C3F1}"/>
                  </a:ext>
                </a:extLst>
              </p:cNvPr>
              <p:cNvSpPr/>
              <p:nvPr/>
            </p:nvSpPr>
            <p:spPr>
              <a:xfrm>
                <a:off x="1257316" y="1277907"/>
                <a:ext cx="5901765" cy="53828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nb-NO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b-NO" sz="140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r>
                            <a:rPr lang="nb-NO" sz="1400" i="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nb-NO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</m:den>
                      </m:f>
                      <m:r>
                        <a:rPr lang="nb-NO" sz="14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nb-NO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>
                        <a:rPr lang="nb-NO" sz="1400" i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nb-NO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sSubSup>
                        <m:sSubSupPr>
                          <m:ctrlPr>
                            <a:rPr lang="nb-NO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nb-NO" sz="1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  <m:sup>
                          <m:d>
                            <m:dPr>
                              <m:begChr m:val="["/>
                              <m:endChr m:val="]"/>
                              <m:ctrlPr>
                                <a:rPr lang="nb-NO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b-NO" sz="1400" i="0">
                                  <a:latin typeface="Cambria Math" panose="02040503050406030204" pitchFamily="18" charset="0"/>
                                </a:rPr>
                                <m:t>0,</m:t>
                              </m:r>
                              <m:sSub>
                                <m:sSubPr>
                                  <m:ctrlPr>
                                    <a:rPr lang="nb-NO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b-NO" sz="1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nb-NO" sz="14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</m:sup>
                      </m:sSubSup>
                      <m:sSub>
                        <m:sSubPr>
                          <m:ctrlPr>
                            <a:rPr lang="nb-NO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nb-NO" sz="1400" i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nb-NO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sSubSup>
                        <m:sSubSupPr>
                          <m:ctrlPr>
                            <a:rPr lang="nb-NO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nb-NO" sz="1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  <m:sup>
                          <m:d>
                            <m:dPr>
                              <m:begChr m:val="["/>
                              <m:endChr m:val="]"/>
                              <m:ctrlPr>
                                <a:rPr lang="nb-NO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nb-NO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b-NO" sz="1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nb-NO" sz="14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nb-NO" sz="1400" i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nb-NO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b-NO" sz="1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nb-NO" sz="14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</m:d>
                        </m:sup>
                      </m:sSubSup>
                      <m:d>
                        <m:dPr>
                          <m:ctrlPr>
                            <a:rPr lang="nb-NO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nb-NO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nb-NO" sz="1400" i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nb-NO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  <m:r>
                        <a:rPr lang="nb-NO" sz="1400" i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nb-NO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sSubSup>
                        <m:sSubSupPr>
                          <m:ctrlPr>
                            <a:rPr lang="nb-NO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nb-NO" sz="1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  <m:sup>
                          <m:d>
                            <m:dPr>
                              <m:begChr m:val="["/>
                              <m:endChr m:val="]"/>
                              <m:ctrlPr>
                                <a:rPr lang="nb-NO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nb-NO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b-NO" sz="1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nb-NO" sz="14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r>
                                <a:rPr lang="nb-NO" sz="1400" i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nb-NO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b-NO" sz="1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nb-NO" sz="14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e>
                          </m:d>
                        </m:sup>
                      </m:sSubSup>
                      <m:d>
                        <m:dPr>
                          <m:ctrlPr>
                            <a:rPr lang="nb-NO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nb-NO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r>
                            <a:rPr lang="nb-NO" sz="1400" i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nb-NO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nb-NO" sz="1400" dirty="0"/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3382F5EB-9984-4D6F-87AC-9949B8B5C3F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7316" y="1277907"/>
                <a:ext cx="5901765" cy="53828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89EE7BCA-DFC0-41C8-8906-9C476F3921C5}"/>
                  </a:ext>
                </a:extLst>
              </p:cNvPr>
              <p:cNvSpPr/>
              <p:nvPr/>
            </p:nvSpPr>
            <p:spPr>
              <a:xfrm>
                <a:off x="1181028" y="1938227"/>
                <a:ext cx="1290918" cy="53828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nb-NO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b-NO" sz="140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nb-NO" sz="14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r>
                            <a:rPr lang="nb-NO" sz="1400" i="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nb-NO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</m:den>
                      </m:f>
                      <m:r>
                        <a:rPr lang="nb-NO" sz="1400" i="0">
                          <a:latin typeface="Cambria Math" panose="02040503050406030204" pitchFamily="18" charset="0"/>
                        </a:rPr>
                        <m:t>=0⟹</m:t>
                      </m:r>
                    </m:oMath>
                  </m:oMathPara>
                </a14:m>
                <a:endParaRPr lang="nb-NO" sz="1400" dirty="0"/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89EE7BCA-DFC0-41C8-8906-9C476F3921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1028" y="1938227"/>
                <a:ext cx="1290918" cy="53828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4786C270-C5B4-4795-8DB5-7DB0F5FB1432}"/>
                  </a:ext>
                </a:extLst>
              </p:cNvPr>
              <p:cNvSpPr/>
              <p:nvPr/>
            </p:nvSpPr>
            <p:spPr>
              <a:xfrm>
                <a:off x="2110351" y="1884768"/>
                <a:ext cx="5901764" cy="5810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nb-NO" sz="14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nb-NO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nb-NO" sz="1400" i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nb-NO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nb-NO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nb-NO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b-NO" sz="1400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nb-NO" sz="14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  <m:sSubSup>
                                <m:sSubSupPr>
                                  <m:ctrlPr>
                                    <a:rPr lang="nb-NO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nb-NO" sz="1400" b="0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  <m:r>
                                    <a:rPr lang="nb-NO" sz="1400" i="1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nb-NO" sz="1400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sub>
                                <m:sup>
                                  <m:d>
                                    <m:dPr>
                                      <m:begChr m:val=""/>
                                      <m:endChr m:val="]"/>
                                      <m:ctrlPr>
                                        <a:rPr lang="nb-NO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nb-NO" sz="1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d>
                                            <m:dPr>
                                              <m:begChr m:val="["/>
                                              <m:endChr m:val=""/>
                                              <m:ctrlPr>
                                                <a:rPr lang="nb-NO" sz="14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nb-NO" sz="1400" i="1">
                                                  <a:latin typeface="Cambria Math" panose="02040503050406030204" pitchFamily="18" charset="0"/>
                                                </a:rPr>
                                                <m:t>𝑡</m:t>
                                              </m:r>
                                            </m:e>
                                          </m:d>
                                        </m:e>
                                        <m:sub>
                                          <m:r>
                                            <a:rPr lang="nb-NO" sz="1400" i="1">
                                              <a:latin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</m:sub>
                                      </m:sSub>
                                      <m:r>
                                        <a:rPr lang="nb-NO" sz="1400" i="0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sSub>
                                        <m:sSubPr>
                                          <m:ctrlPr>
                                            <a:rPr lang="nb-NO" sz="1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nb-NO" sz="1400" i="1">
                                              <a:latin typeface="Cambria Math" panose="02040503050406030204" pitchFamily="18" charset="0"/>
                                            </a:rPr>
                                            <m:t>𝑡</m:t>
                                          </m:r>
                                        </m:e>
                                        <m:sub>
                                          <m:r>
                                            <a:rPr lang="nb-NO" sz="1400" i="1">
                                              <a:latin typeface="Cambria Math" panose="02040503050406030204" pitchFamily="18" charset="0"/>
                                            </a:rPr>
                                            <m:t>𝑏</m:t>
                                          </m:r>
                                        </m:sub>
                                      </m:sSub>
                                    </m:e>
                                  </m:d>
                                </m:sup>
                              </m:sSubSup>
                            </m:e>
                          </m:d>
                        </m:e>
                        <m:sup>
                          <m:r>
                            <a:rPr lang="nb-NO" sz="1400" i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nb-NO" sz="1400" i="0">
                          <a:latin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nb-NO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nb-NO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  <m:r>
                            <a:rPr lang="nb-NO" sz="1400" i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nb-NO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sSub>
                            <m:sSubPr>
                              <m:ctrlPr>
                                <a:rPr lang="nb-NO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nb-NO" sz="1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nb-NO" sz="14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  <m:sup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nb-NO" sz="1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nb-NO" sz="1400" i="0">
                                      <a:latin typeface="Cambria Math" panose="02040503050406030204" pitchFamily="18" charset="0"/>
                                    </a:rPr>
                                    <m:t>0,</m:t>
                                  </m:r>
                                  <m:sSub>
                                    <m:sSubPr>
                                      <m:ctrlPr>
                                        <a:rPr lang="nb-NO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nb-NO" sz="1400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nb-NO" sz="1400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e>
                              </m:d>
                            </m:sup>
                          </m:sSubSup>
                          <m:r>
                            <a:rPr lang="nb-NO" sz="1400" i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nb-NO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nb-NO" sz="1400" i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nb-NO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nb-NO" sz="1400" i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nb-NO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nb-NO" sz="1400" i="0">
                              <a:latin typeface="Cambria Math" panose="02040503050406030204" pitchFamily="18" charset="0"/>
                            </a:rPr>
                            <m:t>)</m:t>
                          </m:r>
                          <m:sSubSup>
                            <m:sSubSupPr>
                              <m:ctrlPr>
                                <a:rPr lang="nb-NO" sz="1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nb-NO" sz="14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  <m:sup>
                              <m:d>
                                <m:dPr>
                                  <m:begChr m:val=""/>
                                  <m:endChr m:val="]"/>
                                  <m:ctrlPr>
                                    <a:rPr lang="nb-NO" sz="1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nb-NO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d>
                                        <m:dPr>
                                          <m:begChr m:val="["/>
                                          <m:endChr m:val=""/>
                                          <m:ctrlPr>
                                            <a:rPr lang="nb-NO" sz="1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nb-NO" sz="1400" i="1">
                                              <a:latin typeface="Cambria Math" panose="02040503050406030204" pitchFamily="18" charset="0"/>
                                            </a:rPr>
                                            <m:t>𝑡</m:t>
                                          </m:r>
                                        </m:e>
                                      </m:d>
                                    </m:e>
                                    <m:sub>
                                      <m:r>
                                        <a:rPr lang="nb-NO" sz="1400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  <m:r>
                                    <a:rPr lang="nb-NO" sz="1400" i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nb-NO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nb-NO" sz="1400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nb-NO" sz="1400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sub>
                                  </m:sSub>
                                </m:e>
                              </m:d>
                            </m:sup>
                          </m:sSubSup>
                        </m:e>
                      </m:d>
                    </m:oMath>
                  </m:oMathPara>
                </a14:m>
                <a:endParaRPr lang="nb-NO" sz="1400" dirty="0"/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4786C270-C5B4-4795-8DB5-7DB0F5FB143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0351" y="1884768"/>
                <a:ext cx="5901764" cy="58105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51449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A100C-1469-4207-855C-BDDCD0BC3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sz="3200" dirty="0"/>
              <a:t>Market </a:t>
            </a:r>
            <a:r>
              <a:rPr lang="nb-NO" sz="3200" dirty="0" smtClean="0"/>
              <a:t>Equilibrium </a:t>
            </a:r>
            <a:r>
              <a:rPr lang="nb-NO" sz="3200" dirty="0"/>
              <a:t>with </a:t>
            </a:r>
            <a:r>
              <a:rPr lang="nb-NO" sz="3200" dirty="0" smtClean="0"/>
              <a:t>Energy Storage</a:t>
            </a:r>
            <a:endParaRPr lang="nb-NO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D8CD5-2039-4235-8F3B-F5E67C4641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ES is challenging to include in duration curve modelling due to the energy storage level constraint</a:t>
            </a:r>
          </a:p>
          <a:p>
            <a:pPr lvl="1"/>
            <a:r>
              <a:rPr lang="en-US" dirty="0" smtClean="0"/>
              <a:t>We can model power capacity limitation and efficiency explicitly, but not the energy storage constraint</a:t>
            </a:r>
          </a:p>
          <a:p>
            <a:pPr lvl="1"/>
            <a:r>
              <a:rPr lang="en-US" dirty="0" smtClean="0"/>
              <a:t>Previous examples include Steffen and Weber (2013)</a:t>
            </a:r>
          </a:p>
          <a:p>
            <a:pPr marL="0" indent="0">
              <a:buNone/>
            </a:pPr>
            <a:endParaRPr lang="nb-NO" dirty="0"/>
          </a:p>
          <a:p>
            <a:r>
              <a:rPr lang="nb-NO" dirty="0"/>
              <a:t>We have derived optimality conditions for different </a:t>
            </a:r>
            <a:r>
              <a:rPr lang="nb-NO" dirty="0" smtClean="0"/>
              <a:t>EES </a:t>
            </a:r>
            <a:r>
              <a:rPr lang="nb-NO" dirty="0"/>
              <a:t>operating </a:t>
            </a:r>
            <a:r>
              <a:rPr lang="nb-NO" dirty="0" smtClean="0"/>
              <a:t>assumptions</a:t>
            </a:r>
          </a:p>
          <a:p>
            <a:pPr lvl="1"/>
            <a:r>
              <a:rPr lang="nb-NO" sz="1800" dirty="0" smtClean="0"/>
              <a:t>ES charging with «surplus</a:t>
            </a:r>
            <a:r>
              <a:rPr lang="nb-NO" sz="1800" dirty="0"/>
              <a:t>» VRE energy only</a:t>
            </a:r>
          </a:p>
          <a:p>
            <a:pPr lvl="2"/>
            <a:r>
              <a:rPr lang="nb-NO" sz="1600" dirty="0" smtClean="0"/>
              <a:t>Limited storage: </a:t>
            </a:r>
            <a:r>
              <a:rPr lang="nb-NO" sz="1600" dirty="0"/>
              <a:t>Discharing only replaces base </a:t>
            </a:r>
            <a:r>
              <a:rPr lang="nb-NO" sz="1600" dirty="0" smtClean="0"/>
              <a:t>generation</a:t>
            </a:r>
          </a:p>
          <a:p>
            <a:pPr lvl="2"/>
            <a:r>
              <a:rPr lang="nb-NO" sz="1600" dirty="0" smtClean="0"/>
              <a:t>Unlimited storage: </a:t>
            </a:r>
            <a:r>
              <a:rPr lang="nb-NO" sz="1600" dirty="0"/>
              <a:t>Discharing at any time</a:t>
            </a:r>
          </a:p>
          <a:p>
            <a:pPr lvl="1"/>
            <a:r>
              <a:rPr lang="nb-NO" sz="1800" dirty="0" smtClean="0"/>
              <a:t>General </a:t>
            </a:r>
            <a:r>
              <a:rPr lang="nb-NO" sz="1800" dirty="0"/>
              <a:t>model with ES for price </a:t>
            </a:r>
            <a:r>
              <a:rPr lang="nb-NO" sz="1800" dirty="0" smtClean="0"/>
              <a:t>arbitrage across time periods</a:t>
            </a:r>
            <a:endParaRPr lang="nb-NO" sz="1800" dirty="0"/>
          </a:p>
        </p:txBody>
      </p:sp>
    </p:spTree>
    <p:extLst>
      <p:ext uri="{BB962C8B-B14F-4D97-AF65-F5344CB8AC3E}">
        <p14:creationId xmlns:p14="http://schemas.microsoft.com/office/powerpoint/2010/main" val="849699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367" y="205979"/>
            <a:ext cx="8335433" cy="857250"/>
          </a:xfrm>
        </p:spPr>
        <p:txBody>
          <a:bodyPr>
            <a:normAutofit/>
          </a:bodyPr>
          <a:lstStyle/>
          <a:p>
            <a:pPr algn="ctr"/>
            <a:r>
              <a:rPr lang="nb-NO" sz="3200" dirty="0" smtClean="0"/>
              <a:t>ES </a:t>
            </a:r>
            <a:r>
              <a:rPr lang="nb-NO" sz="3200" dirty="0"/>
              <a:t>for </a:t>
            </a:r>
            <a:r>
              <a:rPr lang="nb-NO" sz="3200" dirty="0" smtClean="0"/>
              <a:t>Surplus VRE: Limited Storage</a:t>
            </a:r>
            <a:endParaRPr lang="nb-NO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216997" y="1166284"/>
                <a:ext cx="4711849" cy="3433341"/>
              </a:xfrm>
            </p:spPr>
            <p:txBody>
              <a:bodyPr>
                <a:normAutofit/>
              </a:bodyPr>
              <a:lstStyle/>
              <a:p>
                <a:r>
                  <a:rPr lang="nb-NO" sz="1800" dirty="0"/>
                  <a:t>Optimality condition for </a:t>
                </a:r>
                <a:r>
                  <a:rPr lang="nb-NO" sz="1800" dirty="0" smtClean="0"/>
                  <a:t>ES </a:t>
                </a:r>
                <a:r>
                  <a:rPr lang="nb-NO" sz="1800" dirty="0"/>
                  <a:t>determines the duration of maximum charging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nb-NO" sz="12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nb-NO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nb-NO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12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nb-NO" sz="1200" i="1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nb-NO" sz="1400" dirty="0"/>
                  <a:t> : Price </a:t>
                </a:r>
                <a:r>
                  <a:rPr lang="nb-NO" sz="1400" dirty="0" err="1"/>
                  <a:t>set</a:t>
                </a:r>
                <a:r>
                  <a:rPr lang="nb-NO" sz="1400" dirty="0"/>
                  <a:t> by most </a:t>
                </a:r>
                <a:r>
                  <a:rPr lang="nb-NO" sz="1400" dirty="0" err="1"/>
                  <a:t>expensive</a:t>
                </a:r>
                <a:r>
                  <a:rPr lang="nb-NO" sz="1400" dirty="0"/>
                  <a:t> generator in </a:t>
                </a:r>
                <a:r>
                  <a:rPr lang="nb-NO" sz="1400" dirty="0" err="1"/>
                  <a:t>operation</a:t>
                </a:r>
                <a:r>
                  <a:rPr lang="nb-NO" sz="1400" dirty="0"/>
                  <a:t>.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nb-NO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12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nb-NO" sz="1200" i="1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nb-NO" sz="1200" i="1">
                        <a:latin typeface="Cambria Math" panose="02040503050406030204" pitchFamily="18" charset="0"/>
                      </a:rPr>
                      <m:t>&lt;</m:t>
                    </m:r>
                    <m:r>
                      <a:rPr lang="nb-NO" sz="12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nb-NO" sz="1200" i="1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nb-NO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12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nb-NO" sz="1200" i="1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</m:oMath>
                </a14:m>
                <a:r>
                  <a:rPr lang="nb-NO" sz="1400" dirty="0"/>
                  <a:t> : Price </a:t>
                </a:r>
                <a:r>
                  <a:rPr lang="nb-NO" sz="1400" dirty="0" err="1"/>
                  <a:t>set</a:t>
                </a:r>
                <a:r>
                  <a:rPr lang="nb-NO" sz="1400" dirty="0"/>
                  <a:t> by </a:t>
                </a:r>
                <a:r>
                  <a:rPr lang="nb-NO" sz="1400" dirty="0" err="1"/>
                  <a:t>the</a:t>
                </a:r>
                <a:r>
                  <a:rPr lang="nb-NO" sz="1400" dirty="0"/>
                  <a:t> </a:t>
                </a:r>
                <a:r>
                  <a:rPr lang="nb-NO" sz="1400" dirty="0" err="1"/>
                  <a:t>storage</a:t>
                </a:r>
                <a:r>
                  <a:rPr lang="nb-NO" sz="1400" dirty="0"/>
                  <a:t> </a:t>
                </a:r>
                <a:r>
                  <a:rPr lang="nb-NO" sz="1400" dirty="0" err="1"/>
                  <a:t>opportunity</a:t>
                </a:r>
                <a:r>
                  <a:rPr lang="nb-NO" sz="1400" dirty="0"/>
                  <a:t> </a:t>
                </a:r>
                <a:r>
                  <a:rPr lang="nb-NO" sz="1400" dirty="0" err="1"/>
                  <a:t>cost</a:t>
                </a:r>
                <a:r>
                  <a:rPr lang="nb-NO" sz="1400" dirty="0"/>
                  <a:t>. It is </a:t>
                </a:r>
                <a:r>
                  <a:rPr lang="nb-NO" sz="1400" dirty="0" err="1"/>
                  <a:t>the</a:t>
                </a:r>
                <a:r>
                  <a:rPr lang="nb-NO" sz="1400" dirty="0"/>
                  <a:t> </a:t>
                </a:r>
                <a:r>
                  <a:rPr lang="nb-NO" sz="1400" dirty="0" err="1"/>
                  <a:t>value</a:t>
                </a:r>
                <a:r>
                  <a:rPr lang="nb-NO" sz="1400" dirty="0"/>
                  <a:t> of </a:t>
                </a:r>
                <a:r>
                  <a:rPr lang="nb-NO" sz="1400" dirty="0" err="1"/>
                  <a:t>one</a:t>
                </a:r>
                <a:r>
                  <a:rPr lang="nb-NO" sz="1400" dirty="0"/>
                  <a:t> more kWh </a:t>
                </a:r>
                <a:r>
                  <a:rPr lang="nb-NO" sz="1400" dirty="0" err="1"/>
                  <a:t>stored</a:t>
                </a:r>
                <a:r>
                  <a:rPr lang="nb-NO" sz="1400" dirty="0"/>
                  <a:t> energy</a:t>
                </a:r>
                <a:r>
                  <a:rPr lang="nb-NO" sz="1200" dirty="0"/>
                  <a:t>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b-NO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1200" i="1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nb-NO" sz="1200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nb-NO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nb-NO" sz="1200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nb-NO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nb-NO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𝑉𝐶</m:t>
                        </m:r>
                      </m:e>
                      <m:sub>
                        <m:r>
                          <a:rPr lang="nb-NO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nb-NO" sz="1400" dirty="0"/>
                  <a:t> 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nb-NO" sz="12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nb-NO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sSub>
                      <m:sSubPr>
                        <m:ctrlPr>
                          <a:rPr lang="nb-NO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12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nb-NO" sz="1200" i="1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</m:oMath>
                </a14:m>
                <a:r>
                  <a:rPr lang="nb-NO" sz="1000" dirty="0"/>
                  <a:t> </a:t>
                </a:r>
                <a:r>
                  <a:rPr lang="nb-NO" sz="1400" dirty="0"/>
                  <a:t>: Price </a:t>
                </a:r>
                <a:r>
                  <a:rPr lang="nb-NO" sz="1400" dirty="0" err="1"/>
                  <a:t>set</a:t>
                </a:r>
                <a:r>
                  <a:rPr lang="nb-NO" sz="1400" dirty="0"/>
                  <a:t> by VRE.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b-NO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  <m:r>
                          <a:rPr lang="nb-NO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nb-NO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nb-NO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nb-NO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nb-NO" sz="1400" dirty="0"/>
                  <a:t>  </a:t>
                </a:r>
              </a:p>
              <a:p>
                <a:r>
                  <a:rPr lang="nb-NO" sz="1800" dirty="0"/>
                  <a:t>Introduction of </a:t>
                </a:r>
                <a:r>
                  <a:rPr lang="nb-NO" sz="1800" dirty="0" smtClean="0"/>
                  <a:t>EES </a:t>
                </a:r>
                <a:r>
                  <a:rPr lang="nb-NO" sz="1800" dirty="0"/>
                  <a:t>increases the </a:t>
                </a:r>
                <a:r>
                  <a:rPr lang="nb-NO" sz="1800" dirty="0" smtClean="0"/>
                  <a:t>dispatch of </a:t>
                </a:r>
                <a:r>
                  <a:rPr lang="nb-NO" sz="1800" dirty="0"/>
                  <a:t>VRE</a:t>
                </a:r>
              </a:p>
              <a:p>
                <a:r>
                  <a:rPr lang="nb-NO" sz="1800" dirty="0" smtClean="0"/>
                  <a:t>No change in thermal capacity, but less base dispatch</a:t>
                </a:r>
                <a:endParaRPr lang="nb-NO" sz="1800" dirty="0"/>
              </a:p>
              <a:p>
                <a:endParaRPr lang="nb-NO" sz="1800" dirty="0"/>
              </a:p>
            </p:txBody>
          </p:sp>
        </mc:Choice>
        <mc:Fallback>
          <p:sp>
            <p:nvSpPr>
              <p:cNvPr id="10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216997" y="1166284"/>
                <a:ext cx="4711849" cy="3433341"/>
              </a:xfrm>
              <a:blipFill>
                <a:blip r:embed="rId3"/>
                <a:stretch>
                  <a:fillRect l="-906" t="-887" r="-6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547DE09B-A1EA-406C-8137-51496B718447}"/>
                  </a:ext>
                </a:extLst>
              </p:cNvPr>
              <p:cNvSpPr/>
              <p:nvPr/>
            </p:nvSpPr>
            <p:spPr>
              <a:xfrm>
                <a:off x="1327581" y="4491134"/>
                <a:ext cx="1604349" cy="307777"/>
              </a:xfrm>
              <a:prstGeom prst="rect">
                <a:avLst/>
              </a:prstGeom>
              <a:ln>
                <a:solidFill>
                  <a:schemeClr val="tx2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sSub>
                        <m:sSubPr>
                          <m:ctrlPr>
                            <a:rPr lang="nb-NO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d>
                        <m:dPr>
                          <m:ctrlPr>
                            <a:rPr lang="nb-NO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nb-NO" sz="1400" i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nb-NO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</m:e>
                      </m:d>
                      <m:r>
                        <a:rPr lang="nb-NO" sz="14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nb-NO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nb-NO" sz="1400" dirty="0"/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547DE09B-A1EA-406C-8137-51496B7184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7581" y="4491134"/>
                <a:ext cx="1604349" cy="3077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chemeClr val="tx2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FFB509F7-CFD3-43DB-B794-02BE75894C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2001" y="1014544"/>
            <a:ext cx="3157232" cy="274379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80159" y="4037309"/>
            <a:ext cx="3060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Optimality conditions for ES: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273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b-NO" sz="3200" dirty="0" smtClean="0"/>
              <a:t>ES </a:t>
            </a:r>
            <a:r>
              <a:rPr lang="nb-NO" sz="3200" dirty="0"/>
              <a:t>for </a:t>
            </a:r>
            <a:r>
              <a:rPr lang="nb-NO" sz="3200" dirty="0" smtClean="0"/>
              <a:t>Surplus VRE: </a:t>
            </a:r>
            <a:r>
              <a:rPr lang="nb-NO" sz="3200" dirty="0"/>
              <a:t>Unlimited </a:t>
            </a:r>
            <a:r>
              <a:rPr lang="nb-NO" sz="3200" dirty="0" smtClean="0"/>
              <a:t>Storage</a:t>
            </a:r>
            <a:endParaRPr lang="nb-NO" sz="3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A0AC6BC-23A7-47FA-A643-9DE1884F7A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456" y="1304851"/>
            <a:ext cx="3795969" cy="294442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547DE09B-A1EA-406C-8137-51496B718447}"/>
                  </a:ext>
                </a:extLst>
              </p:cNvPr>
              <p:cNvSpPr/>
              <p:nvPr/>
            </p:nvSpPr>
            <p:spPr>
              <a:xfrm>
                <a:off x="5299332" y="2755578"/>
                <a:ext cx="1997663" cy="307777"/>
              </a:xfrm>
              <a:prstGeom prst="rect">
                <a:avLst/>
              </a:prstGeom>
              <a:ln>
                <a:solidFill>
                  <a:schemeClr val="tx2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sSub>
                        <m:sSubPr>
                          <m:ctrlPr>
                            <a:rPr lang="nb-NO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d>
                        <m:dPr>
                          <m:ctrlPr>
                            <a:rPr lang="nb-NO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nb-NO" sz="1400" i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nb-NO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</m:e>
                      </m:d>
                      <m:r>
                        <a:rPr lang="nb-NO" sz="14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nb-NO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nb-NO" sz="140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nb-NO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nb-NO" sz="1400" dirty="0"/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547DE09B-A1EA-406C-8137-51496B7184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9332" y="2755578"/>
                <a:ext cx="1997663" cy="3077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chemeClr val="tx2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F534832C-A1FB-4FB8-8248-07591494DEE9}"/>
                  </a:ext>
                </a:extLst>
              </p:cNvPr>
              <p:cNvSpPr/>
              <p:nvPr/>
            </p:nvSpPr>
            <p:spPr>
              <a:xfrm>
                <a:off x="4073425" y="1344177"/>
                <a:ext cx="4733169" cy="5520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nb-NO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b-NO" sz="140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r>
                            <a:rPr lang="nb-NO" sz="1400" i="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nb-NO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  <m:r>
                        <a:rPr lang="nb-NO" sz="14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nb-NO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nb-NO" sz="1400" i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nb-NO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sSub>
                        <m:sSubPr>
                          <m:ctrlPr>
                            <a:rPr lang="nb-NO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nb-NO" sz="1400" i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nb-NO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d>
                        <m:dPr>
                          <m:ctrlPr>
                            <a:rPr lang="nb-NO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nb-NO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4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nb-NO" sz="1400" i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nb-NO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4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nb-NO" sz="14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  <m:r>
                        <a:rPr lang="nb-NO" sz="1400" i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nb-NO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f>
                        <m:fPr>
                          <m:ctrlPr>
                            <a:rPr lang="nb-NO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b-NO" sz="140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nb-NO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r>
                            <a:rPr lang="nb-NO" sz="140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nb-NO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  <m:r>
                        <a:rPr lang="nb-NO" sz="1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nb-NO" sz="1400" dirty="0"/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F534832C-A1FB-4FB8-8248-07591494DE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3425" y="1344177"/>
                <a:ext cx="4733169" cy="55201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Arrow: Down 5">
            <a:extLst>
              <a:ext uri="{FF2B5EF4-FFF2-40B4-BE49-F238E27FC236}">
                <a16:creationId xmlns:a16="http://schemas.microsoft.com/office/drawing/2014/main" id="{B6D00494-EDA6-449D-B79C-36DFC9C1CACF}"/>
              </a:ext>
            </a:extLst>
          </p:cNvPr>
          <p:cNvSpPr/>
          <p:nvPr/>
        </p:nvSpPr>
        <p:spPr>
          <a:xfrm>
            <a:off x="6232849" y="2385637"/>
            <a:ext cx="130629" cy="25477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1C5D25E3-EF6E-46E6-940F-7C635B12DDC6}"/>
                  </a:ext>
                </a:extLst>
              </p:cNvPr>
              <p:cNvSpPr/>
              <p:nvPr/>
            </p:nvSpPr>
            <p:spPr>
              <a:xfrm>
                <a:off x="3785431" y="1843354"/>
                <a:ext cx="5141591" cy="5383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nb-NO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b-NO" sz="140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r>
                            <a:rPr lang="nb-NO" sz="1400" i="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nb-NO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  <m:r>
                        <a:rPr lang="nb-NO" sz="14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nb-NO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nb-NO" sz="1400" i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nb-NO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sSub>
                        <m:sSubPr>
                          <m:ctrlPr>
                            <a:rPr lang="nb-NO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nb-NO" sz="140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nb-NO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d>
                        <m:dPr>
                          <m:ctrlPr>
                            <a:rPr lang="nb-NO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nb-NO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nb-NO" sz="140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nb-NO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  <m:r>
                        <a:rPr lang="nb-NO" sz="1400" i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nb-NO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sSub>
                        <m:sSubPr>
                          <m:ctrlPr>
                            <a:rPr lang="nb-NO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d>
                        <m:dPr>
                          <m:ctrlPr>
                            <a:rPr lang="nb-NO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nb-NO" sz="1400" i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nb-NO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</m:e>
                      </m:d>
                      <m:r>
                        <a:rPr lang="nb-NO" sz="1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nb-NO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4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nb-NO" sz="14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sSub>
                        <m:sSubPr>
                          <m:ctrlPr>
                            <a:rPr lang="nb-NO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nb-NO" sz="1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nb-NO" sz="1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nb-NO" sz="1400" dirty="0"/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1C5D25E3-EF6E-46E6-940F-7C635B12DDC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5431" y="1843354"/>
                <a:ext cx="5141591" cy="53835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943C0B8-431A-4D5C-B021-059195417BC2}"/>
              </a:ext>
            </a:extLst>
          </p:cNvPr>
          <p:cNvCxnSpPr/>
          <p:nvPr/>
        </p:nvCxnSpPr>
        <p:spPr>
          <a:xfrm>
            <a:off x="1032588" y="2127380"/>
            <a:ext cx="0" cy="16173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D04790CA-E54C-473C-A6C8-E25F3D69CFEC}"/>
                  </a:ext>
                </a:extLst>
              </p:cNvPr>
              <p:cNvSpPr/>
              <p:nvPr/>
            </p:nvSpPr>
            <p:spPr>
              <a:xfrm>
                <a:off x="964801" y="2166127"/>
                <a:ext cx="376385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sz="12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nb-NO" sz="1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nb-NO" sz="1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D04790CA-E54C-473C-A6C8-E25F3D69CFE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4801" y="2166127"/>
                <a:ext cx="376385" cy="27699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9771DE49-D11D-4769-AC37-50AF18B11FDC}"/>
                  </a:ext>
                </a:extLst>
              </p:cNvPr>
              <p:cNvSpPr/>
              <p:nvPr/>
            </p:nvSpPr>
            <p:spPr>
              <a:xfrm>
                <a:off x="936535" y="4339126"/>
                <a:ext cx="2569934" cy="3243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nb-NO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nb-NO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nb-NO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nb-NO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sSub>
                        <m:sSubPr>
                          <m:ctrlPr>
                            <a:rPr lang="nb-NO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nb-NO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nb-NO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nb-NO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nb-NO" sz="1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b>
                              <m:r>
                                <a:rPr lang="nb-NO" sz="1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nb-NO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nb-NO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nb-NO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nb-NO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nb-NO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d>
                        <m:dPr>
                          <m:ctrlPr>
                            <a:rPr lang="nb-NO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b-NO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nb-NO" sz="14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nb-NO" sz="1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nb-NO" sz="1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nb-NO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9771DE49-D11D-4769-AC37-50AF18B11FD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6535" y="4339126"/>
                <a:ext cx="2569934" cy="32438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A64AFD5-C354-4C52-9871-E1E9E87F9F85}"/>
                  </a:ext>
                </a:extLst>
              </p:cNvPr>
              <p:cNvSpPr/>
              <p:nvPr/>
            </p:nvSpPr>
            <p:spPr>
              <a:xfrm>
                <a:off x="2485690" y="3164126"/>
                <a:ext cx="376385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sz="12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nb-NO" sz="1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nb-NO" sz="1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A64AFD5-C354-4C52-9871-E1E9E87F9F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5690" y="3164126"/>
                <a:ext cx="376385" cy="276999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4833020" y="963067"/>
            <a:ext cx="3060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Optimality conditions for ES:</a:t>
            </a:r>
            <a:endParaRPr lang="en-US" dirty="0"/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4073425" y="3302625"/>
            <a:ext cx="5008582" cy="1485149"/>
          </a:xfrm>
        </p:spPr>
        <p:txBody>
          <a:bodyPr>
            <a:normAutofit/>
          </a:bodyPr>
          <a:lstStyle/>
          <a:p>
            <a:r>
              <a:rPr lang="nb-NO" sz="1800" dirty="0" smtClean="0"/>
              <a:t>Optimality conditions for VRE also changes</a:t>
            </a:r>
          </a:p>
          <a:p>
            <a:pPr lvl="1"/>
            <a:r>
              <a:rPr lang="nb-NO" sz="1400" dirty="0"/>
              <a:t>Lower base duration, </a:t>
            </a:r>
            <a:r>
              <a:rPr lang="nb-NO" sz="1400" i="1" dirty="0"/>
              <a:t>t</a:t>
            </a:r>
            <a:r>
              <a:rPr lang="nb-NO" sz="1400" i="1" baseline="-25000" dirty="0"/>
              <a:t>b</a:t>
            </a:r>
          </a:p>
          <a:p>
            <a:r>
              <a:rPr lang="nb-NO" sz="1800" dirty="0" smtClean="0"/>
              <a:t>Introduction of ES increase VRE capacity, reduces thermal capacity</a:t>
            </a:r>
          </a:p>
          <a:p>
            <a:pPr lvl="1"/>
            <a:endParaRPr lang="nb-NO" sz="1400" i="1" baseline="-25000" dirty="0"/>
          </a:p>
        </p:txBody>
      </p:sp>
    </p:spTree>
    <p:extLst>
      <p:ext uri="{BB962C8B-B14F-4D97-AF65-F5344CB8AC3E}">
        <p14:creationId xmlns:p14="http://schemas.microsoft.com/office/powerpoint/2010/main" val="615933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0" animBg="1"/>
      <p:bldP spid="11" grpId="0"/>
      <p:bldP spid="13" grpId="0"/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b-NO" sz="3200" dirty="0" smtClean="0"/>
              <a:t>ES </a:t>
            </a:r>
            <a:r>
              <a:rPr lang="nb-NO" sz="3200" dirty="0"/>
              <a:t>for </a:t>
            </a:r>
            <a:r>
              <a:rPr lang="nb-NO" sz="3200" dirty="0" smtClean="0"/>
              <a:t>General Price Arbitrage</a:t>
            </a:r>
            <a:endParaRPr lang="nb-NO" sz="32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80E3C1B-1403-4D5E-B176-61F279D1A55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154" y="1293886"/>
            <a:ext cx="3497936" cy="3021125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3DBA021C-5EC0-4D96-90DA-46AD8051C53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818467" y="1166284"/>
                <a:ext cx="5143500" cy="3803649"/>
              </a:xfrm>
            </p:spPr>
            <p:txBody>
              <a:bodyPr>
                <a:normAutofit/>
              </a:bodyPr>
              <a:lstStyle/>
              <a:p>
                <a:r>
                  <a:rPr lang="nb-NO" sz="1800" dirty="0" smtClean="0"/>
                  <a:t>Indirect</a:t>
                </a:r>
                <a:r>
                  <a:rPr lang="nb-NO" sz="1800" dirty="0"/>
                  <a:t> </a:t>
                </a:r>
                <a:r>
                  <a:rPr lang="nb-NO" sz="1800" dirty="0" err="1"/>
                  <a:t>representation</a:t>
                </a:r>
                <a:r>
                  <a:rPr lang="nb-NO" sz="1800" dirty="0"/>
                  <a:t> of </a:t>
                </a:r>
                <a:r>
                  <a:rPr lang="nb-NO" sz="1800" dirty="0" err="1"/>
                  <a:t>storage</a:t>
                </a:r>
                <a:r>
                  <a:rPr lang="nb-NO" sz="1800" dirty="0"/>
                  <a:t> </a:t>
                </a:r>
                <a:r>
                  <a:rPr lang="nb-NO" sz="1800" dirty="0" err="1"/>
                  <a:t>limitation</a:t>
                </a:r>
                <a:endParaRPr lang="nb-NO" sz="1800" dirty="0"/>
              </a:p>
              <a:p>
                <a:pPr lvl="1"/>
                <a:r>
                  <a:rPr lang="nb-NO" sz="1400" dirty="0" smtClean="0"/>
                  <a:t>ES </a:t>
                </a:r>
                <a:r>
                  <a:rPr lang="nb-NO" sz="1400" dirty="0"/>
                  <a:t>stores VRE -&gt; Replace Base</a:t>
                </a:r>
              </a:p>
              <a:p>
                <a:pPr lvl="1"/>
                <a:r>
                  <a:rPr lang="nb-NO" sz="1400" dirty="0" smtClean="0"/>
                  <a:t>ES </a:t>
                </a:r>
                <a:r>
                  <a:rPr lang="nb-NO" sz="1400" dirty="0"/>
                  <a:t>stores Base -&gt; Replace Peak+Shedding</a:t>
                </a:r>
              </a:p>
              <a:p>
                <a:endParaRPr lang="nb-NO" sz="1800" dirty="0"/>
              </a:p>
              <a:p>
                <a:r>
                  <a:rPr lang="nb-NO" sz="1800" dirty="0"/>
                  <a:t>Optimality condition for </a:t>
                </a:r>
                <a:r>
                  <a:rPr lang="nb-NO" sz="1800" dirty="0" smtClean="0"/>
                  <a:t>ES </a:t>
                </a:r>
                <a:r>
                  <a:rPr lang="nb-NO" sz="1800" dirty="0"/>
                  <a:t>determines the duration of maximum charging and the duration of </a:t>
                </a:r>
                <a:r>
                  <a:rPr lang="nb-NO" sz="1800" dirty="0" smtClean="0"/>
                  <a:t>peaker</a:t>
                </a:r>
              </a:p>
              <a:p>
                <a:pPr lvl="1"/>
                <a:r>
                  <a:rPr lang="nb-NO" sz="1400" dirty="0" smtClean="0"/>
                  <a:t>4 </a:t>
                </a:r>
                <a:r>
                  <a:rPr lang="nb-NO" sz="1400" dirty="0" smtClean="0"/>
                  <a:t>non-linear equations with four unknowns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nb-NO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1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nb-NO" sz="1400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nb-NO" sz="14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nb-NO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1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nb-NO" sz="1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nb-NO" sz="14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nb-NO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1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nb-NO" sz="14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sSub>
                      <m:sSubPr>
                        <m:ctrlPr>
                          <a:rPr lang="nb-NO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1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nb-NO" sz="1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nb-NO" sz="1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</m:oMath>
                </a14:m>
                <a:endParaRPr lang="nb-NO" sz="1400" dirty="0"/>
              </a:p>
              <a:p>
                <a:pPr marL="0" indent="0">
                  <a:buNone/>
                </a:pPr>
                <a:endParaRPr lang="nb-NO" sz="1800" dirty="0" smtClean="0"/>
              </a:p>
            </p:txBody>
          </p:sp>
        </mc:Choice>
        <mc:Fallback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3DBA021C-5EC0-4D96-90DA-46AD8051C53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18467" y="1166284"/>
                <a:ext cx="5143500" cy="3803649"/>
              </a:xfrm>
              <a:blipFill>
                <a:blip r:embed="rId4"/>
                <a:stretch>
                  <a:fillRect l="-711" t="-8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94956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sz="3200" dirty="0" smtClean="0"/>
              <a:t>Insights from Analytical Model</a:t>
            </a:r>
            <a:endParaRPr lang="nb-N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57736"/>
            <a:ext cx="8229600" cy="3636887"/>
          </a:xfrm>
        </p:spPr>
        <p:txBody>
          <a:bodyPr>
            <a:normAutofit/>
          </a:bodyPr>
          <a:lstStyle/>
          <a:p>
            <a:r>
              <a:rPr lang="nb-NO" sz="1900" dirty="0"/>
              <a:t>Profit maximization give same optimality conditions as system cost minimization</a:t>
            </a:r>
          </a:p>
          <a:p>
            <a:pPr lvl="1"/>
            <a:r>
              <a:rPr lang="nb-NO" sz="1500" dirty="0"/>
              <a:t>All plants recover their costs in system optimum</a:t>
            </a:r>
          </a:p>
          <a:p>
            <a:r>
              <a:rPr lang="nb-NO" sz="1900" dirty="0" smtClean="0"/>
              <a:t>Optimal </a:t>
            </a:r>
            <a:r>
              <a:rPr lang="nb-NO" sz="1900" dirty="0" smtClean="0"/>
              <a:t>VRE capacity always lead to some «excess» energy due to linear scaling</a:t>
            </a:r>
          </a:p>
          <a:p>
            <a:pPr lvl="1"/>
            <a:r>
              <a:rPr lang="nb-NO" sz="1700" dirty="0" err="1" smtClean="0"/>
              <a:t>Exception</a:t>
            </a:r>
            <a:r>
              <a:rPr lang="nb-NO" sz="1700" dirty="0" smtClean="0"/>
              <a:t>: Optimal VRE </a:t>
            </a:r>
            <a:r>
              <a:rPr lang="nb-NO" sz="1700" dirty="0" err="1" smtClean="0"/>
              <a:t>capacity</a:t>
            </a:r>
            <a:r>
              <a:rPr lang="nb-NO" sz="1700" dirty="0" smtClean="0"/>
              <a:t> is zero</a:t>
            </a:r>
          </a:p>
          <a:p>
            <a:r>
              <a:rPr lang="nb-NO" sz="1900" dirty="0" smtClean="0"/>
              <a:t>Introducing </a:t>
            </a:r>
            <a:r>
              <a:rPr lang="nb-NO" sz="1900" dirty="0" smtClean="0"/>
              <a:t>unlimited ES </a:t>
            </a:r>
            <a:r>
              <a:rPr lang="nb-NO" sz="1900" dirty="0" smtClean="0"/>
              <a:t>for used for «excess</a:t>
            </a:r>
            <a:r>
              <a:rPr lang="nb-NO" sz="1900" dirty="0"/>
              <a:t>» VRE energy triggers more installed VRE capacity in market equilibrium</a:t>
            </a:r>
          </a:p>
          <a:p>
            <a:r>
              <a:rPr lang="nb-NO" sz="1900" dirty="0" smtClean="0"/>
              <a:t>VRE </a:t>
            </a:r>
            <a:r>
              <a:rPr lang="nb-NO" sz="1900" dirty="0"/>
              <a:t>and ES reduce average energy prices in </a:t>
            </a:r>
            <a:r>
              <a:rPr lang="nb-NO" sz="1900" dirty="0" smtClean="0"/>
              <a:t>equilibrium</a:t>
            </a:r>
            <a:endParaRPr lang="nb-NO" sz="1900" dirty="0"/>
          </a:p>
        </p:txBody>
      </p:sp>
    </p:spTree>
    <p:extLst>
      <p:ext uri="{BB962C8B-B14F-4D97-AF65-F5344CB8AC3E}">
        <p14:creationId xmlns:p14="http://schemas.microsoft.com/office/powerpoint/2010/main" val="158084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179"/>
            <a:ext cx="8229600" cy="607543"/>
          </a:xfrm>
        </p:spPr>
        <p:txBody>
          <a:bodyPr>
            <a:normAutofit/>
          </a:bodyPr>
          <a:lstStyle/>
          <a:p>
            <a:r>
              <a:rPr lang="nb-NO" sz="3200" dirty="0"/>
              <a:t>Numerical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701779"/>
            <a:ext cx="4075797" cy="4052234"/>
          </a:xfrm>
        </p:spPr>
        <p:txBody>
          <a:bodyPr>
            <a:normAutofit/>
          </a:bodyPr>
          <a:lstStyle/>
          <a:p>
            <a:r>
              <a:rPr lang="nb-NO" sz="1800" dirty="0"/>
              <a:t>European </a:t>
            </a:r>
            <a:r>
              <a:rPr lang="nb-NO" sz="1800" dirty="0" err="1"/>
              <a:t>aggregated</a:t>
            </a:r>
            <a:r>
              <a:rPr lang="nb-NO" sz="1800" dirty="0"/>
              <a:t> </a:t>
            </a:r>
            <a:r>
              <a:rPr lang="nb-NO" sz="1800" dirty="0" err="1"/>
              <a:t>hourly</a:t>
            </a:r>
            <a:r>
              <a:rPr lang="nb-NO" sz="1800" dirty="0"/>
              <a:t> time series for 1 </a:t>
            </a:r>
            <a:r>
              <a:rPr lang="nb-NO" sz="1800" dirty="0" err="1"/>
              <a:t>year</a:t>
            </a:r>
            <a:endParaRPr lang="nb-NO" sz="1800" dirty="0"/>
          </a:p>
          <a:p>
            <a:pPr lvl="1"/>
            <a:r>
              <a:rPr lang="nb-NO" sz="1400" dirty="0"/>
              <a:t>Wind and solar</a:t>
            </a:r>
          </a:p>
          <a:p>
            <a:pPr lvl="1"/>
            <a:r>
              <a:rPr lang="nb-NO" sz="1400" dirty="0" err="1"/>
              <a:t>Load</a:t>
            </a:r>
            <a:r>
              <a:rPr lang="nb-NO" sz="1400" dirty="0"/>
              <a:t> </a:t>
            </a:r>
            <a:r>
              <a:rPr lang="nb-NO" sz="1400" dirty="0" err="1"/>
              <a:t>scaled</a:t>
            </a:r>
            <a:r>
              <a:rPr lang="nb-NO" sz="1400" dirty="0"/>
              <a:t> to 100MW</a:t>
            </a:r>
          </a:p>
          <a:p>
            <a:r>
              <a:rPr lang="nb-NO" sz="1800" dirty="0" err="1"/>
              <a:t>Costs</a:t>
            </a:r>
            <a:r>
              <a:rPr lang="nb-NO" sz="1800" dirty="0"/>
              <a:t> </a:t>
            </a:r>
            <a:r>
              <a:rPr lang="nb-NO" sz="1800" dirty="0" err="1"/>
              <a:t>based</a:t>
            </a:r>
            <a:r>
              <a:rPr lang="nb-NO" sz="1800" dirty="0"/>
              <a:t> </a:t>
            </a:r>
            <a:r>
              <a:rPr lang="nb-NO" sz="1800" dirty="0" err="1"/>
              <a:t>on</a:t>
            </a:r>
            <a:r>
              <a:rPr lang="nb-NO" sz="1800" dirty="0"/>
              <a:t> EU Commission </a:t>
            </a:r>
            <a:r>
              <a:rPr lang="nb-NO" sz="1800" dirty="0" err="1"/>
              <a:t>reference</a:t>
            </a:r>
            <a:r>
              <a:rPr lang="nb-NO" sz="1800" dirty="0"/>
              <a:t> Scenario 2050</a:t>
            </a:r>
          </a:p>
          <a:p>
            <a:pPr lvl="1"/>
            <a:r>
              <a:rPr lang="nb-NO" sz="1400" dirty="0"/>
              <a:t>Technology </a:t>
            </a:r>
            <a:r>
              <a:rPr lang="nb-NO" sz="1400" dirty="0" err="1"/>
              <a:t>cost</a:t>
            </a:r>
            <a:r>
              <a:rPr lang="nb-NO" sz="1400" dirty="0"/>
              <a:t> and plant data</a:t>
            </a:r>
          </a:p>
          <a:p>
            <a:pPr lvl="1"/>
            <a:r>
              <a:rPr lang="nb-NO" sz="1400" dirty="0" err="1"/>
              <a:t>Fuel</a:t>
            </a:r>
            <a:r>
              <a:rPr lang="nb-NO" sz="1400" dirty="0"/>
              <a:t> and </a:t>
            </a:r>
            <a:r>
              <a:rPr lang="nb-NO" sz="1400" dirty="0" err="1"/>
              <a:t>carbon</a:t>
            </a:r>
            <a:r>
              <a:rPr lang="nb-NO" sz="1400" dirty="0"/>
              <a:t> </a:t>
            </a:r>
            <a:r>
              <a:rPr lang="nb-NO" sz="1400" dirty="0" err="1"/>
              <a:t>prices</a:t>
            </a:r>
            <a:endParaRPr lang="nb-NO" sz="1400" dirty="0"/>
          </a:p>
          <a:p>
            <a:r>
              <a:rPr lang="nb-NO" sz="1800" dirty="0" err="1"/>
              <a:t>Duration</a:t>
            </a:r>
            <a:r>
              <a:rPr lang="nb-NO" sz="1800" dirty="0"/>
              <a:t> </a:t>
            </a:r>
            <a:r>
              <a:rPr lang="nb-NO" sz="1800" dirty="0" err="1"/>
              <a:t>curve</a:t>
            </a:r>
            <a:r>
              <a:rPr lang="nb-NO" sz="1800" dirty="0"/>
              <a:t> </a:t>
            </a:r>
            <a:r>
              <a:rPr lang="nb-NO" sz="1800" dirty="0" err="1"/>
              <a:t>model</a:t>
            </a:r>
            <a:r>
              <a:rPr lang="nb-NO" sz="1800" dirty="0"/>
              <a:t> </a:t>
            </a:r>
            <a:r>
              <a:rPr lang="nb-NO" sz="1800" dirty="0" err="1"/>
              <a:t>based</a:t>
            </a:r>
            <a:r>
              <a:rPr lang="nb-NO" sz="1800" dirty="0"/>
              <a:t> </a:t>
            </a:r>
            <a:r>
              <a:rPr lang="nb-NO" sz="1800" dirty="0" err="1"/>
              <a:t>on</a:t>
            </a:r>
            <a:r>
              <a:rPr lang="nb-NO" sz="1800" dirty="0"/>
              <a:t> </a:t>
            </a:r>
            <a:r>
              <a:rPr lang="nb-NO" sz="1800" dirty="0" err="1"/>
              <a:t>optimality</a:t>
            </a:r>
            <a:r>
              <a:rPr lang="nb-NO" sz="1800" dirty="0"/>
              <a:t> </a:t>
            </a:r>
            <a:r>
              <a:rPr lang="nb-NO" sz="1800" dirty="0" err="1"/>
              <a:t>conditions</a:t>
            </a:r>
            <a:r>
              <a:rPr lang="nb-NO" sz="1800" dirty="0"/>
              <a:t> for all plants</a:t>
            </a:r>
          </a:p>
          <a:p>
            <a:r>
              <a:rPr lang="nb-NO" sz="1800" dirty="0" smtClean="0"/>
              <a:t>YACEMOD* - LP with </a:t>
            </a:r>
            <a:r>
              <a:rPr lang="nb-NO" sz="1800" dirty="0"/>
              <a:t>chronologial time series is used for </a:t>
            </a:r>
            <a:r>
              <a:rPr lang="nb-NO" sz="1800" dirty="0" smtClean="0"/>
              <a:t>validation</a:t>
            </a:r>
          </a:p>
          <a:p>
            <a:pPr marL="0" indent="0">
              <a:buNone/>
            </a:pPr>
            <a:r>
              <a:rPr lang="nb-NO" sz="1200" dirty="0"/>
              <a:t> </a:t>
            </a:r>
            <a:r>
              <a:rPr lang="nb-NO" sz="1200" dirty="0" smtClean="0"/>
              <a:t>       </a:t>
            </a:r>
            <a:r>
              <a:rPr lang="nb-NO" sz="1100" dirty="0" smtClean="0"/>
              <a:t>*Yet Another Capacity Expansion MODel</a:t>
            </a:r>
            <a:endParaRPr lang="nb-NO" sz="1100" dirty="0"/>
          </a:p>
          <a:p>
            <a:pPr marL="0" indent="0">
              <a:buNone/>
            </a:pPr>
            <a:endParaRPr lang="nb-NO" sz="1800" dirty="0"/>
          </a:p>
          <a:p>
            <a:endParaRPr lang="nb-NO" sz="1800" dirty="0"/>
          </a:p>
        </p:txBody>
      </p:sp>
      <p:sp>
        <p:nvSpPr>
          <p:cNvPr id="10" name="Rectangle 9"/>
          <p:cNvSpPr/>
          <p:nvPr/>
        </p:nvSpPr>
        <p:spPr>
          <a:xfrm>
            <a:off x="4399595" y="725310"/>
            <a:ext cx="4689105" cy="343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r>
              <a:rPr lang="nb-NO" dirty="0">
                <a:solidFill>
                  <a:prstClr val="black"/>
                </a:solidFill>
                <a:latin typeface="Arial"/>
                <a:cs typeface="Arial"/>
              </a:rPr>
              <a:t>Key assumptions</a:t>
            </a:r>
          </a:p>
          <a:p>
            <a:pPr marL="742950" lvl="1" indent="-285750">
              <a:spcBef>
                <a:spcPct val="20000"/>
              </a:spcBef>
              <a:buFont typeface="Arial"/>
              <a:buChar char="–"/>
            </a:pPr>
            <a:r>
              <a:rPr lang="nb-NO" sz="1400" dirty="0">
                <a:latin typeface="Arial"/>
                <a:cs typeface="Arial"/>
              </a:rPr>
              <a:t>Peaker p: OCGT</a:t>
            </a:r>
          </a:p>
          <a:p>
            <a:pPr marL="742950" lvl="1" indent="-285750">
              <a:spcBef>
                <a:spcPct val="20000"/>
              </a:spcBef>
              <a:buFont typeface="Arial"/>
              <a:buChar char="–"/>
            </a:pPr>
            <a:r>
              <a:rPr lang="nb-NO" sz="1400" dirty="0">
                <a:latin typeface="Arial"/>
                <a:cs typeface="Arial"/>
              </a:rPr>
              <a:t>Baseplant b: CCGT</a:t>
            </a:r>
          </a:p>
          <a:p>
            <a:pPr marL="742950" lvl="1" indent="-285750">
              <a:spcBef>
                <a:spcPct val="20000"/>
              </a:spcBef>
              <a:buFont typeface="Arial"/>
              <a:buChar char="–"/>
            </a:pPr>
            <a:r>
              <a:rPr lang="nb-NO" sz="1400" dirty="0">
                <a:latin typeface="Arial"/>
                <a:cs typeface="Arial"/>
              </a:rPr>
              <a:t>VRE plant v: Offshore </a:t>
            </a:r>
            <a:r>
              <a:rPr lang="nb-NO" sz="1400" dirty="0" err="1">
                <a:latin typeface="Arial"/>
                <a:cs typeface="Arial"/>
              </a:rPr>
              <a:t>wind</a:t>
            </a:r>
            <a:r>
              <a:rPr lang="nb-NO" sz="1400" dirty="0">
                <a:latin typeface="Arial"/>
                <a:cs typeface="Arial"/>
              </a:rPr>
              <a:t> or solar PV</a:t>
            </a:r>
          </a:p>
          <a:p>
            <a:pPr marL="742950" lvl="1" indent="-285750">
              <a:spcBef>
                <a:spcPct val="20000"/>
              </a:spcBef>
              <a:buFont typeface="Arial"/>
              <a:buChar char="–"/>
            </a:pPr>
            <a:r>
              <a:rPr lang="nb-NO" sz="1400" dirty="0">
                <a:latin typeface="Arial"/>
                <a:cs typeface="Arial"/>
              </a:rPr>
              <a:t>Energy Storage e: Li-Ion or </a:t>
            </a:r>
            <a:r>
              <a:rPr lang="nb-NO" sz="1400" dirty="0" err="1">
                <a:latin typeface="Arial"/>
                <a:cs typeface="Arial"/>
              </a:rPr>
              <a:t>Pumped</a:t>
            </a:r>
            <a:r>
              <a:rPr lang="nb-NO" sz="1400" dirty="0">
                <a:latin typeface="Arial"/>
                <a:cs typeface="Arial"/>
              </a:rPr>
              <a:t> </a:t>
            </a:r>
            <a:r>
              <a:rPr lang="nb-NO" sz="1400" dirty="0" err="1">
                <a:latin typeface="Arial"/>
                <a:cs typeface="Arial"/>
              </a:rPr>
              <a:t>hydro</a:t>
            </a:r>
            <a:endParaRPr lang="nb-NO" sz="1400" dirty="0">
              <a:latin typeface="Arial"/>
              <a:cs typeface="Arial"/>
            </a:endParaRPr>
          </a:p>
          <a:p>
            <a:pPr marL="742950" lvl="1" indent="-285750">
              <a:spcBef>
                <a:spcPct val="20000"/>
              </a:spcBef>
              <a:buFont typeface="Arial"/>
              <a:buChar char="–"/>
            </a:pPr>
            <a:r>
              <a:rPr lang="nb-NO" sz="1400" dirty="0">
                <a:latin typeface="Arial"/>
                <a:cs typeface="Arial"/>
              </a:rPr>
              <a:t>Price during load shedding: 3000 $/</a:t>
            </a:r>
            <a:r>
              <a:rPr lang="nb-NO" sz="1400" dirty="0" err="1">
                <a:latin typeface="Arial"/>
                <a:cs typeface="Arial"/>
              </a:rPr>
              <a:t>MWh</a:t>
            </a:r>
          </a:p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endParaRPr lang="nb-NO" dirty="0">
              <a:solidFill>
                <a:prstClr val="black"/>
              </a:solidFill>
              <a:latin typeface="Arial"/>
              <a:cs typeface="Arial"/>
            </a:endParaRPr>
          </a:p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r>
              <a:rPr lang="nb-NO" dirty="0">
                <a:solidFill>
                  <a:prstClr val="black"/>
                </a:solidFill>
                <a:latin typeface="Arial"/>
                <a:cs typeface="Arial"/>
              </a:rPr>
              <a:t>Three </a:t>
            </a:r>
            <a:r>
              <a:rPr lang="nb-NO" dirty="0" err="1">
                <a:solidFill>
                  <a:prstClr val="black"/>
                </a:solidFill>
                <a:latin typeface="Arial"/>
                <a:cs typeface="Arial"/>
              </a:rPr>
              <a:t>main</a:t>
            </a:r>
            <a:r>
              <a:rPr lang="nb-NO" dirty="0">
                <a:solidFill>
                  <a:prstClr val="black"/>
                </a:solidFill>
                <a:latin typeface="Arial"/>
                <a:cs typeface="Arial"/>
              </a:rPr>
              <a:t> cases</a:t>
            </a:r>
            <a:endParaRPr lang="en-US" dirty="0">
              <a:solidFill>
                <a:prstClr val="black"/>
              </a:solidFill>
              <a:latin typeface="Arial"/>
              <a:cs typeface="Arial"/>
            </a:endParaRPr>
          </a:p>
          <a:p>
            <a:pPr marL="742950" lvl="1" indent="-285750">
              <a:spcBef>
                <a:spcPct val="20000"/>
              </a:spcBef>
              <a:buFont typeface="Arial"/>
              <a:buChar char="–"/>
            </a:pPr>
            <a:r>
              <a:rPr lang="en-US" sz="1400" dirty="0">
                <a:latin typeface="Arial"/>
                <a:cs typeface="Arial"/>
              </a:rPr>
              <a:t>Case 1 - Base: Only peaker and </a:t>
            </a:r>
            <a:r>
              <a:rPr lang="en-US" sz="1400" dirty="0" err="1">
                <a:latin typeface="Arial"/>
                <a:cs typeface="Arial"/>
              </a:rPr>
              <a:t>baseplant</a:t>
            </a:r>
            <a:endParaRPr lang="en-US" sz="1400" dirty="0">
              <a:latin typeface="Arial"/>
              <a:cs typeface="Arial"/>
            </a:endParaRPr>
          </a:p>
          <a:p>
            <a:pPr marL="742950" lvl="1" indent="-285750">
              <a:spcBef>
                <a:spcPct val="20000"/>
              </a:spcBef>
              <a:buFont typeface="Arial"/>
              <a:buChar char="–"/>
            </a:pPr>
            <a:r>
              <a:rPr lang="en-US" sz="1400" dirty="0">
                <a:latin typeface="Arial"/>
                <a:cs typeface="Arial"/>
              </a:rPr>
              <a:t>Case 2 - Add VRE </a:t>
            </a:r>
          </a:p>
          <a:p>
            <a:pPr marL="742950" lvl="1" indent="-285750">
              <a:spcBef>
                <a:spcPct val="20000"/>
              </a:spcBef>
              <a:buFont typeface="Arial"/>
              <a:buChar char="–"/>
            </a:pPr>
            <a:r>
              <a:rPr lang="en-US" sz="1400" dirty="0">
                <a:latin typeface="Arial"/>
                <a:cs typeface="Arial"/>
              </a:rPr>
              <a:t>Case 3 </a:t>
            </a:r>
            <a:r>
              <a:rPr lang="en-US" sz="1400" dirty="0" smtClean="0">
                <a:latin typeface="Arial"/>
                <a:cs typeface="Arial"/>
              </a:rPr>
              <a:t>- </a:t>
            </a:r>
            <a:r>
              <a:rPr lang="en-US" sz="1400" dirty="0">
                <a:latin typeface="Arial"/>
                <a:cs typeface="Arial"/>
              </a:rPr>
              <a:t>Add VRE and ES</a:t>
            </a:r>
          </a:p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endParaRPr lang="nb-NO" dirty="0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54020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Load and Net Load Duration Curves</a:t>
            </a:r>
            <a:endParaRPr lang="nb-NO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675" y="1094523"/>
            <a:ext cx="5598160" cy="38252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1444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8787" t="14464" r="26246" b="8583"/>
          <a:stretch/>
        </p:blipFill>
        <p:spPr>
          <a:xfrm>
            <a:off x="5039677" y="172720"/>
            <a:ext cx="3824923" cy="43637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116840" y="128885"/>
            <a:ext cx="47345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u="sng" dirty="0" smtClean="0"/>
              <a:t>Common hypothesis</a:t>
            </a:r>
            <a:r>
              <a:rPr lang="en-US" u="sng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Traditional electricity markets fail </a:t>
            </a:r>
            <a:r>
              <a:rPr lang="en-US" dirty="0" smtClean="0"/>
              <a:t>under large-scale penetration of wind </a:t>
            </a:r>
            <a:r>
              <a:rPr lang="en-US" dirty="0" smtClean="0"/>
              <a:t>and </a:t>
            </a:r>
            <a:r>
              <a:rPr lang="en-US" dirty="0" smtClean="0"/>
              <a:t>solar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Wind and solar have zero </a:t>
            </a:r>
            <a:r>
              <a:rPr lang="en-US" dirty="0" smtClean="0"/>
              <a:t>marginal cost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Prices collapse and costs </a:t>
            </a:r>
            <a:r>
              <a:rPr lang="en-US" dirty="0" smtClean="0"/>
              <a:t>are not recovered in the long run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u="sng" dirty="0" smtClean="0"/>
              <a:t>Our </a:t>
            </a:r>
            <a:r>
              <a:rPr lang="en-US" u="sng" dirty="0" smtClean="0"/>
              <a:t>main result: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All plants recover their costs in (perfect) energy-only markets with wind and solar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Holds true with and without energy storage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Think twice before embarking on complete re-design of electricity markets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093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b-NO" dirty="0" smtClean="0"/>
              <a:t>Installed </a:t>
            </a:r>
            <a:r>
              <a:rPr lang="nb-NO" dirty="0" smtClean="0"/>
              <a:t>Wind Capacity </a:t>
            </a:r>
            <a:r>
              <a:rPr lang="nb-NO" dirty="0" smtClean="0"/>
              <a:t>as a </a:t>
            </a:r>
            <a:r>
              <a:rPr lang="nb-NO" dirty="0" smtClean="0"/>
              <a:t>Function </a:t>
            </a:r>
            <a:r>
              <a:rPr lang="nb-NO" dirty="0" smtClean="0"/>
              <a:t>of </a:t>
            </a:r>
            <a:r>
              <a:rPr lang="nb-NO" dirty="0" smtClean="0"/>
              <a:t>Investment Cost</a:t>
            </a:r>
            <a:endParaRPr lang="nb-NO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065" y="1564618"/>
            <a:ext cx="7495510" cy="30616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0376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7079"/>
            <a:ext cx="8353586" cy="857250"/>
          </a:xfrm>
        </p:spPr>
        <p:txBody>
          <a:bodyPr>
            <a:normAutofit fontScale="90000"/>
          </a:bodyPr>
          <a:lstStyle/>
          <a:p>
            <a:r>
              <a:rPr lang="nb-NO" dirty="0" smtClean="0"/>
              <a:t>Saturation of </a:t>
            </a:r>
            <a:r>
              <a:rPr lang="nb-NO" dirty="0" smtClean="0"/>
              <a:t>Wind Penetration </a:t>
            </a:r>
            <a:r>
              <a:rPr lang="nb-NO" dirty="0" smtClean="0"/>
              <a:t>without </a:t>
            </a:r>
            <a:r>
              <a:rPr lang="nb-NO" dirty="0" smtClean="0"/>
              <a:t>ES</a:t>
            </a:r>
            <a:endParaRPr lang="nb-NO" dirty="0"/>
          </a:p>
        </p:txBody>
      </p:sp>
      <p:pic>
        <p:nvPicPr>
          <p:cNvPr id="4" name="Picture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103"/>
          <a:stretch/>
        </p:blipFill>
        <p:spPr bwMode="auto">
          <a:xfrm>
            <a:off x="706177" y="1340602"/>
            <a:ext cx="7275450" cy="281294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1282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VRE Impacts on Electricity Costs</a:t>
            </a:r>
            <a:endParaRPr lang="nb-NO" dirty="0"/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266" y="1392343"/>
            <a:ext cx="6874933" cy="327279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 flipH="1">
            <a:off x="457199" y="904621"/>
            <a:ext cx="8376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Average </a:t>
            </a:r>
            <a:r>
              <a:rPr lang="nb-NO" dirty="0" smtClean="0"/>
              <a:t>Electricity Costs (ACE) decreases </a:t>
            </a:r>
            <a:r>
              <a:rPr lang="nb-NO" dirty="0" smtClean="0"/>
              <a:t>as wind and solar becomes more competitive</a:t>
            </a:r>
            <a:r>
              <a:rPr lang="nb-NO" dirty="0" smtClean="0"/>
              <a:t>.</a:t>
            </a:r>
            <a:endParaRPr lang="nb-NO" dirty="0" smtClean="0"/>
          </a:p>
        </p:txBody>
      </p:sp>
    </p:spTree>
    <p:extLst>
      <p:ext uri="{BB962C8B-B14F-4D97-AF65-F5344CB8AC3E}">
        <p14:creationId xmlns:p14="http://schemas.microsoft.com/office/powerpoint/2010/main" val="81066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Adding </a:t>
            </a:r>
            <a:r>
              <a:rPr lang="nb-NO" dirty="0" smtClean="0"/>
              <a:t>Energy Storage</a:t>
            </a:r>
            <a:endParaRPr lang="nb-N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72"/>
          <a:stretch/>
        </p:blipFill>
        <p:spPr bwMode="auto">
          <a:xfrm>
            <a:off x="1291410" y="845819"/>
            <a:ext cx="6023977" cy="38229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7384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706" y="205979"/>
            <a:ext cx="8376834" cy="857250"/>
          </a:xfrm>
        </p:spPr>
        <p:txBody>
          <a:bodyPr>
            <a:normAutofit fontScale="90000"/>
          </a:bodyPr>
          <a:lstStyle/>
          <a:p>
            <a:r>
              <a:rPr lang="nb-NO" dirty="0" smtClean="0"/>
              <a:t>ES increases VRE; limited Cost Reduction</a:t>
            </a:r>
            <a:endParaRPr lang="nb-N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15" b="7952"/>
          <a:stretch/>
        </p:blipFill>
        <p:spPr bwMode="auto">
          <a:xfrm>
            <a:off x="1264888" y="1156447"/>
            <a:ext cx="5740048" cy="372998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7854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000" dirty="0" smtClean="0"/>
              <a:t>Summary of Results</a:t>
            </a:r>
            <a:r>
              <a:rPr lang="en-US" sz="3000" dirty="0"/>
              <a:t>: Capacities and Prices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4842427" y="3793632"/>
          <a:ext cx="3967035" cy="6527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38018">
                  <a:extLst>
                    <a:ext uri="{9D8B030D-6E8A-4147-A177-3AD203B41FA5}">
                      <a16:colId xmlns:a16="http://schemas.microsoft.com/office/drawing/2014/main" val="2514548031"/>
                    </a:ext>
                  </a:extLst>
                </a:gridCol>
                <a:gridCol w="938018">
                  <a:extLst>
                    <a:ext uri="{9D8B030D-6E8A-4147-A177-3AD203B41FA5}">
                      <a16:colId xmlns:a16="http://schemas.microsoft.com/office/drawing/2014/main" val="3406443691"/>
                    </a:ext>
                  </a:extLst>
                </a:gridCol>
                <a:gridCol w="1124864">
                  <a:extLst>
                    <a:ext uri="{9D8B030D-6E8A-4147-A177-3AD203B41FA5}">
                      <a16:colId xmlns:a16="http://schemas.microsoft.com/office/drawing/2014/main" val="825464580"/>
                    </a:ext>
                  </a:extLst>
                </a:gridCol>
                <a:gridCol w="966135">
                  <a:extLst>
                    <a:ext uri="{9D8B030D-6E8A-4147-A177-3AD203B41FA5}">
                      <a16:colId xmlns:a16="http://schemas.microsoft.com/office/drawing/2014/main" val="3285991264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1 - Base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2 - VRE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3 - VRE + ES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348106797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Weighted avg. price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114.9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81.6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81.4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843086646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776439" y="4446412"/>
            <a:ext cx="3910361" cy="3791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All technologies break even in all cases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9948" y="3784878"/>
            <a:ext cx="39103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 VRE gives less base, more peak plants</a:t>
            </a:r>
          </a:p>
          <a:p>
            <a:r>
              <a:rPr lang="en-US" dirty="0"/>
              <a:t>- ES gives more VRE, less base and peak</a:t>
            </a:r>
          </a:p>
          <a:p>
            <a:r>
              <a:rPr lang="en-US" dirty="0"/>
              <a:t>- VRE and ES give much lower emissions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5A6A091-A51D-4125-B985-A0DC7EE174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41" y="1063229"/>
            <a:ext cx="4444105" cy="247887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0BA00DD-EB80-49FB-85F5-0DDC46C681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1063228"/>
            <a:ext cx="4444105" cy="2478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714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sz="3200" dirty="0" err="1" smtClean="0"/>
              <a:t>Conclusions</a:t>
            </a:r>
            <a:endParaRPr lang="nb-N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3229"/>
            <a:ext cx="8229600" cy="3394472"/>
          </a:xfrm>
        </p:spPr>
        <p:txBody>
          <a:bodyPr>
            <a:normAutofit fontScale="92500" lnSpcReduction="10000"/>
          </a:bodyPr>
          <a:lstStyle/>
          <a:p>
            <a:r>
              <a:rPr lang="en-US" sz="1900" dirty="0" smtClean="0"/>
              <a:t>All plants recover their costs in a perfect market with VRE and EES</a:t>
            </a:r>
          </a:p>
          <a:p>
            <a:pPr lvl="1"/>
            <a:r>
              <a:rPr lang="en-US" sz="1500" dirty="0" smtClean="0"/>
              <a:t>Gives optimal generation mix to minimize system cost</a:t>
            </a:r>
          </a:p>
          <a:p>
            <a:pPr lvl="1"/>
            <a:r>
              <a:rPr lang="en-US" sz="1500" dirty="0" smtClean="0"/>
              <a:t>The result is identical to profit </a:t>
            </a:r>
            <a:r>
              <a:rPr lang="en-US" sz="1500" dirty="0" err="1" smtClean="0"/>
              <a:t>mazimization</a:t>
            </a:r>
            <a:r>
              <a:rPr lang="en-US" sz="1500" dirty="0" smtClean="0"/>
              <a:t> of price-taker firms</a:t>
            </a:r>
          </a:p>
          <a:p>
            <a:pPr lvl="1"/>
            <a:r>
              <a:rPr lang="en-US" sz="1500" b="1" i="1" dirty="0" smtClean="0">
                <a:solidFill>
                  <a:schemeClr val="accent6">
                    <a:lumMod val="75000"/>
                  </a:schemeClr>
                </a:solidFill>
              </a:rPr>
              <a:t>Analytical and numerica</a:t>
            </a:r>
            <a:r>
              <a:rPr lang="en-US" sz="1500" b="1" i="1" dirty="0">
                <a:solidFill>
                  <a:schemeClr val="accent6">
                    <a:lumMod val="75000"/>
                  </a:schemeClr>
                </a:solidFill>
              </a:rPr>
              <a:t>l</a:t>
            </a:r>
            <a:r>
              <a:rPr lang="en-US" sz="1500" b="1" i="1" dirty="0" smtClean="0">
                <a:solidFill>
                  <a:schemeClr val="accent6">
                    <a:lumMod val="75000"/>
                  </a:schemeClr>
                </a:solidFill>
              </a:rPr>
              <a:t> analyses indicate that thermal generators, VRE, and ES can co-exist in regular energy-only markets</a:t>
            </a:r>
          </a:p>
          <a:p>
            <a:r>
              <a:rPr lang="en-US" sz="1900" dirty="0" smtClean="0"/>
              <a:t>The merit-order effect of VRE changes the capacity mix so that all (remaining) generators recovers their costs</a:t>
            </a:r>
          </a:p>
          <a:p>
            <a:pPr lvl="1"/>
            <a:r>
              <a:rPr lang="en-US" sz="1500" dirty="0" smtClean="0"/>
              <a:t>Just as when new, cheaper thermal generators enters the marked</a:t>
            </a:r>
          </a:p>
          <a:p>
            <a:r>
              <a:rPr lang="en-US" sz="1900" dirty="0" smtClean="0"/>
              <a:t>EES </a:t>
            </a:r>
            <a:r>
              <a:rPr lang="en-US" sz="1900" dirty="0"/>
              <a:t>triggers more VRE capacity in equilibrium,</a:t>
            </a:r>
          </a:p>
          <a:p>
            <a:pPr lvl="1"/>
            <a:r>
              <a:rPr lang="en-US" sz="1500" dirty="0"/>
              <a:t>EES creates a new price segment based on the marginal value of storage, where the VRE gains additional </a:t>
            </a:r>
            <a:r>
              <a:rPr lang="en-US" sz="1500" dirty="0" smtClean="0"/>
              <a:t>profits.</a:t>
            </a:r>
            <a:endParaRPr lang="nb-NO" sz="1500" dirty="0"/>
          </a:p>
          <a:p>
            <a:r>
              <a:rPr lang="nb-NO" sz="1900" dirty="0" err="1" smtClean="0"/>
              <a:t>Theoretical</a:t>
            </a:r>
            <a:r>
              <a:rPr lang="nb-NO" sz="1900" dirty="0" smtClean="0"/>
              <a:t> </a:t>
            </a:r>
            <a:r>
              <a:rPr lang="nb-NO" sz="1900" dirty="0" err="1"/>
              <a:t>model</a:t>
            </a:r>
            <a:r>
              <a:rPr lang="nb-NO" sz="1900" dirty="0"/>
              <a:t> </a:t>
            </a:r>
            <a:r>
              <a:rPr lang="nb-NO" sz="1900" dirty="0" err="1"/>
              <a:t>results</a:t>
            </a:r>
            <a:r>
              <a:rPr lang="nb-NO" sz="1900" dirty="0"/>
              <a:t> </a:t>
            </a:r>
            <a:r>
              <a:rPr lang="nb-NO" sz="1900" dirty="0" err="1"/>
              <a:t>are</a:t>
            </a:r>
            <a:r>
              <a:rPr lang="nb-NO" sz="1900" dirty="0"/>
              <a:t> </a:t>
            </a:r>
            <a:r>
              <a:rPr lang="nb-NO" sz="1900" dirty="0" err="1"/>
              <a:t>confirmed</a:t>
            </a:r>
            <a:r>
              <a:rPr lang="nb-NO" sz="1900" dirty="0"/>
              <a:t> by standard </a:t>
            </a:r>
            <a:r>
              <a:rPr lang="nb-NO" sz="1900" dirty="0" err="1"/>
              <a:t>generation</a:t>
            </a:r>
            <a:r>
              <a:rPr lang="nb-NO" sz="1900" dirty="0"/>
              <a:t> </a:t>
            </a:r>
            <a:r>
              <a:rPr lang="nb-NO" sz="1900" dirty="0" err="1"/>
              <a:t>expansion</a:t>
            </a:r>
            <a:r>
              <a:rPr lang="nb-NO" sz="1900" dirty="0"/>
              <a:t> </a:t>
            </a:r>
            <a:r>
              <a:rPr lang="nb-NO" sz="1900" dirty="0" err="1"/>
              <a:t>model</a:t>
            </a:r>
            <a:r>
              <a:rPr lang="nb-NO" sz="1900" dirty="0"/>
              <a:t> (LP) </a:t>
            </a:r>
            <a:r>
              <a:rPr lang="nb-NO" sz="1900" dirty="0" err="1"/>
              <a:t>with</a:t>
            </a:r>
            <a:r>
              <a:rPr lang="nb-NO" sz="1900" dirty="0"/>
              <a:t> </a:t>
            </a:r>
            <a:r>
              <a:rPr lang="nb-NO" sz="1900" dirty="0" err="1"/>
              <a:t>chronological</a:t>
            </a:r>
            <a:r>
              <a:rPr lang="nb-NO" sz="1900" dirty="0"/>
              <a:t> time series inputs</a:t>
            </a:r>
          </a:p>
          <a:p>
            <a:pPr marL="0" indent="0">
              <a:buNone/>
            </a:pPr>
            <a:endParaRPr lang="nb-NO" sz="1900" dirty="0"/>
          </a:p>
        </p:txBody>
      </p:sp>
    </p:spTree>
    <p:extLst>
      <p:ext uri="{BB962C8B-B14F-4D97-AF65-F5344CB8AC3E}">
        <p14:creationId xmlns:p14="http://schemas.microsoft.com/office/powerpoint/2010/main" val="2302069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60"/>
            <a:ext cx="8229600" cy="671250"/>
          </a:xfrm>
        </p:spPr>
        <p:txBody>
          <a:bodyPr>
            <a:normAutofit/>
          </a:bodyPr>
          <a:lstStyle/>
          <a:p>
            <a:r>
              <a:rPr lang="nb-NO" sz="3200" dirty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76510"/>
            <a:ext cx="8229600" cy="3918113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US" sz="1000" dirty="0" err="1"/>
              <a:t>Korpås</a:t>
            </a:r>
            <a:r>
              <a:rPr lang="en-US" sz="1000" dirty="0"/>
              <a:t> M, Botterud A., “</a:t>
            </a:r>
            <a:r>
              <a:rPr lang="en-US" sz="1000" dirty="0">
                <a:hlinkClick r:id="rId2"/>
              </a:rPr>
              <a:t>Optimality Conditions and Cost Recovery in Electricity Markets with Variable Renewable Energy and Energy Storage</a:t>
            </a:r>
            <a:r>
              <a:rPr lang="en-US" sz="1000" dirty="0"/>
              <a:t>,” MIT CEEPR, working paper 2020-005</a:t>
            </a:r>
            <a:r>
              <a:rPr lang="en-US" sz="1000" dirty="0" smtClean="0"/>
              <a:t>.</a:t>
            </a:r>
            <a:endParaRPr lang="en-US" sz="1000" dirty="0"/>
          </a:p>
          <a:p>
            <a:pPr marL="0" indent="0">
              <a:spcBef>
                <a:spcPts val="600"/>
              </a:spcBef>
              <a:buNone/>
            </a:pPr>
            <a:r>
              <a:rPr lang="en-US" sz="1000" dirty="0"/>
              <a:t>Schmalensee R., “On the Efficiency of Competitive Energy Storage,” Working Paper, June 16, 2019.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1000" dirty="0"/>
              <a:t>Joskow P L, “Challenges for wholesale electricity markets with intermittent renewable generation at scale: the US experience”, Oxford Review of Economic Policy, Volume 35, Number 2, 2019, pp. 291–331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1000" dirty="0"/>
              <a:t>Botterud A., Auer H., “</a:t>
            </a:r>
            <a:r>
              <a:rPr lang="en-US" sz="1000" dirty="0">
                <a:hlinkClick r:id="rId3"/>
              </a:rPr>
              <a:t>Resource Adequacy with Increasing Shares of Wind and Solar Power: A Comparison of European and U.S. Electricity Market Designs</a:t>
            </a:r>
            <a:r>
              <a:rPr lang="en-US" sz="1000" dirty="0"/>
              <a:t>,” </a:t>
            </a:r>
            <a:r>
              <a:rPr lang="en-US" sz="1000" i="1" dirty="0"/>
              <a:t>Economics of Energy and Environmental Policy</a:t>
            </a:r>
            <a:r>
              <a:rPr lang="en-US" sz="1000" dirty="0"/>
              <a:t>, 9(2), 2020 </a:t>
            </a:r>
            <a:endParaRPr lang="en-US" sz="1000" dirty="0" smtClean="0"/>
          </a:p>
          <a:p>
            <a:pPr marL="0" indent="0">
              <a:spcBef>
                <a:spcPts val="600"/>
              </a:spcBef>
              <a:buNone/>
            </a:pPr>
            <a:r>
              <a:rPr lang="en-US" sz="1000" dirty="0"/>
              <a:t>Kwon J., Zhou Z., Levin T., Botterud A., “</a:t>
            </a:r>
            <a:r>
              <a:rPr lang="en-US" sz="1000" dirty="0">
                <a:hlinkClick r:id="rId4"/>
              </a:rPr>
              <a:t>Resource Adequacy in Electricity Markets with Renewable Energy</a:t>
            </a:r>
            <a:r>
              <a:rPr lang="en-US" sz="1000" dirty="0"/>
              <a:t>,” IEEE Trans Power Systems, Vol. 35, No.1, pp. 773-781, 2020</a:t>
            </a:r>
            <a:r>
              <a:rPr lang="en-US" sz="1000" dirty="0" smtClean="0"/>
              <a:t>.</a:t>
            </a:r>
          </a:p>
          <a:p>
            <a:pPr marL="0" indent="0">
              <a:buNone/>
            </a:pPr>
            <a:r>
              <a:rPr lang="en-US" sz="1000" dirty="0" smtClean="0"/>
              <a:t>Mills </a:t>
            </a:r>
            <a:r>
              <a:rPr lang="en-US" sz="1000" dirty="0"/>
              <a:t>A.D., Levin T., Wiser R., </a:t>
            </a:r>
            <a:r>
              <a:rPr lang="en-US" sz="1000" dirty="0" err="1"/>
              <a:t>Seel</a:t>
            </a:r>
            <a:r>
              <a:rPr lang="en-US" sz="1000" dirty="0"/>
              <a:t> J., Botterud A., “</a:t>
            </a:r>
            <a:r>
              <a:rPr lang="en-US" sz="1000" dirty="0">
                <a:hlinkClick r:id="rId5"/>
              </a:rPr>
              <a:t>Impacts of variable renewable energy on wholesale markets and generating assets in the United States: A review of expectations and evidence</a:t>
            </a:r>
            <a:r>
              <a:rPr lang="en-US" sz="1000" dirty="0"/>
              <a:t>,” </a:t>
            </a:r>
            <a:r>
              <a:rPr lang="en-US" sz="1000" i="1" dirty="0"/>
              <a:t>Renewable and Sustainable Energy Reviews</a:t>
            </a:r>
            <a:r>
              <a:rPr lang="en-US" sz="1000" dirty="0"/>
              <a:t>, 120 (109670), 2020.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1000" dirty="0" err="1" smtClean="0"/>
              <a:t>Askeland</a:t>
            </a:r>
            <a:r>
              <a:rPr lang="en-US" sz="1000" dirty="0" smtClean="0"/>
              <a:t> </a:t>
            </a:r>
            <a:r>
              <a:rPr lang="en-US" sz="1000" dirty="0"/>
              <a:t>M, Jaehnert S, Korpås M (2019), </a:t>
            </a:r>
            <a:r>
              <a:rPr lang="en-US" sz="1000" dirty="0">
                <a:hlinkClick r:id="rId6"/>
              </a:rPr>
              <a:t>Equilibrium assessment of storage technologies in a power market with capacity remuneration</a:t>
            </a:r>
            <a:r>
              <a:rPr lang="en-US" sz="1000" dirty="0"/>
              <a:t>”, Sustainable Energy Technologies and Assessments, Volume 31, February 2019, Pages 228-235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1000" dirty="0" err="1"/>
              <a:t>Welisch</a:t>
            </a:r>
            <a:r>
              <a:rPr lang="en-US" sz="1000" dirty="0"/>
              <a:t> M., A. </a:t>
            </a:r>
            <a:r>
              <a:rPr lang="en-US" sz="1000" dirty="0" err="1"/>
              <a:t>Ortner</a:t>
            </a:r>
            <a:r>
              <a:rPr lang="en-US" sz="1000" dirty="0"/>
              <a:t>, G. Resch (2016). ”Assessment of RES Technology Market Values and the Merit Order Effect – an Econometric Multi Country Analysis.” Energy &amp; Environment 27(1):105–21.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1000" dirty="0" err="1"/>
              <a:t>Praktiknjo</a:t>
            </a:r>
            <a:r>
              <a:rPr lang="en-US" sz="1000" dirty="0"/>
              <a:t> A., Erdmann G., “</a:t>
            </a:r>
            <a:r>
              <a:rPr lang="en-US" sz="1000" dirty="0">
                <a:hlinkClick r:id="rId7"/>
              </a:rPr>
              <a:t>Renewable Electricity and Backup Capacities: An (Un-) Resolvable Problem?</a:t>
            </a:r>
            <a:r>
              <a:rPr lang="en-US" sz="1000" dirty="0"/>
              <a:t>” The Energy Journal 37(2): 89-106, 2016.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1000" dirty="0" err="1"/>
              <a:t>Stoft</a:t>
            </a:r>
            <a:r>
              <a:rPr lang="en-US" sz="1000" dirty="0"/>
              <a:t> S., Power Systems Economics: Designing Markets for Electricity, IEEE Press, 2002.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1000" dirty="0"/>
              <a:t>Steffen B., Weber C., “Efficient storage capacity in power systems with thermal and renewable generation”, Energy Economics, vol. 36, pp. 556-567, 2013</a:t>
            </a:r>
            <a:endParaRPr lang="nb-NO" sz="1000" dirty="0"/>
          </a:p>
          <a:p>
            <a:pPr marL="0" indent="0">
              <a:spcBef>
                <a:spcPts val="600"/>
              </a:spcBef>
              <a:buNone/>
            </a:pPr>
            <a:r>
              <a:rPr lang="en-US" sz="1000" dirty="0"/>
              <a:t>Green R., “Competition in Generation: The Economic Foundations,” Proceedings of the IEEE, vol. 88, no. 2, pp. 128-139, 2000.</a:t>
            </a:r>
            <a:endParaRPr lang="nb-NO" sz="1000" dirty="0"/>
          </a:p>
          <a:p>
            <a:pPr marL="0" indent="0">
              <a:spcBef>
                <a:spcPts val="600"/>
              </a:spcBef>
              <a:buNone/>
            </a:pPr>
            <a:r>
              <a:rPr lang="nb-NO" sz="1000" dirty="0"/>
              <a:t>Kennedy S., </a:t>
            </a:r>
            <a:r>
              <a:rPr lang="en-US" sz="1000" dirty="0"/>
              <a:t>“Wind power planning: assessing long-term costs and benefits,” Energy Policy, Vol. 33, pp. 1661-1675, 2005.</a:t>
            </a:r>
            <a:endParaRPr lang="nb-NO" sz="1000" dirty="0"/>
          </a:p>
        </p:txBody>
      </p:sp>
    </p:spTree>
    <p:extLst>
      <p:ext uri="{BB962C8B-B14F-4D97-AF65-F5344CB8AC3E}">
        <p14:creationId xmlns:p14="http://schemas.microsoft.com/office/powerpoint/2010/main" val="61666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tel 1"/>
          <p:cNvSpPr>
            <a:spLocks noGrp="1"/>
          </p:cNvSpPr>
          <p:nvPr>
            <p:ph type="ctrTitle"/>
          </p:nvPr>
        </p:nvSpPr>
        <p:spPr>
          <a:xfrm>
            <a:off x="517126" y="1990208"/>
            <a:ext cx="8409244" cy="675821"/>
          </a:xfrm>
        </p:spPr>
        <p:txBody>
          <a:bodyPr>
            <a:noAutofit/>
          </a:bodyPr>
          <a:lstStyle/>
          <a:p>
            <a:r>
              <a:rPr lang="en-US" sz="2200" dirty="0"/>
              <a:t>Optimality Conditions and Cost Recovery in </a:t>
            </a:r>
            <a:r>
              <a:rPr lang="en-US" sz="2200" dirty="0" smtClean="0"/>
              <a:t>Electricity Markets </a:t>
            </a:r>
            <a:r>
              <a:rPr lang="en-US" sz="2200" dirty="0"/>
              <a:t>with Variable Renewable Energy and </a:t>
            </a:r>
            <a:r>
              <a:rPr lang="en-US" sz="2200" dirty="0" smtClean="0"/>
              <a:t>Energy Storage</a:t>
            </a:r>
            <a:endParaRPr lang="nb-NO" sz="2200" dirty="0"/>
          </a:p>
        </p:txBody>
      </p:sp>
      <p:sp>
        <p:nvSpPr>
          <p:cNvPr id="10" name="Undertittel 2"/>
          <p:cNvSpPr>
            <a:spLocks noGrp="1"/>
          </p:cNvSpPr>
          <p:nvPr>
            <p:ph type="subTitle" idx="1"/>
          </p:nvPr>
        </p:nvSpPr>
        <p:spPr>
          <a:xfrm>
            <a:off x="5053358" y="4486426"/>
            <a:ext cx="3873012" cy="508698"/>
          </a:xfrm>
        </p:spPr>
        <p:txBody>
          <a:bodyPr>
            <a:normAutofit fontScale="85000" lnSpcReduction="20000"/>
          </a:bodyPr>
          <a:lstStyle/>
          <a:p>
            <a:endParaRPr lang="en-US" sz="1800" dirty="0"/>
          </a:p>
          <a:p>
            <a:r>
              <a:rPr lang="en-US" sz="1800" dirty="0" smtClean="0"/>
              <a:t>FERC Technical Conference, June 24 2020</a:t>
            </a:r>
            <a:endParaRPr lang="en-US" sz="1800" dirty="0"/>
          </a:p>
        </p:txBody>
      </p:sp>
      <p:pic>
        <p:nvPicPr>
          <p:cNvPr id="6" name="Bilde 5" descr="hovedlogo_eng_objek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21" y="615707"/>
            <a:ext cx="3094007" cy="1027639"/>
          </a:xfrm>
          <a:prstGeom prst="rect">
            <a:avLst/>
          </a:prstGeom>
        </p:spPr>
      </p:pic>
      <p:sp>
        <p:nvSpPr>
          <p:cNvPr id="7" name="Undertittel 2"/>
          <p:cNvSpPr txBox="1">
            <a:spLocks/>
          </p:cNvSpPr>
          <p:nvPr/>
        </p:nvSpPr>
        <p:spPr>
          <a:xfrm>
            <a:off x="517126" y="3120307"/>
            <a:ext cx="3569099" cy="1419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chemeClr val="tx1"/>
                </a:solidFill>
              </a:rPr>
              <a:t>Prof. Magnus Korpås</a:t>
            </a:r>
          </a:p>
          <a:p>
            <a:r>
              <a:rPr lang="en-US" sz="1600" dirty="0">
                <a:solidFill>
                  <a:schemeClr val="tx1"/>
                </a:solidFill>
              </a:rPr>
              <a:t>Dept. of Electric Power Engineering</a:t>
            </a:r>
          </a:p>
          <a:p>
            <a:r>
              <a:rPr lang="en-US" sz="1600" dirty="0">
                <a:solidFill>
                  <a:schemeClr val="tx1"/>
                </a:solidFill>
              </a:rPr>
              <a:t>NTNU</a:t>
            </a:r>
          </a:p>
          <a:p>
            <a:r>
              <a:rPr lang="en-US" sz="1600" dirty="0">
                <a:solidFill>
                  <a:schemeClr val="tx1"/>
                </a:solidFill>
              </a:rPr>
              <a:t>magnusk@ntnu.no</a:t>
            </a:r>
          </a:p>
        </p:txBody>
      </p:sp>
      <p:pic>
        <p:nvPicPr>
          <p:cNvPr id="4098" name="Picture 2" descr="http://www.accountabilitylab.org/wp-content/uploads/2018/04/MIT-Logo-263x26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3861" y="476533"/>
            <a:ext cx="1166812" cy="1166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Undertittel 2"/>
          <p:cNvSpPr txBox="1">
            <a:spLocks/>
          </p:cNvSpPr>
          <p:nvPr/>
        </p:nvSpPr>
        <p:spPr>
          <a:xfrm>
            <a:off x="4181007" y="3068720"/>
            <a:ext cx="4650581" cy="1419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u="sng" dirty="0">
                <a:solidFill>
                  <a:schemeClr val="tx1"/>
                </a:solidFill>
              </a:rPr>
              <a:t>Dr. Audun Botterud</a:t>
            </a:r>
          </a:p>
          <a:p>
            <a:r>
              <a:rPr lang="en-US" sz="1600" dirty="0">
                <a:solidFill>
                  <a:schemeClr val="tx1"/>
                </a:solidFill>
              </a:rPr>
              <a:t>Lab for Information and Decision Systems, MIT</a:t>
            </a:r>
          </a:p>
          <a:p>
            <a:r>
              <a:rPr lang="en-US" sz="1600" dirty="0">
                <a:solidFill>
                  <a:schemeClr val="tx1"/>
                </a:solidFill>
              </a:rPr>
              <a:t>Energy Systems Division, Argonne National Lab</a:t>
            </a:r>
          </a:p>
          <a:p>
            <a:r>
              <a:rPr lang="en-US" sz="1600" dirty="0">
                <a:solidFill>
                  <a:schemeClr val="tx1"/>
                </a:solidFill>
              </a:rPr>
              <a:t>audunb@mit.edu</a:t>
            </a:r>
          </a:p>
        </p:txBody>
      </p:sp>
    </p:spTree>
    <p:extLst>
      <p:ext uri="{BB962C8B-B14F-4D97-AF65-F5344CB8AC3E}">
        <p14:creationId xmlns:p14="http://schemas.microsoft.com/office/powerpoint/2010/main" val="157205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140" y="205979"/>
            <a:ext cx="8460060" cy="507699"/>
          </a:xfrm>
        </p:spPr>
        <p:txBody>
          <a:bodyPr>
            <a:normAutofit fontScale="90000"/>
          </a:bodyPr>
          <a:lstStyle/>
          <a:p>
            <a:r>
              <a:rPr lang="en-US" dirty="0"/>
              <a:t>Prediction of </a:t>
            </a:r>
            <a:r>
              <a:rPr lang="en-US" dirty="0" smtClean="0"/>
              <a:t>Future Price Impacts of </a:t>
            </a:r>
            <a:r>
              <a:rPr lang="en-US" dirty="0"/>
              <a:t>VRE </a:t>
            </a:r>
          </a:p>
        </p:txBody>
      </p:sp>
      <p:pic>
        <p:nvPicPr>
          <p:cNvPr id="4" name="Picture 3" descr="C:\Users\tlevin\Box Sync\S1\Study on Electricity Markets and Reliability\Lit Review Data\EnergyPrices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140" y="788021"/>
            <a:ext cx="8370850" cy="38583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6110868" y="3679902"/>
            <a:ext cx="25759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Projected generation portfolios usually not in economic equilibrium!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26927" y="4767482"/>
            <a:ext cx="15165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Mills et al. </a:t>
            </a:r>
            <a:r>
              <a:rPr lang="en-US" sz="1200" i="1" dirty="0" smtClean="0"/>
              <a:t>, 2020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365833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9667" y="205979"/>
            <a:ext cx="8772294" cy="857250"/>
          </a:xfrm>
        </p:spPr>
        <p:txBody>
          <a:bodyPr>
            <a:noAutofit/>
          </a:bodyPr>
          <a:lstStyle/>
          <a:p>
            <a:r>
              <a:rPr lang="en-US" sz="2900" dirty="0"/>
              <a:t>Investments in </a:t>
            </a:r>
            <a:r>
              <a:rPr lang="en-US" sz="2900" dirty="0" smtClean="0"/>
              <a:t>Variable Renewables and </a:t>
            </a:r>
            <a:r>
              <a:rPr lang="en-US" sz="2900" dirty="0" smtClean="0"/>
              <a:t>Storage</a:t>
            </a:r>
            <a:endParaRPr lang="en-US" sz="2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605530"/>
          </a:xfrm>
        </p:spPr>
        <p:txBody>
          <a:bodyPr>
            <a:normAutofit fontScale="92500"/>
          </a:bodyPr>
          <a:lstStyle/>
          <a:p>
            <a:r>
              <a:rPr lang="en-US" dirty="0"/>
              <a:t>Investments in </a:t>
            </a:r>
            <a:r>
              <a:rPr lang="en-US" dirty="0" smtClean="0"/>
              <a:t>variable renewable energy (VRE) </a:t>
            </a:r>
            <a:r>
              <a:rPr lang="en-US" dirty="0"/>
              <a:t>and energy storage </a:t>
            </a:r>
            <a:r>
              <a:rPr lang="en-US" dirty="0" smtClean="0"/>
              <a:t>(ES) have </a:t>
            </a:r>
            <a:r>
              <a:rPr lang="en-US" dirty="0"/>
              <a:t>been driven, in part, by incentive </a:t>
            </a:r>
            <a:r>
              <a:rPr lang="en-US" dirty="0" smtClean="0"/>
              <a:t>schemes</a:t>
            </a:r>
            <a:endParaRPr lang="en-US" dirty="0"/>
          </a:p>
          <a:p>
            <a:pPr lvl="1"/>
            <a:r>
              <a:rPr lang="en-US" sz="1900" dirty="0"/>
              <a:t>Feed-in tariffs/premiums, auction schemes, carbon pricing, net metering (Europe)</a:t>
            </a:r>
          </a:p>
          <a:p>
            <a:pPr lvl="1"/>
            <a:r>
              <a:rPr lang="en-US" sz="1900" dirty="0"/>
              <a:t>Production and investment tax credits, renewable portfolio standards, net metering, energy storage mandates (United States)</a:t>
            </a:r>
          </a:p>
          <a:p>
            <a:r>
              <a:rPr lang="en-US" dirty="0"/>
              <a:t>Rapid reduction in costs for VRE and </a:t>
            </a:r>
            <a:r>
              <a:rPr lang="en-US" dirty="0" smtClean="0"/>
              <a:t>ES</a:t>
            </a:r>
            <a:endParaRPr lang="en-US" dirty="0"/>
          </a:p>
          <a:p>
            <a:r>
              <a:rPr lang="en-US" dirty="0"/>
              <a:t>How do these technologies influence thermal generation investments and market equilibrium in a competitive market?</a:t>
            </a:r>
          </a:p>
          <a:p>
            <a:pPr lvl="1"/>
            <a:r>
              <a:rPr lang="en-US" dirty="0" smtClean="0"/>
              <a:t>Schmalensee, MIT </a:t>
            </a:r>
            <a:r>
              <a:rPr lang="en-US" dirty="0"/>
              <a:t>(</a:t>
            </a:r>
            <a:r>
              <a:rPr lang="en-US" dirty="0" smtClean="0"/>
              <a:t>2019</a:t>
            </a:r>
            <a:r>
              <a:rPr lang="en-US" dirty="0" smtClean="0"/>
              <a:t>), Joskow</a:t>
            </a:r>
            <a:r>
              <a:rPr lang="en-US" dirty="0" smtClean="0"/>
              <a:t>, MIT </a:t>
            </a:r>
            <a:r>
              <a:rPr lang="en-US" dirty="0"/>
              <a:t>(2019)</a:t>
            </a:r>
          </a:p>
        </p:txBody>
      </p:sp>
    </p:spTree>
    <p:extLst>
      <p:ext uri="{BB962C8B-B14F-4D97-AF65-F5344CB8AC3E}">
        <p14:creationId xmlns:p14="http://schemas.microsoft.com/office/powerpoint/2010/main" val="238019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b-NO" sz="3000" dirty="0"/>
              <a:t>System Optimality and Market Equilibrium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3229"/>
            <a:ext cx="8561294" cy="353139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Most electricity markets are based on marginal cost pricing</a:t>
            </a:r>
          </a:p>
          <a:p>
            <a:r>
              <a:rPr lang="en-US" dirty="0" smtClean="0"/>
              <a:t>Gives the optimal solution for the system in theory</a:t>
            </a:r>
          </a:p>
          <a:p>
            <a:pPr lvl="1"/>
            <a:r>
              <a:rPr lang="en-US" dirty="0" smtClean="0"/>
              <a:t>System demand is met at minimum costs</a:t>
            </a:r>
          </a:p>
          <a:p>
            <a:pPr lvl="1"/>
            <a:r>
              <a:rPr lang="en-US" dirty="0" smtClean="0"/>
              <a:t>All </a:t>
            </a:r>
            <a:r>
              <a:rPr lang="en-US" dirty="0" err="1" smtClean="0"/>
              <a:t>GenCos</a:t>
            </a:r>
            <a:r>
              <a:rPr lang="en-US" dirty="0" smtClean="0"/>
              <a:t> (price-takers) maximize their profits and recover their costs (Green 2000, </a:t>
            </a:r>
            <a:r>
              <a:rPr lang="en-US" dirty="0" err="1" smtClean="0"/>
              <a:t>Stoft</a:t>
            </a:r>
            <a:r>
              <a:rPr lang="en-US" dirty="0" smtClean="0"/>
              <a:t> 2002)</a:t>
            </a:r>
            <a:endParaRPr lang="en-US" dirty="0" smtClean="0"/>
          </a:p>
          <a:p>
            <a:r>
              <a:rPr lang="en-US" dirty="0" smtClean="0"/>
              <a:t>We assume energy-only markets</a:t>
            </a:r>
          </a:p>
          <a:p>
            <a:pPr lvl="1"/>
            <a:r>
              <a:rPr lang="en-US" dirty="0" smtClean="0"/>
              <a:t>Scarcity pricing ensure cost recovery of </a:t>
            </a:r>
            <a:r>
              <a:rPr lang="en-US" dirty="0" err="1" smtClean="0"/>
              <a:t>peaker</a:t>
            </a:r>
            <a:r>
              <a:rPr lang="en-US" dirty="0" smtClean="0"/>
              <a:t> (and all other) plants</a:t>
            </a:r>
          </a:p>
          <a:p>
            <a:pPr lvl="1"/>
            <a:r>
              <a:rPr lang="en-US" dirty="0" smtClean="0"/>
              <a:t>No explicit capacity remuneration mechanism considered</a:t>
            </a:r>
          </a:p>
          <a:p>
            <a:pPr lvl="2"/>
            <a:r>
              <a:rPr lang="en-US" dirty="0" smtClean="0"/>
              <a:t>They do influence market outcomes and prices (Kwon et al. 2019)</a:t>
            </a:r>
          </a:p>
          <a:p>
            <a:pPr lvl="1"/>
            <a:r>
              <a:rPr lang="en-US" dirty="0" smtClean="0"/>
              <a:t>No direct incentive schemes for VRE and ES</a:t>
            </a:r>
          </a:p>
          <a:p>
            <a:pPr lvl="2"/>
            <a:r>
              <a:rPr lang="en-US" dirty="0" smtClean="0"/>
              <a:t>Competing on equal terms with other technologies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992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7A78A8-6345-4ADB-B1BF-76169B97E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sz="3200" dirty="0"/>
              <a:t>System </a:t>
            </a:r>
            <a:r>
              <a:rPr lang="nb-NO" sz="3200" dirty="0" smtClean="0"/>
              <a:t>Cost Minimization Problem</a:t>
            </a:r>
            <a:endParaRPr lang="nb-NO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A4398E20-4F41-4F27-BBED-C9B51135CC75}"/>
                  </a:ext>
                </a:extLst>
              </p:cNvPr>
              <p:cNvGraphicFramePr>
                <a:graphicFrameLocks noGrp="1"/>
              </p:cNvGraphicFramePr>
              <p:nvPr>
                <p:extLst/>
              </p:nvPr>
            </p:nvGraphicFramePr>
            <p:xfrm>
              <a:off x="2883314" y="1114617"/>
              <a:ext cx="5897282" cy="3728954"/>
            </p:xfrm>
            <a:graphic>
              <a:graphicData uri="http://schemas.openxmlformats.org/drawingml/2006/table">
                <a:tbl>
                  <a:tblPr firstCol="1"/>
                  <a:tblGrid>
                    <a:gridCol w="5897282">
                      <a:extLst>
                        <a:ext uri="{9D8B030D-6E8A-4147-A177-3AD203B41FA5}">
                          <a16:colId xmlns:a16="http://schemas.microsoft.com/office/drawing/2014/main" val="820711422"/>
                        </a:ext>
                      </a:extLst>
                    </a:gridCol>
                  </a:tblGrid>
                  <a:tr h="42822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unc>
                                <m:funcPr>
                                  <m:ctrlPr>
                                    <a:rPr lang="nb-NO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funcPr>
                                <m:fName>
                                  <m:limLow>
                                    <m:limLowPr>
                                      <m:ctrlPr>
                                        <a:rPr lang="nb-NO" sz="20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limLow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GB" sz="1600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min</m:t>
                                      </m:r>
                                    </m:e>
                                    <m:lim>
                                      <m:sSub>
                                        <m:sSubPr>
                                          <m:ctrlPr>
                                            <a:rPr lang="nb-NO" sz="2000" i="1"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600" i="1"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n-GB" sz="1600" i="1"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lim>
                                  </m:limLow>
                                </m:fName>
                                <m:e>
                                  <m:r>
                                    <a:rPr lang="en-GB" sz="16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𝐶</m:t>
                                  </m:r>
                                </m:e>
                              </m:func>
                              <m:r>
                                <a:rPr lang="en-GB" sz="16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nary>
                                <m:naryPr>
                                  <m:chr m:val="∑"/>
                                  <m:limLoc m:val="undOvr"/>
                                  <m:supHide m:val="on"/>
                                  <m:ctrlPr>
                                    <a:rPr lang="nb-NO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GB" sz="16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</m:sub>
                                <m:sup/>
                                <m:e>
                                  <m:sSub>
                                    <m:sSubPr>
                                      <m:ctrlPr>
                                        <a:rPr lang="nb-NO" sz="20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𝐹</m:t>
                                      </m:r>
                                    </m:e>
                                    <m:sub>
                                      <m:r>
                                        <a:rPr lang="en-GB" sz="16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nb-NO" sz="20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GB" sz="16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nary>
                              <m:r>
                                <a:rPr lang="en-GB" sz="16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nary>
                                <m:naryPr>
                                  <m:chr m:val="∑"/>
                                  <m:limLoc m:val="undOvr"/>
                                  <m:supHide m:val="on"/>
                                  <m:ctrlPr>
                                    <a:rPr lang="nb-NO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GB" sz="16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𝑗</m:t>
                                  </m:r>
                                </m:sub>
                                <m:sup/>
                                <m:e>
                                  <m:sSub>
                                    <m:sSubPr>
                                      <m:ctrlPr>
                                        <a:rPr lang="nb-NO" sz="20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en-GB" sz="16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  <m:nary>
                                    <m:naryPr>
                                      <m:limLoc m:val="undOvr"/>
                                      <m:ctrlPr>
                                        <a:rPr lang="nb-NO" sz="20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a:rPr lang="en-GB" sz="16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0</m:t>
                                      </m:r>
                                    </m:sub>
                                    <m:sup>
                                      <m:r>
                                        <a:rPr lang="en-GB" sz="16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𝑇</m:t>
                                      </m:r>
                                    </m:sup>
                                    <m:e>
                                      <m:sSub>
                                        <m:sSubPr>
                                          <m:ctrlPr>
                                            <a:rPr lang="nb-NO" sz="2000" i="1"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600" i="1"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m:t>𝑞</m:t>
                                          </m:r>
                                        </m:e>
                                        <m:sub>
                                          <m:r>
                                            <a:rPr lang="en-GB" sz="1600" i="1">
                                              <a:effectLst/>
                                              <a:latin typeface="Cambria Math" panose="02040503050406030204" pitchFamily="18" charset="0"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m:t>𝑗</m:t>
                                          </m:r>
                                        </m:sub>
                                      </m:sSub>
                                      <m:r>
                                        <a:rPr lang="en-GB" sz="16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n-GB" sz="16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𝑡</m:t>
                                      </m:r>
                                      <m:r>
                                        <a:rPr lang="en-GB" sz="16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)</m:t>
                                      </m:r>
                                    </m:e>
                                  </m:nary>
                                  <m:r>
                                    <a:rPr lang="en-GB" sz="16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𝑑𝑡</m:t>
                                  </m:r>
                                </m:e>
                              </m:nary>
                            </m:oMath>
                          </a14:m>
                          <a:r>
                            <a:rPr lang="en-GB" sz="1600" i="1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nb-NO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220003229"/>
                      </a:ext>
                    </a:extLst>
                  </a:tr>
                  <a:tr h="48621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GB" sz="160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s</m:t>
                                </m:r>
                                <m:r>
                                  <a:rPr lang="en-GB" sz="160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.</m:t>
                                </m:r>
                                <m:r>
                                  <m:rPr>
                                    <m:sty m:val="p"/>
                                  </m:rPr>
                                  <a:rPr lang="en-GB" sz="160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t</m:t>
                                </m:r>
                                <m:r>
                                  <a:rPr lang="en-GB" sz="160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.     </m:t>
                                </m:r>
                                <m:sSub>
                                  <m:sSubPr>
                                    <m:ctrlPr>
                                      <a:rPr lang="nb-NO" sz="20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en-GB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𝑑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nb-NO" sz="20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GB" sz="16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nary>
                                  <m:naryPr>
                                    <m:chr m:val="∑"/>
                                    <m:limLoc m:val="subSup"/>
                                    <m:supHide m:val="on"/>
                                    <m:ctrlPr>
                                      <a:rPr lang="nb-NO" sz="20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a:rPr lang="en-GB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𝑘</m:t>
                                    </m:r>
                                  </m:sub>
                                  <m:sup/>
                                  <m:e>
                                    <m:sSub>
                                      <m:sSubPr>
                                        <m:ctrlPr>
                                          <a:rPr lang="nb-NO" sz="20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6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m:t>𝑞</m:t>
                                        </m:r>
                                      </m:e>
                                      <m:sub>
                                        <m:r>
                                          <a:rPr lang="en-GB" sz="16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m:t>𝑘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nb-NO" sz="20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GB" sz="16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m:t>𝑡</m:t>
                                        </m:r>
                                      </m:e>
                                    </m:d>
                                  </m:e>
                                </m:nary>
                                <m:r>
                                  <a:rPr lang="en-GB" sz="16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nb-NO" sz="20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en-GB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𝑒</m:t>
                                    </m:r>
                                    <m:r>
                                      <a:rPr lang="en-GB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−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nb-NO" sz="20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GB" sz="16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=0</m:t>
                                </m:r>
                              </m:oMath>
                            </m:oMathPara>
                          </a14:m>
                          <a:endParaRPr lang="nb-NO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878425115"/>
                      </a:ext>
                    </a:extLst>
                  </a:tr>
                  <a:tr h="41869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nb-NO" sz="20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en-GB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𝑘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nb-NO" sz="20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GB" sz="16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≤0</m:t>
                                </m:r>
                                <m:r>
                                  <a:rPr lang="en-GB" sz="160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  </m:t>
                                </m:r>
                                <m:r>
                                  <a:rPr lang="en-GB" sz="16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,  −</m:t>
                                </m:r>
                                <m:sSub>
                                  <m:sSubPr>
                                    <m:ctrlPr>
                                      <a:rPr lang="nb-NO" sz="20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en-GB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𝑒</m:t>
                                    </m:r>
                                    <m:r>
                                      <a:rPr lang="en-GB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−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nb-NO" sz="20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GB" sz="16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≤0 </m:t>
                                </m:r>
                              </m:oMath>
                            </m:oMathPara>
                          </a14:m>
                          <a:endParaRPr lang="nb-NO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856242258"/>
                      </a:ext>
                    </a:extLst>
                  </a:tr>
                  <a:tr h="41869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nb-NO" sz="20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en-GB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𝑙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nb-NO" sz="20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GB" sz="16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nb-NO" sz="20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GB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𝑙</m:t>
                                    </m:r>
                                  </m:sub>
                                </m:sSub>
                                <m:r>
                                  <a:rPr lang="en-GB" sz="16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≤0 ,  </m:t>
                                </m:r>
                                <m:sSub>
                                  <m:sSubPr>
                                    <m:ctrlPr>
                                      <a:rPr lang="nb-NO" sz="20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en-GB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𝑒</m:t>
                                    </m:r>
                                    <m:r>
                                      <a:rPr lang="en-GB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−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nb-NO" sz="20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GB" sz="16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nb-NO" sz="20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GB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  <m:r>
                                  <a:rPr lang="en-GB" sz="16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≤0</m:t>
                                </m:r>
                              </m:oMath>
                            </m:oMathPara>
                          </a14:m>
                          <a:endParaRPr lang="nb-NO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148738852"/>
                      </a:ext>
                    </a:extLst>
                  </a:tr>
                  <a:tr h="41869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nb-NO" sz="200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en-GB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𝑣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nb-NO" sz="20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GB" sz="16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nb-NO" sz="20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sSub>
                                      <m:sSubPr>
                                        <m:ctrlPr>
                                          <a:rPr lang="nb-NO" sz="20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nb-NO" sz="1600" b="0" i="1" smtClean="0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m:t>𝐴</m:t>
                                        </m:r>
                                        <m:r>
                                          <a:rPr lang="en-GB" sz="16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m:t>𝐹</m:t>
                                        </m:r>
                                      </m:e>
                                      <m:sub>
                                        <m:r>
                                          <a:rPr lang="en-GB" sz="16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m:t>𝑣</m:t>
                                        </m:r>
                                      </m:sub>
                                    </m:sSub>
                                    <m:r>
                                      <a:rPr lang="en-GB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(</m:t>
                                    </m:r>
                                    <m:r>
                                      <a:rPr lang="en-GB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𝑡</m:t>
                                    </m:r>
                                    <m:r>
                                      <a:rPr lang="en-GB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)</m:t>
                                    </m:r>
                                    <m:r>
                                      <a:rPr lang="en-GB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GB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𝑣</m:t>
                                    </m:r>
                                  </m:sub>
                                </m:sSub>
                                <m:r>
                                  <a:rPr lang="en-GB" sz="160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≤0      </m:t>
                                </m:r>
                              </m:oMath>
                            </m:oMathPara>
                          </a14:m>
                          <a:endParaRPr lang="nb-NO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217831921"/>
                      </a:ext>
                    </a:extLst>
                  </a:tr>
                  <a:tr h="79345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nb-NO" sz="20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𝜂</m:t>
                                    </m:r>
                                  </m:e>
                                  <m:sub>
                                    <m:r>
                                      <a:rPr lang="en-GB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  <m:nary>
                                  <m:naryPr>
                                    <m:limLoc m:val="undOvr"/>
                                    <m:ctrlPr>
                                      <a:rPr lang="nb-NO" sz="20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a:rPr lang="en-GB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GB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𝑇</m:t>
                                    </m:r>
                                  </m:sup>
                                  <m:e>
                                    <m:sSub>
                                      <m:sSubPr>
                                        <m:ctrlPr>
                                          <a:rPr lang="nb-NO" sz="20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6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m:t>𝑞</m:t>
                                        </m:r>
                                      </m:e>
                                      <m:sub>
                                        <m:r>
                                          <a:rPr lang="en-GB" sz="16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m:t>𝑒</m:t>
                                        </m:r>
                                        <m:r>
                                          <a:rPr lang="en-GB" sz="16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m:t>−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nb-NO" sz="20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GB" sz="16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m:t>𝑡</m:t>
                                        </m:r>
                                      </m:e>
                                    </m:d>
                                    <m:r>
                                      <a:rPr lang="en-GB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𝑑𝑡</m:t>
                                    </m:r>
                                  </m:e>
                                </m:nary>
                                <m:r>
                                  <a:rPr lang="en-GB" sz="16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nary>
                                  <m:naryPr>
                                    <m:limLoc m:val="undOvr"/>
                                    <m:ctrlPr>
                                      <a:rPr lang="nb-NO" sz="20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a:rPr lang="en-GB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GB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𝑇</m:t>
                                    </m:r>
                                  </m:sup>
                                  <m:e>
                                    <m:sSub>
                                      <m:sSubPr>
                                        <m:ctrlPr>
                                          <a:rPr lang="nb-NO" sz="20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6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m:t>𝑞</m:t>
                                        </m:r>
                                      </m:e>
                                      <m:sub>
                                        <m:r>
                                          <a:rPr lang="en-GB" sz="16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m:t>𝑒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nb-NO" sz="20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GB" sz="16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m:t>𝑡</m:t>
                                        </m:r>
                                      </m:e>
                                    </m:d>
                                    <m:r>
                                      <a:rPr lang="en-GB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𝑑𝑡</m:t>
                                    </m:r>
                                  </m:e>
                                </m:nary>
                                <m:r>
                                  <a:rPr lang="en-GB" sz="160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=0      </m:t>
                                </m:r>
                              </m:oMath>
                            </m:oMathPara>
                          </a14:m>
                          <a:endParaRPr lang="nb-NO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10076804"/>
                      </a:ext>
                    </a:extLst>
                  </a:tr>
                  <a:tr h="41869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nb-NO" sz="16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Sets: </a:t>
                          </a:r>
                          <a14:m>
                            <m:oMath xmlns:m="http://schemas.openxmlformats.org/officeDocument/2006/math">
                              <m:r>
                                <a:rPr lang="en-GB" sz="16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𝑖</m:t>
                              </m:r>
                              <m:r>
                                <a:rPr lang="nb-NO" sz="16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∈</m:t>
                              </m:r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nb-NO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6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𝑝</m:t>
                                  </m:r>
                                  <m:r>
                                    <a:rPr lang="nb-NO" sz="16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,</m:t>
                                  </m:r>
                                  <m:r>
                                    <a:rPr lang="en-GB" sz="16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𝑏</m:t>
                                  </m:r>
                                  <m:r>
                                    <a:rPr lang="nb-NO" sz="16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,</m:t>
                                  </m:r>
                                  <m:r>
                                    <a:rPr lang="en-GB" sz="16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𝑣</m:t>
                                  </m:r>
                                  <m:r>
                                    <a:rPr lang="nb-NO" sz="16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,</m:t>
                                  </m:r>
                                  <m:r>
                                    <a:rPr lang="en-GB" sz="16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𝑒</m:t>
                                  </m:r>
                                </m:e>
                              </m:d>
                              <m:r>
                                <a:rPr lang="nb-NO" sz="16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 , </m:t>
                              </m:r>
                              <m:r>
                                <a:rPr lang="en-GB" sz="16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𝑗</m:t>
                              </m:r>
                              <m:r>
                                <a:rPr lang="nb-NO" sz="16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∈</m:t>
                              </m:r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nb-NO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6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𝑠</m:t>
                                  </m:r>
                                  <m:r>
                                    <a:rPr lang="nb-NO" sz="16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,</m:t>
                                  </m:r>
                                  <m:r>
                                    <a:rPr lang="en-GB" sz="16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𝑝</m:t>
                                  </m:r>
                                  <m:r>
                                    <a:rPr lang="nb-NO" sz="16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,</m:t>
                                  </m:r>
                                  <m:r>
                                    <a:rPr lang="en-GB" sz="16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𝑏</m:t>
                                  </m:r>
                                </m:e>
                              </m:d>
                              <m:r>
                                <a:rPr lang="nb-NO" sz="16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 , </m:t>
                              </m:r>
                              <m:r>
                                <a:rPr lang="en-GB" sz="16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𝑘</m:t>
                              </m:r>
                              <m:r>
                                <a:rPr lang="nb-NO" sz="16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∈</m:t>
                              </m:r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nb-NO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6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𝑠</m:t>
                                  </m:r>
                                  <m:r>
                                    <a:rPr lang="nb-NO" sz="16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,</m:t>
                                  </m:r>
                                  <m:r>
                                    <a:rPr lang="en-GB" sz="16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𝑝</m:t>
                                  </m:r>
                                  <m:r>
                                    <a:rPr lang="nb-NO" sz="16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,</m:t>
                                  </m:r>
                                  <m:r>
                                    <a:rPr lang="en-GB" sz="16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𝑏</m:t>
                                  </m:r>
                                  <m:r>
                                    <a:rPr lang="nb-NO" sz="16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,</m:t>
                                  </m:r>
                                  <m:r>
                                    <a:rPr lang="en-GB" sz="16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𝑣</m:t>
                                  </m:r>
                                  <m:r>
                                    <a:rPr lang="nb-NO" sz="16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,</m:t>
                                  </m:r>
                                  <m:r>
                                    <a:rPr lang="en-GB" sz="16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𝑒</m:t>
                                  </m:r>
                                </m:e>
                              </m:d>
                              <m:r>
                                <a:rPr lang="nb-NO" sz="16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  , </m:t>
                              </m:r>
                              <m:r>
                                <a:rPr lang="en-GB" sz="16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𝑙</m:t>
                              </m:r>
                              <m:r>
                                <a:rPr lang="nb-NO" sz="16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∈</m:t>
                              </m:r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nb-NO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6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𝑝</m:t>
                                  </m:r>
                                  <m:r>
                                    <a:rPr lang="nb-NO" sz="16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,</m:t>
                                  </m:r>
                                  <m:r>
                                    <a:rPr lang="en-GB" sz="16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𝑏</m:t>
                                  </m:r>
                                  <m:r>
                                    <a:rPr lang="nb-NO" sz="16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,</m:t>
                                  </m:r>
                                  <m:r>
                                    <a:rPr lang="en-GB" sz="16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𝑒</m:t>
                                  </m:r>
                                </m:e>
                              </m:d>
                            </m:oMath>
                          </a14:m>
                          <a:endParaRPr lang="nb-NO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19665208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A4398E20-4F41-4F27-BBED-C9B51135CC7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11114658"/>
                  </p:ext>
                </p:extLst>
              </p:nvPr>
            </p:nvGraphicFramePr>
            <p:xfrm>
              <a:off x="2883314" y="1114617"/>
              <a:ext cx="5897282" cy="3728954"/>
            </p:xfrm>
            <a:graphic>
              <a:graphicData uri="http://schemas.openxmlformats.org/drawingml/2006/table">
                <a:tbl>
                  <a:tblPr firstCol="1"/>
                  <a:tblGrid>
                    <a:gridCol w="5897282">
                      <a:extLst>
                        <a:ext uri="{9D8B030D-6E8A-4147-A177-3AD203B41FA5}">
                          <a16:colId xmlns:a16="http://schemas.microsoft.com/office/drawing/2014/main" val="820711422"/>
                        </a:ext>
                      </a:extLst>
                    </a:gridCol>
                  </a:tblGrid>
                  <a:tr h="510477">
                    <a:tc>
                      <a:txBody>
                        <a:bodyPr/>
                        <a:lstStyle/>
                        <a:p>
                          <a:endParaRPr lang="nb-NO"/>
                        </a:p>
                      </a:txBody>
                      <a:tcPr marL="68580" marR="68580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t="-117857" b="-62976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20003229"/>
                      </a:ext>
                    </a:extLst>
                  </a:tr>
                  <a:tr h="586105">
                    <a:tc>
                      <a:txBody>
                        <a:bodyPr/>
                        <a:lstStyle/>
                        <a:p>
                          <a:endParaRPr lang="nb-NO"/>
                        </a:p>
                      </a:txBody>
                      <a:tcPr marL="68580" marR="68580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t="-190625" b="-45104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78425115"/>
                      </a:ext>
                    </a:extLst>
                  </a:tr>
                  <a:tr h="418698">
                    <a:tc>
                      <a:txBody>
                        <a:bodyPr/>
                        <a:lstStyle/>
                        <a:p>
                          <a:endParaRPr lang="nb-NO"/>
                        </a:p>
                      </a:txBody>
                      <a:tcPr marL="68580" marR="68580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t="-404348" b="-52753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56242258"/>
                      </a:ext>
                    </a:extLst>
                  </a:tr>
                  <a:tr h="418698">
                    <a:tc>
                      <a:txBody>
                        <a:bodyPr/>
                        <a:lstStyle/>
                        <a:p>
                          <a:endParaRPr lang="nb-NO"/>
                        </a:p>
                      </a:txBody>
                      <a:tcPr marL="68580" marR="68580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t="-504348" b="-42753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48738852"/>
                      </a:ext>
                    </a:extLst>
                  </a:tr>
                  <a:tr h="418698">
                    <a:tc>
                      <a:txBody>
                        <a:bodyPr/>
                        <a:lstStyle/>
                        <a:p>
                          <a:endParaRPr lang="nb-NO"/>
                        </a:p>
                      </a:txBody>
                      <a:tcPr marL="68580" marR="68580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t="-604348" b="-32753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17831921"/>
                      </a:ext>
                    </a:extLst>
                  </a:tr>
                  <a:tr h="957580">
                    <a:tc>
                      <a:txBody>
                        <a:bodyPr/>
                        <a:lstStyle/>
                        <a:p>
                          <a:endParaRPr lang="nb-NO"/>
                        </a:p>
                      </a:txBody>
                      <a:tcPr marL="68580" marR="68580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t="-309554" b="-4394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0076804"/>
                      </a:ext>
                    </a:extLst>
                  </a:tr>
                  <a:tr h="418698">
                    <a:tc>
                      <a:txBody>
                        <a:bodyPr/>
                        <a:lstStyle/>
                        <a:p>
                          <a:endParaRPr lang="nb-NO"/>
                        </a:p>
                      </a:txBody>
                      <a:tcPr marL="68580" marR="68580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t="-93188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96652089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495D370-41F3-49BC-8051-B6B6C92523A2}"/>
              </a:ext>
            </a:extLst>
          </p:cNvPr>
          <p:cNvCxnSpPr>
            <a:cxnSpLocks/>
          </p:cNvCxnSpPr>
          <p:nvPr/>
        </p:nvCxnSpPr>
        <p:spPr>
          <a:xfrm flipV="1">
            <a:off x="777599" y="2238773"/>
            <a:ext cx="2399651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C9B67C5-C9E7-4402-9174-317F8513007E}"/>
              </a:ext>
            </a:extLst>
          </p:cNvPr>
          <p:cNvCxnSpPr/>
          <p:nvPr/>
        </p:nvCxnSpPr>
        <p:spPr>
          <a:xfrm>
            <a:off x="1016687" y="2232991"/>
            <a:ext cx="0" cy="4603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01413AF-6830-43DB-9D52-518A1542CA52}"/>
              </a:ext>
            </a:extLst>
          </p:cNvPr>
          <p:cNvCxnSpPr/>
          <p:nvPr/>
        </p:nvCxnSpPr>
        <p:spPr>
          <a:xfrm>
            <a:off x="915228" y="1772656"/>
            <a:ext cx="0" cy="4603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67E9809-EB3C-4A72-8333-666D3981281D}"/>
              </a:ext>
            </a:extLst>
          </p:cNvPr>
          <p:cNvCxnSpPr/>
          <p:nvPr/>
        </p:nvCxnSpPr>
        <p:spPr>
          <a:xfrm>
            <a:off x="1357786" y="1790593"/>
            <a:ext cx="0" cy="4603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D355008-0D00-49E1-B210-842CC4504C1E}"/>
              </a:ext>
            </a:extLst>
          </p:cNvPr>
          <p:cNvCxnSpPr/>
          <p:nvPr/>
        </p:nvCxnSpPr>
        <p:spPr>
          <a:xfrm>
            <a:off x="1763337" y="1778439"/>
            <a:ext cx="0" cy="4603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AE1773F-FF52-4984-8111-0B92AC2D335D}"/>
              </a:ext>
            </a:extLst>
          </p:cNvPr>
          <p:cNvCxnSpPr/>
          <p:nvPr/>
        </p:nvCxnSpPr>
        <p:spPr>
          <a:xfrm>
            <a:off x="2298566" y="2268660"/>
            <a:ext cx="0" cy="4603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FABCC2F-37C4-4E83-AD58-ADD428A94B7D}"/>
              </a:ext>
            </a:extLst>
          </p:cNvPr>
          <p:cNvCxnSpPr/>
          <p:nvPr/>
        </p:nvCxnSpPr>
        <p:spPr>
          <a:xfrm flipV="1">
            <a:off x="2580058" y="2260169"/>
            <a:ext cx="0" cy="4603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EE22FEB5-9E6B-44B9-823A-E43A41BB5212}"/>
              </a:ext>
            </a:extLst>
          </p:cNvPr>
          <p:cNvSpPr/>
          <p:nvPr/>
        </p:nvSpPr>
        <p:spPr>
          <a:xfrm>
            <a:off x="1973775" y="2716086"/>
            <a:ext cx="962271" cy="526016"/>
          </a:xfrm>
          <a:prstGeom prst="rect">
            <a:avLst/>
          </a:prstGeom>
          <a:noFill/>
          <a:ln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dirty="0" smtClean="0">
                <a:solidFill>
                  <a:schemeClr val="tx2"/>
                </a:solidFill>
              </a:rPr>
              <a:t>Energy</a:t>
            </a:r>
            <a:endParaRPr lang="nb-NO" sz="1600" dirty="0">
              <a:solidFill>
                <a:schemeClr val="tx2"/>
              </a:solidFill>
            </a:endParaRPr>
          </a:p>
          <a:p>
            <a:pPr algn="ctr"/>
            <a:r>
              <a:rPr lang="nb-NO" sz="1600" dirty="0" err="1">
                <a:solidFill>
                  <a:schemeClr val="tx2"/>
                </a:solidFill>
              </a:rPr>
              <a:t>storage</a:t>
            </a:r>
            <a:endParaRPr lang="nb-NO" sz="16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47A8E9AD-78C6-4709-9497-AF8C1CCE695C}"/>
                  </a:ext>
                </a:extLst>
              </p:cNvPr>
              <p:cNvSpPr/>
              <p:nvPr/>
            </p:nvSpPr>
            <p:spPr>
              <a:xfrm>
                <a:off x="687332" y="1403927"/>
                <a:ext cx="442685" cy="35753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sz="1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nb-NO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𝑝</m:t>
                          </m:r>
                        </m:sub>
                      </m:sSub>
                    </m:oMath>
                  </m:oMathPara>
                </a14:m>
                <a:endParaRPr lang="nb-NO" sz="16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47A8E9AD-78C6-4709-9497-AF8C1CCE69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332" y="1403927"/>
                <a:ext cx="442685" cy="357534"/>
              </a:xfrm>
              <a:prstGeom prst="rect">
                <a:avLst/>
              </a:prstGeom>
              <a:blipFill>
                <a:blip r:embed="rId3"/>
                <a:stretch>
                  <a:fillRect b="-3390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C92B9A9-53EB-4279-B747-249597F684B2}"/>
                  </a:ext>
                </a:extLst>
              </p:cNvPr>
              <p:cNvSpPr/>
              <p:nvPr/>
            </p:nvSpPr>
            <p:spPr>
              <a:xfrm>
                <a:off x="1117854" y="1415307"/>
                <a:ext cx="44012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sz="1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nb-NO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nb-NO" sz="16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C92B9A9-53EB-4279-B747-249597F684B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7854" y="1415307"/>
                <a:ext cx="440120" cy="338554"/>
              </a:xfrm>
              <a:prstGeom prst="rect">
                <a:avLst/>
              </a:prstGeom>
              <a:blipFill>
                <a:blip r:embed="rId4"/>
                <a:stretch>
                  <a:fillRect b="-3571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3CA35F70-E244-4EF8-9343-0BEBFE4A9F4D}"/>
                  </a:ext>
                </a:extLst>
              </p:cNvPr>
              <p:cNvSpPr/>
              <p:nvPr/>
            </p:nvSpPr>
            <p:spPr>
              <a:xfrm>
                <a:off x="1545810" y="1419724"/>
                <a:ext cx="435054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sz="1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nb-NO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𝑣</m:t>
                          </m:r>
                        </m:sub>
                      </m:sSub>
                    </m:oMath>
                  </m:oMathPara>
                </a14:m>
                <a:endParaRPr lang="nb-NO" sz="16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3CA35F70-E244-4EF8-9343-0BEBFE4A9F4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5810" y="1419724"/>
                <a:ext cx="435054" cy="338554"/>
              </a:xfrm>
              <a:prstGeom prst="rect">
                <a:avLst/>
              </a:prstGeom>
              <a:blipFill>
                <a:blip r:embed="rId5"/>
                <a:stretch>
                  <a:fillRect b="-3636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5B89BF9-2541-44DA-ABB5-841AC8C9BC01}"/>
                  </a:ext>
                </a:extLst>
              </p:cNvPr>
              <p:cNvSpPr/>
              <p:nvPr/>
            </p:nvSpPr>
            <p:spPr>
              <a:xfrm>
                <a:off x="785113" y="2625087"/>
                <a:ext cx="44723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sz="1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nb-NO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𝑑</m:t>
                          </m:r>
                        </m:sub>
                      </m:sSub>
                    </m:oMath>
                  </m:oMathPara>
                </a14:m>
                <a:endParaRPr lang="nb-NO" sz="16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5B89BF9-2541-44DA-ABB5-841AC8C9BC0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113" y="2625087"/>
                <a:ext cx="447238" cy="338554"/>
              </a:xfrm>
              <a:prstGeom prst="rect">
                <a:avLst/>
              </a:prstGeom>
              <a:blipFill>
                <a:blip r:embed="rId6"/>
                <a:stretch>
                  <a:fillRect b="-3636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B61BFD5F-3AB4-48AA-957C-74D6FFD4CB1C}"/>
                  </a:ext>
                </a:extLst>
              </p:cNvPr>
              <p:cNvSpPr/>
              <p:nvPr/>
            </p:nvSpPr>
            <p:spPr>
              <a:xfrm>
                <a:off x="2528419" y="2315673"/>
                <a:ext cx="43261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sz="1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nb-NO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nb-NO" sz="16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B61BFD5F-3AB4-48AA-957C-74D6FFD4CB1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8419" y="2315673"/>
                <a:ext cx="432618" cy="338554"/>
              </a:xfrm>
              <a:prstGeom prst="rect">
                <a:avLst/>
              </a:prstGeom>
              <a:blipFill>
                <a:blip r:embed="rId7"/>
                <a:stretch>
                  <a:fillRect b="-3636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74AA7F7-8EAA-485E-BEFD-B2E582F9160F}"/>
                  </a:ext>
                </a:extLst>
              </p:cNvPr>
              <p:cNvSpPr/>
              <p:nvPr/>
            </p:nvSpPr>
            <p:spPr>
              <a:xfrm>
                <a:off x="1780169" y="2293312"/>
                <a:ext cx="541622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sz="1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nb-NO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𝑒</m:t>
                          </m:r>
                          <m:r>
                            <a:rPr lang="nb-NO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−</m:t>
                          </m:r>
                        </m:sub>
                      </m:sSub>
                    </m:oMath>
                  </m:oMathPara>
                </a14:m>
                <a:endParaRPr lang="nb-NO" sz="16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74AA7F7-8EAA-485E-BEFD-B2E582F9160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0169" y="2293312"/>
                <a:ext cx="541622" cy="338554"/>
              </a:xfrm>
              <a:prstGeom prst="rect">
                <a:avLst/>
              </a:prstGeom>
              <a:blipFill>
                <a:blip r:embed="rId8"/>
                <a:stretch>
                  <a:fillRect b="-3571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7733F819-F983-4A47-B982-2987E428E7E6}"/>
              </a:ext>
            </a:extLst>
          </p:cNvPr>
          <p:cNvSpPr txBox="1"/>
          <p:nvPr/>
        </p:nvSpPr>
        <p:spPr>
          <a:xfrm>
            <a:off x="453736" y="3391061"/>
            <a:ext cx="271375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Generation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demand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nb-NO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</a:p>
          <a:p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Capacity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nb-NO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</a:p>
          <a:p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Fixed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nb-NO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</a:p>
          <a:p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Variable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nb-NO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</a:p>
          <a:p>
            <a:r>
              <a:rPr lang="nb-NO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Availability</a:t>
            </a:r>
            <a:r>
              <a:rPr lang="nb-N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factor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nb-NO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</a:t>
            </a:r>
            <a:endParaRPr lang="nb-NO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3015824-779E-44D7-96CB-1D576856C57D}"/>
              </a:ext>
            </a:extLst>
          </p:cNvPr>
          <p:cNvSpPr txBox="1"/>
          <p:nvPr/>
        </p:nvSpPr>
        <p:spPr>
          <a:xfrm>
            <a:off x="369089" y="1224951"/>
            <a:ext cx="817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/>
              <a:t>Peaker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2114FE6-5136-47BC-9089-99D887B5D99A}"/>
              </a:ext>
            </a:extLst>
          </p:cNvPr>
          <p:cNvSpPr txBox="1"/>
          <p:nvPr/>
        </p:nvSpPr>
        <p:spPr>
          <a:xfrm>
            <a:off x="1045040" y="1218161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/>
              <a:t>Base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901F642-EDA1-4699-A6B5-3B78A9F9229C}"/>
              </a:ext>
            </a:extLst>
          </p:cNvPr>
          <p:cNvSpPr txBox="1"/>
          <p:nvPr/>
        </p:nvSpPr>
        <p:spPr>
          <a:xfrm>
            <a:off x="1529289" y="1221556"/>
            <a:ext cx="553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/>
              <a:t>VRE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D6CA48A-6EC0-47E4-86AB-33BAFBA330C6}"/>
              </a:ext>
            </a:extLst>
          </p:cNvPr>
          <p:cNvSpPr txBox="1"/>
          <p:nvPr/>
        </p:nvSpPr>
        <p:spPr>
          <a:xfrm>
            <a:off x="526007" y="2864587"/>
            <a:ext cx="981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err="1"/>
              <a:t>Demand</a:t>
            </a:r>
            <a:endParaRPr lang="nb-NO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C722EAF-8C35-47A7-9D36-BA655A6857E0}"/>
              </a:ext>
            </a:extLst>
          </p:cNvPr>
          <p:cNvCxnSpPr/>
          <p:nvPr/>
        </p:nvCxnSpPr>
        <p:spPr>
          <a:xfrm>
            <a:off x="3051676" y="1790593"/>
            <a:ext cx="0" cy="4603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F7D3FFB6-3E40-4C71-A87E-CB7217896C6C}"/>
              </a:ext>
            </a:extLst>
          </p:cNvPr>
          <p:cNvSpPr txBox="1"/>
          <p:nvPr/>
        </p:nvSpPr>
        <p:spPr>
          <a:xfrm>
            <a:off x="2422826" y="1366723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err="1"/>
              <a:t>Load</a:t>
            </a:r>
            <a:r>
              <a:rPr lang="nb-NO" dirty="0"/>
              <a:t> </a:t>
            </a:r>
            <a:r>
              <a:rPr lang="nb-NO" dirty="0" err="1"/>
              <a:t>shedding</a:t>
            </a:r>
            <a:endParaRPr lang="nb-NO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1E0D444-1C1E-4BD9-998A-C24FE682408A}"/>
              </a:ext>
            </a:extLst>
          </p:cNvPr>
          <p:cNvSpPr txBox="1"/>
          <p:nvPr/>
        </p:nvSpPr>
        <p:spPr>
          <a:xfrm>
            <a:off x="7616251" y="1178180"/>
            <a:ext cx="1070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>
                <a:solidFill>
                  <a:schemeClr val="accent1">
                    <a:lumMod val="50000"/>
                  </a:schemeClr>
                </a:solidFill>
              </a:rPr>
              <a:t>Total </a:t>
            </a:r>
            <a:r>
              <a:rPr lang="nb-NO" dirty="0" err="1">
                <a:solidFill>
                  <a:schemeClr val="accent1">
                    <a:lumMod val="50000"/>
                  </a:schemeClr>
                </a:solidFill>
              </a:rPr>
              <a:t>cost</a:t>
            </a:r>
            <a:endParaRPr lang="nb-NO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5407950-6BD9-41BB-8A01-A6A0FA34AB5C}"/>
              </a:ext>
            </a:extLst>
          </p:cNvPr>
          <p:cNvSpPr txBox="1"/>
          <p:nvPr/>
        </p:nvSpPr>
        <p:spPr>
          <a:xfrm>
            <a:off x="7598190" y="1736055"/>
            <a:ext cx="1420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err="1">
                <a:solidFill>
                  <a:schemeClr val="accent1">
                    <a:lumMod val="50000"/>
                  </a:schemeClr>
                </a:solidFill>
              </a:rPr>
              <a:t>Load</a:t>
            </a:r>
            <a:r>
              <a:rPr lang="nb-NO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nb-NO" dirty="0" err="1">
                <a:solidFill>
                  <a:schemeClr val="accent1">
                    <a:lumMod val="50000"/>
                  </a:schemeClr>
                </a:solidFill>
              </a:rPr>
              <a:t>balance</a:t>
            </a:r>
            <a:endParaRPr lang="nb-NO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2" name="Right Brace 31">
            <a:extLst>
              <a:ext uri="{FF2B5EF4-FFF2-40B4-BE49-F238E27FC236}">
                <a16:creationId xmlns:a16="http://schemas.microsoft.com/office/drawing/2014/main" id="{9B0633A5-6FD5-4768-A4F9-4B84AD68B546}"/>
              </a:ext>
            </a:extLst>
          </p:cNvPr>
          <p:cNvSpPr/>
          <p:nvPr/>
        </p:nvSpPr>
        <p:spPr>
          <a:xfrm>
            <a:off x="7524376" y="2268660"/>
            <a:ext cx="203200" cy="1024375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7C5866C-A95F-42DC-9876-1C18D2D26366}"/>
              </a:ext>
            </a:extLst>
          </p:cNvPr>
          <p:cNvSpPr txBox="1"/>
          <p:nvPr/>
        </p:nvSpPr>
        <p:spPr>
          <a:xfrm>
            <a:off x="7750590" y="2502405"/>
            <a:ext cx="1213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err="1">
                <a:solidFill>
                  <a:schemeClr val="accent1">
                    <a:lumMod val="50000"/>
                  </a:schemeClr>
                </a:solidFill>
              </a:rPr>
              <a:t>Capacity</a:t>
            </a:r>
            <a:endParaRPr lang="nb-NO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nb-NO" dirty="0" err="1">
                <a:solidFill>
                  <a:schemeClr val="accent1">
                    <a:lumMod val="50000"/>
                  </a:schemeClr>
                </a:solidFill>
              </a:rPr>
              <a:t>constraints</a:t>
            </a:r>
            <a:endParaRPr lang="nb-NO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FB11CC1-B300-48FA-98B6-7A95CEE3EDD8}"/>
              </a:ext>
            </a:extLst>
          </p:cNvPr>
          <p:cNvSpPr txBox="1"/>
          <p:nvPr/>
        </p:nvSpPr>
        <p:spPr>
          <a:xfrm>
            <a:off x="7093990" y="3811487"/>
            <a:ext cx="2158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>
                <a:solidFill>
                  <a:schemeClr val="accent1">
                    <a:lumMod val="50000"/>
                  </a:schemeClr>
                </a:solidFill>
              </a:rPr>
              <a:t>Storage </a:t>
            </a:r>
            <a:r>
              <a:rPr lang="nb-NO" dirty="0" err="1">
                <a:solidFill>
                  <a:schemeClr val="accent1">
                    <a:lumMod val="50000"/>
                  </a:schemeClr>
                </a:solidFill>
              </a:rPr>
              <a:t>conservation</a:t>
            </a:r>
            <a:endParaRPr lang="nb-NO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798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 animBg="1"/>
      <p:bldP spid="33" grpId="0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7A78A8-6345-4ADB-B1BF-76169B97E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sz="3200" dirty="0"/>
              <a:t>Profit </a:t>
            </a:r>
            <a:r>
              <a:rPr lang="nb-NO" sz="3200" dirty="0" smtClean="0"/>
              <a:t>Maximization for Technology </a:t>
            </a:r>
            <a:r>
              <a:rPr lang="nb-NO" sz="3200" i="1" dirty="0" smtClean="0"/>
              <a:t>i</a:t>
            </a:r>
            <a:endParaRPr lang="nb-NO" sz="3200" i="1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495D370-41F3-49BC-8051-B6B6C92523A2}"/>
              </a:ext>
            </a:extLst>
          </p:cNvPr>
          <p:cNvCxnSpPr>
            <a:cxnSpLocks/>
          </p:cNvCxnSpPr>
          <p:nvPr/>
        </p:nvCxnSpPr>
        <p:spPr>
          <a:xfrm flipV="1">
            <a:off x="777599" y="2238773"/>
            <a:ext cx="2399651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C9B67C5-C9E7-4402-9174-317F8513007E}"/>
              </a:ext>
            </a:extLst>
          </p:cNvPr>
          <p:cNvCxnSpPr/>
          <p:nvPr/>
        </p:nvCxnSpPr>
        <p:spPr>
          <a:xfrm>
            <a:off x="1016687" y="2232991"/>
            <a:ext cx="0" cy="4603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01413AF-6830-43DB-9D52-518A1542CA52}"/>
              </a:ext>
            </a:extLst>
          </p:cNvPr>
          <p:cNvCxnSpPr/>
          <p:nvPr/>
        </p:nvCxnSpPr>
        <p:spPr>
          <a:xfrm>
            <a:off x="915228" y="1772656"/>
            <a:ext cx="0" cy="4603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67E9809-EB3C-4A72-8333-666D3981281D}"/>
              </a:ext>
            </a:extLst>
          </p:cNvPr>
          <p:cNvCxnSpPr/>
          <p:nvPr/>
        </p:nvCxnSpPr>
        <p:spPr>
          <a:xfrm>
            <a:off x="1357786" y="1790593"/>
            <a:ext cx="0" cy="4603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D355008-0D00-49E1-B210-842CC4504C1E}"/>
              </a:ext>
            </a:extLst>
          </p:cNvPr>
          <p:cNvCxnSpPr/>
          <p:nvPr/>
        </p:nvCxnSpPr>
        <p:spPr>
          <a:xfrm>
            <a:off x="1763337" y="1778439"/>
            <a:ext cx="0" cy="4603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AE1773F-FF52-4984-8111-0B92AC2D335D}"/>
              </a:ext>
            </a:extLst>
          </p:cNvPr>
          <p:cNvCxnSpPr/>
          <p:nvPr/>
        </p:nvCxnSpPr>
        <p:spPr>
          <a:xfrm>
            <a:off x="2298566" y="2268660"/>
            <a:ext cx="0" cy="4603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FABCC2F-37C4-4E83-AD58-ADD428A94B7D}"/>
              </a:ext>
            </a:extLst>
          </p:cNvPr>
          <p:cNvCxnSpPr/>
          <p:nvPr/>
        </p:nvCxnSpPr>
        <p:spPr>
          <a:xfrm flipV="1">
            <a:off x="2580058" y="2260169"/>
            <a:ext cx="0" cy="4603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EE22FEB5-9E6B-44B9-823A-E43A41BB5212}"/>
              </a:ext>
            </a:extLst>
          </p:cNvPr>
          <p:cNvSpPr/>
          <p:nvPr/>
        </p:nvSpPr>
        <p:spPr>
          <a:xfrm>
            <a:off x="1973775" y="2716086"/>
            <a:ext cx="962271" cy="526016"/>
          </a:xfrm>
          <a:prstGeom prst="rect">
            <a:avLst/>
          </a:prstGeom>
          <a:noFill/>
          <a:ln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600" dirty="0" smtClean="0">
                <a:solidFill>
                  <a:schemeClr val="tx2"/>
                </a:solidFill>
              </a:rPr>
              <a:t>Energy</a:t>
            </a:r>
            <a:endParaRPr lang="nb-NO" sz="1600" dirty="0">
              <a:solidFill>
                <a:schemeClr val="tx2"/>
              </a:solidFill>
            </a:endParaRPr>
          </a:p>
          <a:p>
            <a:pPr algn="ctr"/>
            <a:r>
              <a:rPr lang="nb-NO" sz="1600" dirty="0" err="1">
                <a:solidFill>
                  <a:schemeClr val="tx2"/>
                </a:solidFill>
              </a:rPr>
              <a:t>storage</a:t>
            </a:r>
            <a:endParaRPr lang="nb-NO" sz="16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47A8E9AD-78C6-4709-9497-AF8C1CCE695C}"/>
                  </a:ext>
                </a:extLst>
              </p:cNvPr>
              <p:cNvSpPr/>
              <p:nvPr/>
            </p:nvSpPr>
            <p:spPr>
              <a:xfrm>
                <a:off x="687332" y="1403927"/>
                <a:ext cx="442685" cy="35753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sz="1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nb-NO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𝑝</m:t>
                          </m:r>
                        </m:sub>
                      </m:sSub>
                    </m:oMath>
                  </m:oMathPara>
                </a14:m>
                <a:endParaRPr lang="nb-NO" sz="16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47A8E9AD-78C6-4709-9497-AF8C1CCE69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332" y="1403927"/>
                <a:ext cx="442685" cy="357534"/>
              </a:xfrm>
              <a:prstGeom prst="rect">
                <a:avLst/>
              </a:prstGeom>
              <a:blipFill>
                <a:blip r:embed="rId3"/>
                <a:stretch>
                  <a:fillRect b="-3390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C92B9A9-53EB-4279-B747-249597F684B2}"/>
                  </a:ext>
                </a:extLst>
              </p:cNvPr>
              <p:cNvSpPr/>
              <p:nvPr/>
            </p:nvSpPr>
            <p:spPr>
              <a:xfrm>
                <a:off x="1117854" y="1415307"/>
                <a:ext cx="44012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sz="1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nb-NO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nb-NO" sz="16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C92B9A9-53EB-4279-B747-249597F684B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7854" y="1415307"/>
                <a:ext cx="440120" cy="338554"/>
              </a:xfrm>
              <a:prstGeom prst="rect">
                <a:avLst/>
              </a:prstGeom>
              <a:blipFill>
                <a:blip r:embed="rId4"/>
                <a:stretch>
                  <a:fillRect b="-3571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3CA35F70-E244-4EF8-9343-0BEBFE4A9F4D}"/>
                  </a:ext>
                </a:extLst>
              </p:cNvPr>
              <p:cNvSpPr/>
              <p:nvPr/>
            </p:nvSpPr>
            <p:spPr>
              <a:xfrm>
                <a:off x="1545810" y="1419724"/>
                <a:ext cx="435054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sz="1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nb-NO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𝑣</m:t>
                          </m:r>
                        </m:sub>
                      </m:sSub>
                    </m:oMath>
                  </m:oMathPara>
                </a14:m>
                <a:endParaRPr lang="nb-NO" sz="16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3CA35F70-E244-4EF8-9343-0BEBFE4A9F4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5810" y="1419724"/>
                <a:ext cx="435054" cy="338554"/>
              </a:xfrm>
              <a:prstGeom prst="rect">
                <a:avLst/>
              </a:prstGeom>
              <a:blipFill>
                <a:blip r:embed="rId5"/>
                <a:stretch>
                  <a:fillRect b="-3636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5B89BF9-2541-44DA-ABB5-841AC8C9BC01}"/>
                  </a:ext>
                </a:extLst>
              </p:cNvPr>
              <p:cNvSpPr/>
              <p:nvPr/>
            </p:nvSpPr>
            <p:spPr>
              <a:xfrm>
                <a:off x="785113" y="2625087"/>
                <a:ext cx="44723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sz="1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nb-NO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𝑑</m:t>
                          </m:r>
                        </m:sub>
                      </m:sSub>
                    </m:oMath>
                  </m:oMathPara>
                </a14:m>
                <a:endParaRPr lang="nb-NO" sz="16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5B89BF9-2541-44DA-ABB5-841AC8C9BC0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113" y="2625087"/>
                <a:ext cx="447238" cy="338554"/>
              </a:xfrm>
              <a:prstGeom prst="rect">
                <a:avLst/>
              </a:prstGeom>
              <a:blipFill>
                <a:blip r:embed="rId6"/>
                <a:stretch>
                  <a:fillRect b="-3636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B61BFD5F-3AB4-48AA-957C-74D6FFD4CB1C}"/>
                  </a:ext>
                </a:extLst>
              </p:cNvPr>
              <p:cNvSpPr/>
              <p:nvPr/>
            </p:nvSpPr>
            <p:spPr>
              <a:xfrm>
                <a:off x="2528419" y="2315673"/>
                <a:ext cx="43261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sz="1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nb-NO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nb-NO" sz="16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B61BFD5F-3AB4-48AA-957C-74D6FFD4CB1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8419" y="2315673"/>
                <a:ext cx="432618" cy="338554"/>
              </a:xfrm>
              <a:prstGeom prst="rect">
                <a:avLst/>
              </a:prstGeom>
              <a:blipFill>
                <a:blip r:embed="rId7"/>
                <a:stretch>
                  <a:fillRect b="-3636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74AA7F7-8EAA-485E-BEFD-B2E582F9160F}"/>
                  </a:ext>
                </a:extLst>
              </p:cNvPr>
              <p:cNvSpPr/>
              <p:nvPr/>
            </p:nvSpPr>
            <p:spPr>
              <a:xfrm>
                <a:off x="1780169" y="2293312"/>
                <a:ext cx="541622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sz="1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nb-NO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𝑒</m:t>
                          </m:r>
                          <m:r>
                            <a:rPr lang="nb-NO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−</m:t>
                          </m:r>
                        </m:sub>
                      </m:sSub>
                    </m:oMath>
                  </m:oMathPara>
                </a14:m>
                <a:endParaRPr lang="nb-NO" sz="16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74AA7F7-8EAA-485E-BEFD-B2E582F9160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0169" y="2293312"/>
                <a:ext cx="541622" cy="338554"/>
              </a:xfrm>
              <a:prstGeom prst="rect">
                <a:avLst/>
              </a:prstGeom>
              <a:blipFill>
                <a:blip r:embed="rId8"/>
                <a:stretch>
                  <a:fillRect b="-3571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43015824-779E-44D7-96CB-1D576856C57D}"/>
              </a:ext>
            </a:extLst>
          </p:cNvPr>
          <p:cNvSpPr txBox="1"/>
          <p:nvPr/>
        </p:nvSpPr>
        <p:spPr>
          <a:xfrm>
            <a:off x="369089" y="1224951"/>
            <a:ext cx="817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/>
              <a:t>Peaker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2114FE6-5136-47BC-9089-99D887B5D99A}"/>
              </a:ext>
            </a:extLst>
          </p:cNvPr>
          <p:cNvSpPr txBox="1"/>
          <p:nvPr/>
        </p:nvSpPr>
        <p:spPr>
          <a:xfrm>
            <a:off x="1045040" y="1218161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/>
              <a:t>Base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901F642-EDA1-4699-A6B5-3B78A9F9229C}"/>
              </a:ext>
            </a:extLst>
          </p:cNvPr>
          <p:cNvSpPr txBox="1"/>
          <p:nvPr/>
        </p:nvSpPr>
        <p:spPr>
          <a:xfrm>
            <a:off x="1529289" y="1221556"/>
            <a:ext cx="553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/>
              <a:t>VRE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D6CA48A-6EC0-47E4-86AB-33BAFBA330C6}"/>
              </a:ext>
            </a:extLst>
          </p:cNvPr>
          <p:cNvSpPr txBox="1"/>
          <p:nvPr/>
        </p:nvSpPr>
        <p:spPr>
          <a:xfrm>
            <a:off x="526007" y="2864587"/>
            <a:ext cx="981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err="1"/>
              <a:t>Demand</a:t>
            </a:r>
            <a:endParaRPr lang="nb-NO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C722EAF-8C35-47A7-9D36-BA655A6857E0}"/>
              </a:ext>
            </a:extLst>
          </p:cNvPr>
          <p:cNvCxnSpPr/>
          <p:nvPr/>
        </p:nvCxnSpPr>
        <p:spPr>
          <a:xfrm>
            <a:off x="3051676" y="1790593"/>
            <a:ext cx="0" cy="4603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F7D3FFB6-3E40-4C71-A87E-CB7217896C6C}"/>
              </a:ext>
            </a:extLst>
          </p:cNvPr>
          <p:cNvSpPr txBox="1"/>
          <p:nvPr/>
        </p:nvSpPr>
        <p:spPr>
          <a:xfrm>
            <a:off x="2422826" y="1366723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err="1"/>
              <a:t>Load</a:t>
            </a:r>
            <a:r>
              <a:rPr lang="nb-NO" dirty="0"/>
              <a:t> </a:t>
            </a:r>
            <a:r>
              <a:rPr lang="nb-NO" dirty="0" err="1"/>
              <a:t>shedding</a:t>
            </a:r>
            <a:endParaRPr lang="nb-NO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8D299E85-6E64-459E-9443-0522F0706C5C}"/>
                  </a:ext>
                </a:extLst>
              </p:cNvPr>
              <p:cNvSpPr/>
              <p:nvPr/>
            </p:nvSpPr>
            <p:spPr>
              <a:xfrm>
                <a:off x="3586905" y="2166086"/>
                <a:ext cx="5429624" cy="715260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func>
                            <m:func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max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func>
                          <m:r>
                            <a:rPr lang="nb-NO" i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nb-NO" i="1">
                              <a:latin typeface="Cambria Math" panose="02040503050406030204" pitchFamily="18" charset="0"/>
                            </a:rPr>
                            <m:t>𝐴𝑅</m:t>
                          </m:r>
                        </m:e>
                        <m:sub>
                          <m:r>
                            <a:rPr lang="nb-NO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nb-NO" i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nb-NO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i="1">
                              <a:latin typeface="Cambria Math" panose="02040503050406030204" pitchFamily="18" charset="0"/>
                            </a:rPr>
                            <m:t>𝐴𝐶</m:t>
                          </m:r>
                        </m:e>
                        <m:sub>
                          <m:r>
                            <a:rPr lang="nb-NO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nb-NO" i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subSup"/>
                          <m:ctrlPr>
                            <a:rPr lang="nb-NO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nb-NO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  <m:e>
                          <m:d>
                            <m:dPr>
                              <m:endChr m:val=""/>
                              <m:ctrlPr>
                                <a:rPr lang="nb-NO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b-NO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d>
                                <m:dPr>
                                  <m:ctrlPr>
                                    <a:rPr lang="nb-NO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nb-NO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nb-NO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nb-NO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b-NO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nb-NO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nb-NO" i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  <m:sSub>
                                <m:sSubPr>
                                  <m:ctrlPr>
                                    <a:rPr lang="nb-NO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b-NO" i="1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nb-NO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nb-NO" i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nb-NO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nb-NO" i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  <m:r>
                                <a:rPr lang="nb-NO" i="1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e>
                          </m:d>
                        </m:e>
                      </m:nary>
                      <m:r>
                        <a:rPr lang="nb-NO" i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nb-NO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nb-NO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sSub>
                        <m:sSubPr>
                          <m:ctrlPr>
                            <a:rPr lang="nb-NO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nb-NO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nb-NO" dirty="0"/>
              </a:p>
            </p:txBody>
          </p:sp>
        </mc:Choice>
        <mc:Fallback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8D299E85-6E64-459E-9443-0522F0706C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6905" y="2166086"/>
                <a:ext cx="5429624" cy="71526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Box 35">
            <a:extLst>
              <a:ext uri="{FF2B5EF4-FFF2-40B4-BE49-F238E27FC236}">
                <a16:creationId xmlns:a16="http://schemas.microsoft.com/office/drawing/2014/main" id="{22CCE3C9-6C45-47E4-993C-5135977CFDA9}"/>
              </a:ext>
            </a:extLst>
          </p:cNvPr>
          <p:cNvSpPr txBox="1"/>
          <p:nvPr/>
        </p:nvSpPr>
        <p:spPr>
          <a:xfrm>
            <a:off x="453736" y="3391061"/>
            <a:ext cx="271375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Generation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demand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nb-NO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</a:p>
          <a:p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Capacity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nb-NO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</a:p>
          <a:p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Fixed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nb-NO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</a:p>
          <a:p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Variable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nb-NO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</a:p>
          <a:p>
            <a:endParaRPr lang="nb-NO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42991" y="3400559"/>
            <a:ext cx="21339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Electricity price: </a:t>
            </a:r>
            <a:r>
              <a:rPr lang="nb-NO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endParaRPr lang="nb-NO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nb-N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Annual 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Revenue: </a:t>
            </a:r>
            <a:r>
              <a:rPr lang="nb-NO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</a:t>
            </a:r>
            <a:endParaRPr lang="nb-NO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nb-N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Annual 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Cost: </a:t>
            </a:r>
            <a:r>
              <a:rPr lang="nb-NO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</a:t>
            </a:r>
            <a:endParaRPr lang="nb-NO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580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268" y="-19639"/>
            <a:ext cx="8229600" cy="857250"/>
          </a:xfrm>
        </p:spPr>
        <p:txBody>
          <a:bodyPr>
            <a:normAutofit/>
          </a:bodyPr>
          <a:lstStyle/>
          <a:p>
            <a:r>
              <a:rPr lang="en-US" sz="3000" dirty="0"/>
              <a:t>Market Equilibrium with Thermal Generation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140820" y="966447"/>
                <a:ext cx="4720682" cy="3984703"/>
              </a:xfrm>
            </p:spPr>
            <p:txBody>
              <a:bodyPr>
                <a:normAutofit/>
              </a:bodyPr>
              <a:lstStyle/>
              <a:p>
                <a:r>
                  <a:rPr lang="en-US" sz="1800" dirty="0" smtClean="0"/>
                  <a:t>System optimality conditions gives optimal durations of all generators </a:t>
                </a:r>
                <a14:m>
                  <m:oMath xmlns:m="http://schemas.openxmlformats.org/officeDocument/2006/math">
                    <m:r>
                      <a:rPr lang="nb-NO" sz="1800" i="1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endParaRPr lang="en-US" sz="1800" i="1" dirty="0" smtClean="0"/>
              </a:p>
              <a:p>
                <a:pPr lvl="3"/>
                <a:endParaRPr lang="en-US" sz="1000" i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nb-NO" sz="18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nb-NO" sz="1800" b="0" i="0" smtClean="0">
                              <a:latin typeface="Cambria Math" panose="02040503050406030204" pitchFamily="18" charset="0"/>
                            </a:rPr>
                            <m:t>min</m:t>
                          </m:r>
                        </m:fName>
                        <m:e>
                          <m:r>
                            <a:rPr lang="nb-NO" sz="18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</m:func>
                      <m:r>
                        <a:rPr lang="en-US" sz="18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nb-NO" sz="180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r>
                            <a:rPr lang="en-US" sz="1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nb-NO" sz="1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lang="en-US" sz="1800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1800" dirty="0"/>
              </a:p>
              <a:p>
                <a:endParaRPr lang="en-US" sz="1800" dirty="0"/>
              </a:p>
              <a:p>
                <a:r>
                  <a:rPr lang="en-US" sz="1800" dirty="0"/>
                  <a:t>Profit maximization gives the same </a:t>
                </a:r>
                <a:r>
                  <a:rPr lang="en-US" sz="1800" dirty="0" smtClean="0"/>
                  <a:t>result</a:t>
                </a:r>
              </a:p>
              <a:p>
                <a:pPr marL="1371600" lvl="3" indent="0">
                  <a:buNone/>
                </a:pPr>
                <a:r>
                  <a:rPr lang="en-US" sz="1000" dirty="0" smtClean="0"/>
                  <a:t> </a:t>
                </a:r>
                <a:endParaRPr lang="en-US" sz="1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nb-NO" sz="18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nb-NO" sz="1800">
                              <a:latin typeface="Cambria Math" panose="02040503050406030204" pitchFamily="18" charset="0"/>
                            </a:rPr>
                            <m:t>m</m:t>
                          </m:r>
                          <m:r>
                            <m:rPr>
                              <m:sty m:val="p"/>
                            </m:rPr>
                            <a:rPr lang="nb-NO" sz="1800" b="0" i="0" smtClean="0">
                              <a:latin typeface="Cambria Math" panose="02040503050406030204" pitchFamily="18" charset="0"/>
                            </a:rPr>
                            <m:t>ax</m:t>
                          </m:r>
                        </m:fName>
                        <m:e>
                          <m:sSub>
                            <m:sSubPr>
                              <m:ctrlPr>
                                <a:rPr lang="nb-NO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b>
                              <m:r>
                                <a:rPr lang="nb-NO" sz="1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func>
                      <m:r>
                        <a:rPr lang="en-US" sz="18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b>
                              <m:r>
                                <a:rPr lang="nb-NO" sz="1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lang="en-US" sz="1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nb-NO" sz="18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lang="en-US" sz="1800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1800" dirty="0"/>
              </a:p>
              <a:p>
                <a:endParaRPr lang="en-US" sz="1800" dirty="0"/>
              </a:p>
              <a:p>
                <a:r>
                  <a:rPr lang="en-US" sz="1800" dirty="0"/>
                  <a:t>Cost recovery is ensured in </a:t>
                </a:r>
                <a:r>
                  <a:rPr lang="en-US" sz="1800" dirty="0" smtClean="0"/>
                  <a:t>optimum</a:t>
                </a:r>
              </a:p>
              <a:p>
                <a:pPr lvl="3"/>
                <a:endParaRPr lang="en-US" sz="1000" dirty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b>
                          <m:r>
                            <a:rPr lang="nb-NO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140820" y="966447"/>
                <a:ext cx="4720682" cy="3984703"/>
              </a:xfrm>
              <a:blipFill>
                <a:blip r:embed="rId2"/>
                <a:stretch>
                  <a:fillRect l="-774" t="-919" r="-3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498" y="1722983"/>
            <a:ext cx="3412273" cy="2655733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/>
              <p:cNvSpPr/>
              <p:nvPr/>
            </p:nvSpPr>
            <p:spPr>
              <a:xfrm>
                <a:off x="543332" y="4273171"/>
                <a:ext cx="2695803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nb-NO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1600" dirty="0"/>
                  <a:t>- duration of load shedding</a:t>
                </a:r>
              </a:p>
            </p:txBody>
          </p:sp>
        </mc:Choice>
        <mc:Fallback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332" y="4273171"/>
                <a:ext cx="2695803" cy="338554"/>
              </a:xfrm>
              <a:prstGeom prst="rect">
                <a:avLst/>
              </a:prstGeom>
              <a:blipFill>
                <a:blip r:embed="rId4"/>
                <a:stretch>
                  <a:fillRect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/>
              <p:cNvSpPr/>
              <p:nvPr/>
            </p:nvSpPr>
            <p:spPr>
              <a:xfrm>
                <a:off x="543332" y="4611725"/>
                <a:ext cx="2882136" cy="35753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nb-NO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1600" dirty="0"/>
                  <a:t>- duration of </a:t>
                </a:r>
                <a:r>
                  <a:rPr lang="en-US" sz="1600" dirty="0" err="1"/>
                  <a:t>peaker</a:t>
                </a:r>
                <a:r>
                  <a:rPr lang="en-US" sz="1600" dirty="0"/>
                  <a:t> operation</a:t>
                </a:r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332" y="4611725"/>
                <a:ext cx="2882136" cy="357534"/>
              </a:xfrm>
              <a:prstGeom prst="rect">
                <a:avLst/>
              </a:prstGeom>
              <a:blipFill>
                <a:blip r:embed="rId5"/>
                <a:stretch>
                  <a:fillRect t="-3448" b="-189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2"/>
              <p:cNvSpPr txBox="1">
                <a:spLocks/>
              </p:cNvSpPr>
              <p:nvPr/>
            </p:nvSpPr>
            <p:spPr>
              <a:xfrm>
                <a:off x="572429" y="1040783"/>
                <a:ext cx="3926903" cy="199978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Font typeface="Arial"/>
                  <a:buChar char="–"/>
                  <a:defRPr sz="2000" kern="120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–"/>
                  <a:defRPr sz="1600" kern="120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»"/>
                  <a:defRPr sz="1400" kern="120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600" dirty="0" smtClean="0"/>
                  <a:t>Load duration curve approach</a:t>
                </a:r>
              </a:p>
              <a:p>
                <a:pPr lvl="1"/>
                <a:r>
                  <a:rPr lang="en-US" sz="1400" dirty="0"/>
                  <a:t>Green (2000), </a:t>
                </a:r>
                <a:r>
                  <a:rPr lang="en-US" sz="1400" dirty="0" err="1"/>
                  <a:t>Stoft</a:t>
                </a:r>
                <a:r>
                  <a:rPr lang="en-US" sz="1400" dirty="0"/>
                  <a:t> (2002)</a:t>
                </a:r>
              </a:p>
              <a:p>
                <a:pPr lvl="1"/>
                <a:r>
                  <a:rPr lang="en-US" sz="1400" dirty="0" smtClean="0"/>
                  <a:t>Inelastic </a:t>
                </a:r>
                <a:r>
                  <a:rPr lang="en-US" sz="1400" dirty="0" smtClean="0"/>
                  <a:t>demand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b-NO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1400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nb-NO" sz="1400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d>
                      <m:dPr>
                        <m:ctrlPr>
                          <a:rPr lang="nb-NO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b-NO" sz="1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en-US" sz="1400" dirty="0"/>
              </a:p>
              <a:p>
                <a:pPr lvl="1"/>
                <a:r>
                  <a:rPr lang="en-US" sz="1400" dirty="0"/>
                  <a:t>No chronological effects</a:t>
                </a:r>
              </a:p>
              <a:p>
                <a:pPr lvl="1"/>
                <a:r>
                  <a:rPr lang="en-US" sz="1400" dirty="0"/>
                  <a:t>No </a:t>
                </a:r>
                <a:r>
                  <a:rPr lang="en-US" sz="1400" dirty="0" smtClean="0"/>
                  <a:t>operating </a:t>
                </a:r>
                <a:r>
                  <a:rPr lang="en-US" sz="1400" dirty="0" smtClean="0"/>
                  <a:t>reserves</a:t>
                </a:r>
                <a:endParaRPr lang="en-US" sz="1400" dirty="0" smtClean="0"/>
              </a:p>
            </p:txBody>
          </p:sp>
        </mc:Choice>
        <mc:Fallback>
          <p:sp>
            <p:nvSpPr>
              <p:cNvPr id="10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29" y="1040783"/>
                <a:ext cx="3926903" cy="1999782"/>
              </a:xfrm>
              <a:prstGeom prst="rect">
                <a:avLst/>
              </a:prstGeom>
              <a:blipFill>
                <a:blip r:embed="rId6"/>
                <a:stretch>
                  <a:fillRect l="-621" t="-9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6048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268" y="-19639"/>
            <a:ext cx="8229600" cy="857250"/>
          </a:xfrm>
        </p:spPr>
        <p:txBody>
          <a:bodyPr>
            <a:normAutofit/>
          </a:bodyPr>
          <a:lstStyle/>
          <a:p>
            <a:r>
              <a:rPr lang="en-US" sz="3000" dirty="0" smtClean="0"/>
              <a:t>System Optimality Conditions </a:t>
            </a:r>
            <a:endParaRPr lang="en-US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017433" y="765720"/>
                <a:ext cx="4844069" cy="3984703"/>
              </a:xfrm>
            </p:spPr>
            <p:txBody>
              <a:bodyPr>
                <a:normAutofit/>
              </a:bodyPr>
              <a:lstStyle/>
              <a:p>
                <a:pPr marL="0" indent="0">
                  <a:spcAft>
                    <a:spcPts val="300"/>
                  </a:spcAft>
                  <a:buNone/>
                </a:pPr>
                <a:r>
                  <a:rPr lang="en-US" sz="1800" u="sng" dirty="0" smtClean="0"/>
                  <a:t>Peaker plant</a:t>
                </a:r>
                <a:endParaRPr lang="en-US" sz="1800" i="1" u="sng" dirty="0"/>
              </a:p>
              <a:p>
                <a:pPr marL="0" indent="0">
                  <a:spcAft>
                    <a:spcPts val="3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nb-NO" sz="180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r>
                            <a:rPr lang="en-US" sz="1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nb-NO" sz="18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  <m:r>
                        <a:rPr lang="en-US" sz="18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8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nb-NO" sz="18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nb-NO" sz="1800" b="0" i="1" smtClean="0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nb-NO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nb-NO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8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nb-NO" sz="18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nb-NO" sz="1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nb-NO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8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nb-NO" sz="18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e>
                      </m:d>
                      <m:r>
                        <a:rPr lang="nb-NO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nb-NO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nb-NO" sz="180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nb-NO" sz="1800" dirty="0" smtClean="0"/>
              </a:p>
              <a:p>
                <a:pPr marL="0" indent="0">
                  <a:spcBef>
                    <a:spcPts val="200"/>
                  </a:spcBef>
                  <a:spcAft>
                    <a:spcPts val="3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nb-NO" sz="1800" i="1">
                              <a:latin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nb-NO" sz="18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  <m:r>
                        <a:rPr lang="en-US" sz="18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b-NO" sz="1800" b="0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nb-NO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nb-NO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nb-NO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nb-NO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nb-NO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8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nb-NO" sz="18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nb-NO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8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nb-NO" sz="18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nb-NO" sz="18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nb-NO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8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nb-NO" sz="18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800" dirty="0"/>
              </a:p>
              <a:p>
                <a:pPr>
                  <a:spcAft>
                    <a:spcPts val="300"/>
                  </a:spcAft>
                </a:pPr>
                <a:endParaRPr lang="en-US" sz="1800" dirty="0"/>
              </a:p>
              <a:p>
                <a:pPr marL="0" indent="0">
                  <a:spcAft>
                    <a:spcPts val="300"/>
                  </a:spcAft>
                  <a:buNone/>
                </a:pPr>
                <a:r>
                  <a:rPr lang="en-US" sz="1800" u="sng" dirty="0" smtClean="0"/>
                  <a:t>Baseload plant</a:t>
                </a:r>
                <a:endParaRPr lang="en-US" sz="1800" u="sng" dirty="0"/>
              </a:p>
              <a:p>
                <a:pPr marL="0" indent="0">
                  <a:spcAft>
                    <a:spcPts val="3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nb-NO" sz="1800" i="1">
                              <a:latin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nb-NO" sz="18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den>
                      </m:f>
                      <m:r>
                        <a:rPr lang="en-US" sz="18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8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nb-NO" sz="18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nb-NO" sz="1800" i="1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nb-NO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nb-NO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8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nb-NO" sz="18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nb-NO" sz="18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nb-NO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8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nb-NO" sz="18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e>
                      </m:d>
                      <m:r>
                        <a:rPr lang="nb-NO" sz="1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nb-NO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8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nb-NO" sz="180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nb-NO" sz="1800" b="0" i="1" smtClean="0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nb-NO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nb-NO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8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nb-NO" sz="18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nb-NO" sz="18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nb-NO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8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nb-NO" sz="18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e>
                      </m:d>
                      <m:r>
                        <a:rPr lang="nb-NO" sz="1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nb-NO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nb-NO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8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nb-NO" sz="18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nb-NO" sz="18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nb-NO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8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nb-NO" sz="18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nb-NO" sz="1800" dirty="0" smtClean="0"/>
              </a:p>
              <a:p>
                <a:pPr marL="0" indent="0">
                  <a:spcAft>
                    <a:spcPts val="3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nb-NO" sz="1800" i="1">
                              <a:latin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nb-NO" sz="18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den>
                      </m:f>
                      <m:r>
                        <a:rPr lang="en-US" sz="18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b-NO" sz="1800" b="0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nb-NO" sz="1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nb-NO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nb-NO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nb-NO" sz="1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nb-NO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8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nb-NO" sz="18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r>
                            <a:rPr lang="nb-NO" sz="1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8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nb-NO" sz="18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nb-NO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8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nb-NO" sz="18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nb-NO" sz="18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nb-NO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8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nb-NO" sz="18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nb-NO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17433" y="765720"/>
                <a:ext cx="4844069" cy="3984703"/>
              </a:xfrm>
              <a:blipFill>
                <a:blip r:embed="rId2"/>
                <a:stretch>
                  <a:fillRect l="-1006" t="-919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498" y="972136"/>
            <a:ext cx="3412273" cy="2655733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543332" y="3789956"/>
                <a:ext cx="2695803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nb-NO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1600" dirty="0"/>
                  <a:t>- duration of load shedding</a:t>
                </a: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332" y="3789956"/>
                <a:ext cx="2695803" cy="338554"/>
              </a:xfrm>
              <a:prstGeom prst="rect">
                <a:avLst/>
              </a:prstGeom>
              <a:blipFill>
                <a:blip r:embed="rId4"/>
                <a:stretch>
                  <a:fillRect t="-5455" b="-23636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543332" y="4128510"/>
                <a:ext cx="2882136" cy="35753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nb-NO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1600" dirty="0"/>
                  <a:t>- duration of </a:t>
                </a:r>
                <a:r>
                  <a:rPr lang="en-US" sz="1600" dirty="0" err="1"/>
                  <a:t>peaker</a:t>
                </a:r>
                <a:r>
                  <a:rPr lang="en-US" sz="1600" dirty="0"/>
                  <a:t> operation</a:t>
                </a: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332" y="4128510"/>
                <a:ext cx="2882136" cy="357534"/>
              </a:xfrm>
              <a:prstGeom prst="rect">
                <a:avLst/>
              </a:prstGeom>
              <a:blipFill>
                <a:blip r:embed="rId7"/>
                <a:stretch>
                  <a:fillRect t="-3390" b="-169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1235869" y="1180914"/>
            <a:ext cx="20628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Load duration curve</a:t>
            </a:r>
            <a:endParaRPr lang="nb-NO" dirty="0"/>
          </a:p>
        </p:txBody>
      </p:sp>
      <p:sp>
        <p:nvSpPr>
          <p:cNvPr id="5" name="Rectangle 4"/>
          <p:cNvSpPr/>
          <p:nvPr/>
        </p:nvSpPr>
        <p:spPr>
          <a:xfrm>
            <a:off x="5185833" y="1637838"/>
            <a:ext cx="1341967" cy="855133"/>
          </a:xfrm>
          <a:prstGeom prst="rect">
            <a:avLst/>
          </a:prstGeom>
          <a:noFill/>
          <a:ln w="1905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/>
          </a:p>
        </p:txBody>
      </p:sp>
      <p:sp>
        <p:nvSpPr>
          <p:cNvPr id="10" name="Rectangle 9"/>
          <p:cNvSpPr/>
          <p:nvPr/>
        </p:nvSpPr>
        <p:spPr>
          <a:xfrm>
            <a:off x="5185833" y="3616772"/>
            <a:ext cx="1341967" cy="855133"/>
          </a:xfrm>
          <a:prstGeom prst="rect">
            <a:avLst/>
          </a:prstGeom>
          <a:noFill/>
          <a:ln w="1905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429701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SINTEF Lys">
  <a:themeElements>
    <a:clrScheme name="SINTEF">
      <a:dk1>
        <a:sysClr val="windowText" lastClr="000000"/>
      </a:dk1>
      <a:lt1>
        <a:sysClr val="window" lastClr="FFFFFF"/>
      </a:lt1>
      <a:dk2>
        <a:srgbClr val="003C65"/>
      </a:dk2>
      <a:lt2>
        <a:srgbClr val="FFFFFF"/>
      </a:lt2>
      <a:accent1>
        <a:srgbClr val="003C65"/>
      </a:accent1>
      <a:accent2>
        <a:srgbClr val="22A7E5"/>
      </a:accent2>
      <a:accent3>
        <a:srgbClr val="EC008C"/>
      </a:accent3>
      <a:accent4>
        <a:srgbClr val="A4C21F"/>
      </a:accent4>
      <a:accent5>
        <a:srgbClr val="F7E918"/>
      </a:accent5>
      <a:accent6>
        <a:srgbClr val="A19589"/>
      </a:accent6>
      <a:hlink>
        <a:srgbClr val="0563C1"/>
      </a:hlink>
      <a:folHlink>
        <a:srgbClr val="954F72"/>
      </a:folHlink>
    </a:clrScheme>
    <a:fontScheme name="SINTEF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50800">
          <a:solidFill>
            <a:schemeClr val="tx2"/>
          </a:solidFill>
          <a:tailEnd type="oval" w="lg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al_v4-2-1" id="{D56B2F66-AA45-4E47-BCDD-B29B57954A8C}" vid="{0BD889E9-39EF-482F-9F82-39E752C07829}"/>
    </a:ext>
  </a:extLst>
</a:theme>
</file>

<file path=ppt/theme/theme3.xml><?xml version="1.0" encoding="utf-8"?>
<a:theme xmlns:a="http://schemas.openxmlformats.org/drawingml/2006/main" name="SINTEF Lys">
  <a:themeElements>
    <a:clrScheme name="SINTEF">
      <a:dk1>
        <a:sysClr val="windowText" lastClr="000000"/>
      </a:dk1>
      <a:lt1>
        <a:sysClr val="window" lastClr="FFFFFF"/>
      </a:lt1>
      <a:dk2>
        <a:srgbClr val="003C65"/>
      </a:dk2>
      <a:lt2>
        <a:srgbClr val="FFFFFF"/>
      </a:lt2>
      <a:accent1>
        <a:srgbClr val="003C65"/>
      </a:accent1>
      <a:accent2>
        <a:srgbClr val="22A7E5"/>
      </a:accent2>
      <a:accent3>
        <a:srgbClr val="EC008C"/>
      </a:accent3>
      <a:accent4>
        <a:srgbClr val="A4C21F"/>
      </a:accent4>
      <a:accent5>
        <a:srgbClr val="F7E918"/>
      </a:accent5>
      <a:accent6>
        <a:srgbClr val="A19589"/>
      </a:accent6>
      <a:hlink>
        <a:srgbClr val="0563C1"/>
      </a:hlink>
      <a:folHlink>
        <a:srgbClr val="954F72"/>
      </a:folHlink>
    </a:clrScheme>
    <a:fontScheme name="SINTEF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50800">
          <a:solidFill>
            <a:schemeClr val="tx2"/>
          </a:solidFill>
          <a:tailEnd type="oval" w="lg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al_v4-2-1" id="{D56B2F66-AA45-4E47-BCDD-B29B57954A8C}" vid="{0BD889E9-39EF-482F-9F82-39E752C07829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2209</TotalTime>
  <Words>3469</Words>
  <Application>Microsoft Office PowerPoint</Application>
  <PresentationFormat>On-screen Show (16:9)</PresentationFormat>
  <Paragraphs>303</Paragraphs>
  <Slides>28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Arial</vt:lpstr>
      <vt:lpstr>Calibri</vt:lpstr>
      <vt:lpstr>Cambria Math</vt:lpstr>
      <vt:lpstr>Symbol</vt:lpstr>
      <vt:lpstr>Times New Roman</vt:lpstr>
      <vt:lpstr>Office-tema</vt:lpstr>
      <vt:lpstr>1_SINTEF Lys</vt:lpstr>
      <vt:lpstr>SINTEF Lys</vt:lpstr>
      <vt:lpstr>Optimality Conditions and Cost Recovery in Electricity Markets with Variable Renewable Energy and Energy Storage</vt:lpstr>
      <vt:lpstr>PowerPoint Presentation</vt:lpstr>
      <vt:lpstr>Prediction of Future Price Impacts of VRE </vt:lpstr>
      <vt:lpstr>Investments in Variable Renewables and Storage</vt:lpstr>
      <vt:lpstr>System Optimality and Market Equilibrium</vt:lpstr>
      <vt:lpstr>System Cost Minimization Problem</vt:lpstr>
      <vt:lpstr>Profit Maximization for Technology i</vt:lpstr>
      <vt:lpstr>Market Equilibrium with Thermal Generation </vt:lpstr>
      <vt:lpstr>System Optimality Conditions </vt:lpstr>
      <vt:lpstr>Profit Maximization for Peaking Unit</vt:lpstr>
      <vt:lpstr>Market Equilibrium with VRE</vt:lpstr>
      <vt:lpstr>Optimality Conditions with VRE</vt:lpstr>
      <vt:lpstr>Market Equilibrium with Energy Storage</vt:lpstr>
      <vt:lpstr>ES for Surplus VRE: Limited Storage</vt:lpstr>
      <vt:lpstr>ES for Surplus VRE: Unlimited Storage</vt:lpstr>
      <vt:lpstr>ES for General Price Arbitrage</vt:lpstr>
      <vt:lpstr>Insights from Analytical Model</vt:lpstr>
      <vt:lpstr>Numerical Example</vt:lpstr>
      <vt:lpstr>Load and Net Load Duration Curves</vt:lpstr>
      <vt:lpstr>Installed Wind Capacity as a Function of Investment Cost</vt:lpstr>
      <vt:lpstr>Saturation of Wind Penetration without ES</vt:lpstr>
      <vt:lpstr>VRE Impacts on Electricity Costs</vt:lpstr>
      <vt:lpstr>Adding Energy Storage</vt:lpstr>
      <vt:lpstr>ES increases VRE; limited Cost Reduction</vt:lpstr>
      <vt:lpstr>Summary of Results: Capacities and Prices</vt:lpstr>
      <vt:lpstr>Conclusions</vt:lpstr>
      <vt:lpstr>References</vt:lpstr>
      <vt:lpstr>Optimality Conditions and Cost Recovery in Electricity Markets with Variable Renewable Energy and Energy Storage</vt:lpstr>
    </vt:vector>
  </TitlesOfParts>
  <Company>NTNU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Kolbjørn Skarpnes</dc:creator>
  <cp:lastModifiedBy>Botterud, Audun</cp:lastModifiedBy>
  <cp:revision>718</cp:revision>
  <dcterms:created xsi:type="dcterms:W3CDTF">2013-06-10T16:56:09Z</dcterms:created>
  <dcterms:modified xsi:type="dcterms:W3CDTF">2020-06-22T03:49:57Z</dcterms:modified>
</cp:coreProperties>
</file>