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1" r:id="rId1"/>
    <p:sldMasterId id="2147483713" r:id="rId2"/>
  </p:sldMasterIdLst>
  <p:notesMasterIdLst>
    <p:notesMasterId r:id="rId28"/>
  </p:notesMasterIdLst>
  <p:sldIdLst>
    <p:sldId id="256" r:id="rId3"/>
    <p:sldId id="264" r:id="rId4"/>
    <p:sldId id="261" r:id="rId5"/>
    <p:sldId id="262" r:id="rId6"/>
    <p:sldId id="268" r:id="rId7"/>
    <p:sldId id="286" r:id="rId8"/>
    <p:sldId id="265" r:id="rId9"/>
    <p:sldId id="270" r:id="rId10"/>
    <p:sldId id="282" r:id="rId11"/>
    <p:sldId id="283" r:id="rId12"/>
    <p:sldId id="284" r:id="rId13"/>
    <p:sldId id="285" r:id="rId14"/>
    <p:sldId id="291" r:id="rId15"/>
    <p:sldId id="289" r:id="rId16"/>
    <p:sldId id="292" r:id="rId17"/>
    <p:sldId id="293" r:id="rId18"/>
    <p:sldId id="295" r:id="rId19"/>
    <p:sldId id="296" r:id="rId20"/>
    <p:sldId id="299" r:id="rId21"/>
    <p:sldId id="297" r:id="rId22"/>
    <p:sldId id="343" r:id="rId23"/>
    <p:sldId id="279" r:id="rId24"/>
    <p:sldId id="300" r:id="rId25"/>
    <p:sldId id="298" r:id="rId26"/>
    <p:sldId id="344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2C9"/>
    <a:srgbClr val="EDE2F6"/>
    <a:srgbClr val="E1CCF0"/>
    <a:srgbClr val="7030A0"/>
    <a:srgbClr val="4472C4"/>
    <a:srgbClr val="F4B183"/>
    <a:srgbClr val="CFD5EA"/>
    <a:srgbClr val="FFE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breld\Dropbox\Research\Thesis\Presentations\Figures\table5_case_total_cost.csv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breld\Dropbox\Research\Thesis\Presentations\Figures\table4_case_solvetime.csv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transpose!$C$4</c:f>
              <c:strCache>
                <c:ptCount val="1"/>
                <c:pt idx="0">
                  <c:v>case</c:v>
                </c:pt>
              </c:strCache>
            </c:strRef>
          </c:tx>
          <c:spPr>
            <a:solidFill>
              <a:schemeClr val="accent1"/>
            </a:solidFill>
            <a:ln>
              <a:solidFill>
                <a:schemeClr val="accent1"/>
              </a:solidFill>
            </a:ln>
            <a:effectLst/>
          </c:spPr>
          <c:invertIfNegative val="0"/>
          <c:cat>
            <c:multiLvlStrRef>
              <c:f>transpose!$D$2:$J$3</c:f>
              <c:multiLvlStrCache>
                <c:ptCount val="7"/>
                <c:lvl>
                  <c:pt idx="0">
                    <c:v>full</c:v>
                  </c:pt>
                  <c:pt idx="1">
                    <c:v>full</c:v>
                  </c:pt>
                  <c:pt idx="2">
                    <c:v>e2</c:v>
                  </c:pt>
                  <c:pt idx="3">
                    <c:v>e2</c:v>
                  </c:pt>
                  <c:pt idx="4">
                    <c:v>e2</c:v>
                  </c:pt>
                  <c:pt idx="5">
                    <c:v>e2</c:v>
                  </c:pt>
                  <c:pt idx="6">
                    <c:v>full</c:v>
                  </c:pt>
                </c:lvl>
                <c:lvl>
                  <c:pt idx="0">
                    <c:v>acopf</c:v>
                  </c:pt>
                  <c:pt idx="1">
                    <c:v>slopf</c:v>
                  </c:pt>
                  <c:pt idx="2">
                    <c:v>dlopf</c:v>
                  </c:pt>
                  <c:pt idx="3">
                    <c:v>clopf</c:v>
                  </c:pt>
                  <c:pt idx="4">
                    <c:v>plopf</c:v>
                  </c:pt>
                  <c:pt idx="5">
                    <c:v>ptdf</c:v>
                  </c:pt>
                  <c:pt idx="6">
                    <c:v>btheta</c:v>
                  </c:pt>
                </c:lvl>
              </c:multiLvlStrCache>
            </c:multiLvlStrRef>
          </c:cat>
          <c:val>
            <c:numRef>
              <c:f>transpose!$D$4:$J$4</c:f>
              <c:numCache>
                <c:formatCode>General</c:formatCode>
                <c:ptCount val="7"/>
              </c:numCache>
            </c:numRef>
          </c:val>
          <c:extLst>
            <c:ext xmlns:c16="http://schemas.microsoft.com/office/drawing/2014/chart" uri="{C3380CC4-5D6E-409C-BE32-E72D297353CC}">
              <c16:uniqueId val="{00000000-6D3A-4730-813F-FF3B90C17B01}"/>
            </c:ext>
          </c:extLst>
        </c:ser>
        <c:ser>
          <c:idx val="1"/>
          <c:order val="1"/>
          <c:tx>
            <c:strRef>
              <c:f>transpose!$C$5</c:f>
              <c:strCache>
                <c:ptCount val="1"/>
                <c:pt idx="0">
                  <c:v>case3_lmbd</c:v>
                </c:pt>
              </c:strCache>
            </c:strRef>
          </c:tx>
          <c:spPr>
            <a:solidFill>
              <a:schemeClr val="accent1">
                <a:shade val="36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transpose!$D$2:$J$3</c:f>
              <c:multiLvlStrCache>
                <c:ptCount val="7"/>
                <c:lvl>
                  <c:pt idx="0">
                    <c:v>full</c:v>
                  </c:pt>
                  <c:pt idx="1">
                    <c:v>full</c:v>
                  </c:pt>
                  <c:pt idx="2">
                    <c:v>e2</c:v>
                  </c:pt>
                  <c:pt idx="3">
                    <c:v>e2</c:v>
                  </c:pt>
                  <c:pt idx="4">
                    <c:v>e2</c:v>
                  </c:pt>
                  <c:pt idx="5">
                    <c:v>e2</c:v>
                  </c:pt>
                  <c:pt idx="6">
                    <c:v>full</c:v>
                  </c:pt>
                </c:lvl>
                <c:lvl>
                  <c:pt idx="0">
                    <c:v>acopf</c:v>
                  </c:pt>
                  <c:pt idx="1">
                    <c:v>slopf</c:v>
                  </c:pt>
                  <c:pt idx="2">
                    <c:v>dlopf</c:v>
                  </c:pt>
                  <c:pt idx="3">
                    <c:v>clopf</c:v>
                  </c:pt>
                  <c:pt idx="4">
                    <c:v>plopf</c:v>
                  </c:pt>
                  <c:pt idx="5">
                    <c:v>ptdf</c:v>
                  </c:pt>
                  <c:pt idx="6">
                    <c:v>btheta</c:v>
                  </c:pt>
                </c:lvl>
              </c:multiLvlStrCache>
            </c:multiLvlStrRef>
          </c:cat>
          <c:val>
            <c:numRef>
              <c:f>transpose!$D$5:$J$5</c:f>
              <c:numCache>
                <c:formatCode>General</c:formatCode>
                <c:ptCount val="7"/>
                <c:pt idx="0">
                  <c:v>1</c:v>
                </c:pt>
                <c:pt idx="1">
                  <c:v>0.99027537820609401</c:v>
                </c:pt>
                <c:pt idx="2">
                  <c:v>0.99027537820398903</c:v>
                </c:pt>
                <c:pt idx="3">
                  <c:v>0.990167060544073</c:v>
                </c:pt>
                <c:pt idx="4">
                  <c:v>0.998754767787144</c:v>
                </c:pt>
                <c:pt idx="5">
                  <c:v>0.97991498211054595</c:v>
                </c:pt>
                <c:pt idx="6">
                  <c:v>0.97955497929832502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D3A-4730-813F-FF3B90C17B01}"/>
            </c:ext>
          </c:extLst>
        </c:ser>
        <c:ser>
          <c:idx val="2"/>
          <c:order val="2"/>
          <c:tx>
            <c:strRef>
              <c:f>transpose!$C$6</c:f>
              <c:strCache>
                <c:ptCount val="1"/>
                <c:pt idx="0">
                  <c:v>case5_pjm</c:v>
                </c:pt>
              </c:strCache>
            </c:strRef>
          </c:tx>
          <c:spPr>
            <a:solidFill>
              <a:schemeClr val="accent1">
                <a:shade val="40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transpose!$D$2:$J$3</c:f>
              <c:multiLvlStrCache>
                <c:ptCount val="7"/>
                <c:lvl>
                  <c:pt idx="0">
                    <c:v>full</c:v>
                  </c:pt>
                  <c:pt idx="1">
                    <c:v>full</c:v>
                  </c:pt>
                  <c:pt idx="2">
                    <c:v>e2</c:v>
                  </c:pt>
                  <c:pt idx="3">
                    <c:v>e2</c:v>
                  </c:pt>
                  <c:pt idx="4">
                    <c:v>e2</c:v>
                  </c:pt>
                  <c:pt idx="5">
                    <c:v>e2</c:v>
                  </c:pt>
                  <c:pt idx="6">
                    <c:v>full</c:v>
                  </c:pt>
                </c:lvl>
                <c:lvl>
                  <c:pt idx="0">
                    <c:v>acopf</c:v>
                  </c:pt>
                  <c:pt idx="1">
                    <c:v>slopf</c:v>
                  </c:pt>
                  <c:pt idx="2">
                    <c:v>dlopf</c:v>
                  </c:pt>
                  <c:pt idx="3">
                    <c:v>clopf</c:v>
                  </c:pt>
                  <c:pt idx="4">
                    <c:v>plopf</c:v>
                  </c:pt>
                  <c:pt idx="5">
                    <c:v>ptdf</c:v>
                  </c:pt>
                  <c:pt idx="6">
                    <c:v>btheta</c:v>
                  </c:pt>
                </c:lvl>
              </c:multiLvlStrCache>
            </c:multiLvlStrRef>
          </c:cat>
          <c:val>
            <c:numRef>
              <c:f>transpose!$D$6:$J$6</c:f>
              <c:numCache>
                <c:formatCode>General</c:formatCode>
                <c:ptCount val="7"/>
                <c:pt idx="0">
                  <c:v>1</c:v>
                </c:pt>
                <c:pt idx="1">
                  <c:v>0.99999421416561896</c:v>
                </c:pt>
                <c:pt idx="2">
                  <c:v>0.99999421416562195</c:v>
                </c:pt>
                <c:pt idx="3">
                  <c:v>0.99999421551933498</c:v>
                </c:pt>
                <c:pt idx="4">
                  <c:v>0.99736437026771996</c:v>
                </c:pt>
                <c:pt idx="5">
                  <c:v>0.99589822533341499</c:v>
                </c:pt>
                <c:pt idx="6">
                  <c:v>0.995898225333401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D3A-4730-813F-FF3B90C17B01}"/>
            </c:ext>
          </c:extLst>
        </c:ser>
        <c:ser>
          <c:idx val="3"/>
          <c:order val="3"/>
          <c:tx>
            <c:strRef>
              <c:f>transpose!$C$7</c:f>
              <c:strCache>
                <c:ptCount val="1"/>
                <c:pt idx="0">
                  <c:v>case14_ieee</c:v>
                </c:pt>
              </c:strCache>
            </c:strRef>
          </c:tx>
          <c:spPr>
            <a:solidFill>
              <a:schemeClr val="accent1">
                <a:shade val="43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transpose!$D$2:$J$3</c:f>
              <c:multiLvlStrCache>
                <c:ptCount val="7"/>
                <c:lvl>
                  <c:pt idx="0">
                    <c:v>full</c:v>
                  </c:pt>
                  <c:pt idx="1">
                    <c:v>full</c:v>
                  </c:pt>
                  <c:pt idx="2">
                    <c:v>e2</c:v>
                  </c:pt>
                  <c:pt idx="3">
                    <c:v>e2</c:v>
                  </c:pt>
                  <c:pt idx="4">
                    <c:v>e2</c:v>
                  </c:pt>
                  <c:pt idx="5">
                    <c:v>e2</c:v>
                  </c:pt>
                  <c:pt idx="6">
                    <c:v>full</c:v>
                  </c:pt>
                </c:lvl>
                <c:lvl>
                  <c:pt idx="0">
                    <c:v>acopf</c:v>
                  </c:pt>
                  <c:pt idx="1">
                    <c:v>slopf</c:v>
                  </c:pt>
                  <c:pt idx="2">
                    <c:v>dlopf</c:v>
                  </c:pt>
                  <c:pt idx="3">
                    <c:v>clopf</c:v>
                  </c:pt>
                  <c:pt idx="4">
                    <c:v>plopf</c:v>
                  </c:pt>
                  <c:pt idx="5">
                    <c:v>ptdf</c:v>
                  </c:pt>
                  <c:pt idx="6">
                    <c:v>btheta</c:v>
                  </c:pt>
                </c:lvl>
              </c:multiLvlStrCache>
            </c:multiLvlStrRef>
          </c:cat>
          <c:val>
            <c:numRef>
              <c:f>transpose!$D$7:$J$7</c:f>
              <c:numCache>
                <c:formatCode>General</c:formatCode>
                <c:ptCount val="7"/>
                <c:pt idx="0">
                  <c:v>1</c:v>
                </c:pt>
                <c:pt idx="1">
                  <c:v>0.99999999627284097</c:v>
                </c:pt>
                <c:pt idx="2">
                  <c:v>0.99995017428466304</c:v>
                </c:pt>
                <c:pt idx="3">
                  <c:v>0.99999999627284197</c:v>
                </c:pt>
                <c:pt idx="4">
                  <c:v>0.99999999627284197</c:v>
                </c:pt>
                <c:pt idx="5">
                  <c:v>0.94189648694238903</c:v>
                </c:pt>
                <c:pt idx="6">
                  <c:v>0.94189648694238903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D3A-4730-813F-FF3B90C17B01}"/>
            </c:ext>
          </c:extLst>
        </c:ser>
        <c:ser>
          <c:idx val="4"/>
          <c:order val="4"/>
          <c:tx>
            <c:strRef>
              <c:f>transpose!$C$8</c:f>
              <c:strCache>
                <c:ptCount val="1"/>
                <c:pt idx="0">
                  <c:v>case24_ieee_rts</c:v>
                </c:pt>
              </c:strCache>
            </c:strRef>
          </c:tx>
          <c:spPr>
            <a:solidFill>
              <a:schemeClr val="accent1">
                <a:shade val="46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transpose!$D$2:$J$3</c:f>
              <c:multiLvlStrCache>
                <c:ptCount val="7"/>
                <c:lvl>
                  <c:pt idx="0">
                    <c:v>full</c:v>
                  </c:pt>
                  <c:pt idx="1">
                    <c:v>full</c:v>
                  </c:pt>
                  <c:pt idx="2">
                    <c:v>e2</c:v>
                  </c:pt>
                  <c:pt idx="3">
                    <c:v>e2</c:v>
                  </c:pt>
                  <c:pt idx="4">
                    <c:v>e2</c:v>
                  </c:pt>
                  <c:pt idx="5">
                    <c:v>e2</c:v>
                  </c:pt>
                  <c:pt idx="6">
                    <c:v>full</c:v>
                  </c:pt>
                </c:lvl>
                <c:lvl>
                  <c:pt idx="0">
                    <c:v>acopf</c:v>
                  </c:pt>
                  <c:pt idx="1">
                    <c:v>slopf</c:v>
                  </c:pt>
                  <c:pt idx="2">
                    <c:v>dlopf</c:v>
                  </c:pt>
                  <c:pt idx="3">
                    <c:v>clopf</c:v>
                  </c:pt>
                  <c:pt idx="4">
                    <c:v>plopf</c:v>
                  </c:pt>
                  <c:pt idx="5">
                    <c:v>ptdf</c:v>
                  </c:pt>
                  <c:pt idx="6">
                    <c:v>btheta</c:v>
                  </c:pt>
                </c:lvl>
              </c:multiLvlStrCache>
            </c:multiLvlStrRef>
          </c:cat>
          <c:val>
            <c:numRef>
              <c:f>transpose!$D$8:$J$8</c:f>
              <c:numCache>
                <c:formatCode>General</c:formatCode>
                <c:ptCount val="7"/>
                <c:pt idx="0">
                  <c:v>1</c:v>
                </c:pt>
                <c:pt idx="1">
                  <c:v>0.99999958590145299</c:v>
                </c:pt>
                <c:pt idx="2">
                  <c:v>1.00000774728907</c:v>
                </c:pt>
                <c:pt idx="3">
                  <c:v>0.99999958590218496</c:v>
                </c:pt>
                <c:pt idx="4">
                  <c:v>0.999999585901309</c:v>
                </c:pt>
                <c:pt idx="5">
                  <c:v>0.96289061376829399</c:v>
                </c:pt>
                <c:pt idx="6">
                  <c:v>0.96289061377196805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D3A-4730-813F-FF3B90C17B01}"/>
            </c:ext>
          </c:extLst>
        </c:ser>
        <c:ser>
          <c:idx val="5"/>
          <c:order val="5"/>
          <c:tx>
            <c:strRef>
              <c:f>transpose!$C$9</c:f>
              <c:strCache>
                <c:ptCount val="1"/>
                <c:pt idx="0">
                  <c:v>case30_as</c:v>
                </c:pt>
              </c:strCache>
            </c:strRef>
          </c:tx>
          <c:spPr>
            <a:solidFill>
              <a:schemeClr val="accent1">
                <a:shade val="50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transpose!$D$2:$J$3</c:f>
              <c:multiLvlStrCache>
                <c:ptCount val="7"/>
                <c:lvl>
                  <c:pt idx="0">
                    <c:v>full</c:v>
                  </c:pt>
                  <c:pt idx="1">
                    <c:v>full</c:v>
                  </c:pt>
                  <c:pt idx="2">
                    <c:v>e2</c:v>
                  </c:pt>
                  <c:pt idx="3">
                    <c:v>e2</c:v>
                  </c:pt>
                  <c:pt idx="4">
                    <c:v>e2</c:v>
                  </c:pt>
                  <c:pt idx="5">
                    <c:v>e2</c:v>
                  </c:pt>
                  <c:pt idx="6">
                    <c:v>full</c:v>
                  </c:pt>
                </c:lvl>
                <c:lvl>
                  <c:pt idx="0">
                    <c:v>acopf</c:v>
                  </c:pt>
                  <c:pt idx="1">
                    <c:v>slopf</c:v>
                  </c:pt>
                  <c:pt idx="2">
                    <c:v>dlopf</c:v>
                  </c:pt>
                  <c:pt idx="3">
                    <c:v>clopf</c:v>
                  </c:pt>
                  <c:pt idx="4">
                    <c:v>plopf</c:v>
                  </c:pt>
                  <c:pt idx="5">
                    <c:v>ptdf</c:v>
                  </c:pt>
                  <c:pt idx="6">
                    <c:v>btheta</c:v>
                  </c:pt>
                </c:lvl>
              </c:multiLvlStrCache>
            </c:multiLvlStrRef>
          </c:cat>
          <c:val>
            <c:numRef>
              <c:f>transpose!$D$9:$J$9</c:f>
              <c:numCache>
                <c:formatCode>General</c:formatCode>
                <c:ptCount val="7"/>
                <c:pt idx="0">
                  <c:v>1</c:v>
                </c:pt>
                <c:pt idx="1">
                  <c:v>0.99999972994034103</c:v>
                </c:pt>
                <c:pt idx="2">
                  <c:v>1.00005181073501</c:v>
                </c:pt>
                <c:pt idx="3">
                  <c:v>0.99999973010407595</c:v>
                </c:pt>
                <c:pt idx="4">
                  <c:v>0.99999972993925201</c:v>
                </c:pt>
                <c:pt idx="5">
                  <c:v>0.95576639998035395</c:v>
                </c:pt>
                <c:pt idx="6">
                  <c:v>0.95576640047278505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6D3A-4730-813F-FF3B90C17B01}"/>
            </c:ext>
          </c:extLst>
        </c:ser>
        <c:ser>
          <c:idx val="6"/>
          <c:order val="6"/>
          <c:tx>
            <c:strRef>
              <c:f>transpose!$C$10</c:f>
              <c:strCache>
                <c:ptCount val="1"/>
                <c:pt idx="0">
                  <c:v>case30_fsr</c:v>
                </c:pt>
              </c:strCache>
            </c:strRef>
          </c:tx>
          <c:spPr>
            <a:solidFill>
              <a:schemeClr val="accent1">
                <a:shade val="53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transpose!$D$2:$J$3</c:f>
              <c:multiLvlStrCache>
                <c:ptCount val="7"/>
                <c:lvl>
                  <c:pt idx="0">
                    <c:v>full</c:v>
                  </c:pt>
                  <c:pt idx="1">
                    <c:v>full</c:v>
                  </c:pt>
                  <c:pt idx="2">
                    <c:v>e2</c:v>
                  </c:pt>
                  <c:pt idx="3">
                    <c:v>e2</c:v>
                  </c:pt>
                  <c:pt idx="4">
                    <c:v>e2</c:v>
                  </c:pt>
                  <c:pt idx="5">
                    <c:v>e2</c:v>
                  </c:pt>
                  <c:pt idx="6">
                    <c:v>full</c:v>
                  </c:pt>
                </c:lvl>
                <c:lvl>
                  <c:pt idx="0">
                    <c:v>acopf</c:v>
                  </c:pt>
                  <c:pt idx="1">
                    <c:v>slopf</c:v>
                  </c:pt>
                  <c:pt idx="2">
                    <c:v>dlopf</c:v>
                  </c:pt>
                  <c:pt idx="3">
                    <c:v>clopf</c:v>
                  </c:pt>
                  <c:pt idx="4">
                    <c:v>plopf</c:v>
                  </c:pt>
                  <c:pt idx="5">
                    <c:v>ptdf</c:v>
                  </c:pt>
                  <c:pt idx="6">
                    <c:v>btheta</c:v>
                  </c:pt>
                </c:lvl>
              </c:multiLvlStrCache>
            </c:multiLvlStrRef>
          </c:cat>
          <c:val>
            <c:numRef>
              <c:f>transpose!$D$10:$J$10</c:f>
              <c:numCache>
                <c:formatCode>General</c:formatCode>
                <c:ptCount val="7"/>
                <c:pt idx="0">
                  <c:v>1</c:v>
                </c:pt>
                <c:pt idx="1">
                  <c:v>0.99935828459069398</c:v>
                </c:pt>
                <c:pt idx="2">
                  <c:v>0.99932563892369297</c:v>
                </c:pt>
                <c:pt idx="3">
                  <c:v>0.99936248589357701</c:v>
                </c:pt>
                <c:pt idx="4">
                  <c:v>0.99989620487917796</c:v>
                </c:pt>
                <c:pt idx="5">
                  <c:v>0.98165424710006499</c:v>
                </c:pt>
                <c:pt idx="6">
                  <c:v>0.98165424710014504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6D3A-4730-813F-FF3B90C17B01}"/>
            </c:ext>
          </c:extLst>
        </c:ser>
        <c:ser>
          <c:idx val="7"/>
          <c:order val="7"/>
          <c:tx>
            <c:strRef>
              <c:f>transpose!$C$11</c:f>
              <c:strCache>
                <c:ptCount val="1"/>
                <c:pt idx="0">
                  <c:v>case30_ieee</c:v>
                </c:pt>
              </c:strCache>
            </c:strRef>
          </c:tx>
          <c:spPr>
            <a:solidFill>
              <a:schemeClr val="accent1">
                <a:shade val="56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transpose!$D$2:$J$3</c:f>
              <c:multiLvlStrCache>
                <c:ptCount val="7"/>
                <c:lvl>
                  <c:pt idx="0">
                    <c:v>full</c:v>
                  </c:pt>
                  <c:pt idx="1">
                    <c:v>full</c:v>
                  </c:pt>
                  <c:pt idx="2">
                    <c:v>e2</c:v>
                  </c:pt>
                  <c:pt idx="3">
                    <c:v>e2</c:v>
                  </c:pt>
                  <c:pt idx="4">
                    <c:v>e2</c:v>
                  </c:pt>
                  <c:pt idx="5">
                    <c:v>e2</c:v>
                  </c:pt>
                  <c:pt idx="6">
                    <c:v>full</c:v>
                  </c:pt>
                </c:lvl>
                <c:lvl>
                  <c:pt idx="0">
                    <c:v>acopf</c:v>
                  </c:pt>
                  <c:pt idx="1">
                    <c:v>slopf</c:v>
                  </c:pt>
                  <c:pt idx="2">
                    <c:v>dlopf</c:v>
                  </c:pt>
                  <c:pt idx="3">
                    <c:v>clopf</c:v>
                  </c:pt>
                  <c:pt idx="4">
                    <c:v>plopf</c:v>
                  </c:pt>
                  <c:pt idx="5">
                    <c:v>ptdf</c:v>
                  </c:pt>
                  <c:pt idx="6">
                    <c:v>btheta</c:v>
                  </c:pt>
                </c:lvl>
              </c:multiLvlStrCache>
            </c:multiLvlStrRef>
          </c:cat>
          <c:val>
            <c:numRef>
              <c:f>transpose!$D$11:$J$11</c:f>
              <c:numCache>
                <c:formatCode>General</c:formatCode>
                <c:ptCount val="7"/>
                <c:pt idx="0">
                  <c:v>1</c:v>
                </c:pt>
                <c:pt idx="1">
                  <c:v>0.99999292041489996</c:v>
                </c:pt>
                <c:pt idx="2">
                  <c:v>1.0000127796434</c:v>
                </c:pt>
                <c:pt idx="3">
                  <c:v>0.99999279276643604</c:v>
                </c:pt>
                <c:pt idx="4">
                  <c:v>0.99233948989574705</c:v>
                </c:pt>
                <c:pt idx="5">
                  <c:v>0.91014441386677603</c:v>
                </c:pt>
                <c:pt idx="6">
                  <c:v>0.91422627243231802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6D3A-4730-813F-FF3B90C17B01}"/>
            </c:ext>
          </c:extLst>
        </c:ser>
        <c:ser>
          <c:idx val="8"/>
          <c:order val="8"/>
          <c:tx>
            <c:strRef>
              <c:f>transpose!$C$12</c:f>
              <c:strCache>
                <c:ptCount val="1"/>
                <c:pt idx="0">
                  <c:v>case39_epri</c:v>
                </c:pt>
              </c:strCache>
            </c:strRef>
          </c:tx>
          <c:spPr>
            <a:solidFill>
              <a:schemeClr val="accent1">
                <a:shade val="60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transpose!$D$2:$J$3</c:f>
              <c:multiLvlStrCache>
                <c:ptCount val="7"/>
                <c:lvl>
                  <c:pt idx="0">
                    <c:v>full</c:v>
                  </c:pt>
                  <c:pt idx="1">
                    <c:v>full</c:v>
                  </c:pt>
                  <c:pt idx="2">
                    <c:v>e2</c:v>
                  </c:pt>
                  <c:pt idx="3">
                    <c:v>e2</c:v>
                  </c:pt>
                  <c:pt idx="4">
                    <c:v>e2</c:v>
                  </c:pt>
                  <c:pt idx="5">
                    <c:v>e2</c:v>
                  </c:pt>
                  <c:pt idx="6">
                    <c:v>full</c:v>
                  </c:pt>
                </c:lvl>
                <c:lvl>
                  <c:pt idx="0">
                    <c:v>acopf</c:v>
                  </c:pt>
                  <c:pt idx="1">
                    <c:v>slopf</c:v>
                  </c:pt>
                  <c:pt idx="2">
                    <c:v>dlopf</c:v>
                  </c:pt>
                  <c:pt idx="3">
                    <c:v>clopf</c:v>
                  </c:pt>
                  <c:pt idx="4">
                    <c:v>plopf</c:v>
                  </c:pt>
                  <c:pt idx="5">
                    <c:v>ptdf</c:v>
                  </c:pt>
                  <c:pt idx="6">
                    <c:v>btheta</c:v>
                  </c:pt>
                </c:lvl>
              </c:multiLvlStrCache>
            </c:multiLvlStrRef>
          </c:cat>
          <c:val>
            <c:numRef>
              <c:f>transpose!$D$12:$J$12</c:f>
              <c:numCache>
                <c:formatCode>General</c:formatCode>
                <c:ptCount val="7"/>
                <c:pt idx="0">
                  <c:v>1</c:v>
                </c:pt>
                <c:pt idx="1">
                  <c:v>0.99808811979335599</c:v>
                </c:pt>
                <c:pt idx="2">
                  <c:v>0.99808920150340397</c:v>
                </c:pt>
                <c:pt idx="3">
                  <c:v>0.99808823179666695</c:v>
                </c:pt>
                <c:pt idx="4">
                  <c:v>0.999926574239274</c:v>
                </c:pt>
                <c:pt idx="5">
                  <c:v>0.98897342896810603</c:v>
                </c:pt>
                <c:pt idx="6">
                  <c:v>0.98844490302343002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6D3A-4730-813F-FF3B90C17B01}"/>
            </c:ext>
          </c:extLst>
        </c:ser>
        <c:ser>
          <c:idx val="9"/>
          <c:order val="9"/>
          <c:tx>
            <c:strRef>
              <c:f>transpose!$C$13</c:f>
              <c:strCache>
                <c:ptCount val="1"/>
                <c:pt idx="0">
                  <c:v>case57_ieee</c:v>
                </c:pt>
              </c:strCache>
            </c:strRef>
          </c:tx>
          <c:spPr>
            <a:solidFill>
              <a:schemeClr val="accent1">
                <a:shade val="63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transpose!$D$2:$J$3</c:f>
              <c:multiLvlStrCache>
                <c:ptCount val="7"/>
                <c:lvl>
                  <c:pt idx="0">
                    <c:v>full</c:v>
                  </c:pt>
                  <c:pt idx="1">
                    <c:v>full</c:v>
                  </c:pt>
                  <c:pt idx="2">
                    <c:v>e2</c:v>
                  </c:pt>
                  <c:pt idx="3">
                    <c:v>e2</c:v>
                  </c:pt>
                  <c:pt idx="4">
                    <c:v>e2</c:v>
                  </c:pt>
                  <c:pt idx="5">
                    <c:v>e2</c:v>
                  </c:pt>
                  <c:pt idx="6">
                    <c:v>full</c:v>
                  </c:pt>
                </c:lvl>
                <c:lvl>
                  <c:pt idx="0">
                    <c:v>acopf</c:v>
                  </c:pt>
                  <c:pt idx="1">
                    <c:v>slopf</c:v>
                  </c:pt>
                  <c:pt idx="2">
                    <c:v>dlopf</c:v>
                  </c:pt>
                  <c:pt idx="3">
                    <c:v>clopf</c:v>
                  </c:pt>
                  <c:pt idx="4">
                    <c:v>plopf</c:v>
                  </c:pt>
                  <c:pt idx="5">
                    <c:v>ptdf</c:v>
                  </c:pt>
                  <c:pt idx="6">
                    <c:v>btheta</c:v>
                  </c:pt>
                </c:lvl>
              </c:multiLvlStrCache>
            </c:multiLvlStrRef>
          </c:cat>
          <c:val>
            <c:numRef>
              <c:f>transpose!$D$13:$J$13</c:f>
              <c:numCache>
                <c:formatCode>General</c:formatCode>
                <c:ptCount val="7"/>
                <c:pt idx="0">
                  <c:v>1</c:v>
                </c:pt>
                <c:pt idx="1">
                  <c:v>0.99882877112622603</c:v>
                </c:pt>
                <c:pt idx="2">
                  <c:v>0.998526528880463</c:v>
                </c:pt>
                <c:pt idx="3">
                  <c:v>0.99882877112622603</c:v>
                </c:pt>
                <c:pt idx="4">
                  <c:v>0.99882877112622603</c:v>
                </c:pt>
                <c:pt idx="5">
                  <c:v>0.92507475846316101</c:v>
                </c:pt>
                <c:pt idx="6">
                  <c:v>0.925074758463167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6D3A-4730-813F-FF3B90C17B01}"/>
            </c:ext>
          </c:extLst>
        </c:ser>
        <c:ser>
          <c:idx val="10"/>
          <c:order val="10"/>
          <c:tx>
            <c:strRef>
              <c:f>transpose!$C$14</c:f>
              <c:strCache>
                <c:ptCount val="1"/>
                <c:pt idx="0">
                  <c:v>case73_ieee_rts</c:v>
                </c:pt>
              </c:strCache>
            </c:strRef>
          </c:tx>
          <c:spPr>
            <a:solidFill>
              <a:schemeClr val="accent1">
                <a:shade val="66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transpose!$D$2:$J$3</c:f>
              <c:multiLvlStrCache>
                <c:ptCount val="7"/>
                <c:lvl>
                  <c:pt idx="0">
                    <c:v>full</c:v>
                  </c:pt>
                  <c:pt idx="1">
                    <c:v>full</c:v>
                  </c:pt>
                  <c:pt idx="2">
                    <c:v>e2</c:v>
                  </c:pt>
                  <c:pt idx="3">
                    <c:v>e2</c:v>
                  </c:pt>
                  <c:pt idx="4">
                    <c:v>e2</c:v>
                  </c:pt>
                  <c:pt idx="5">
                    <c:v>e2</c:v>
                  </c:pt>
                  <c:pt idx="6">
                    <c:v>full</c:v>
                  </c:pt>
                </c:lvl>
                <c:lvl>
                  <c:pt idx="0">
                    <c:v>acopf</c:v>
                  </c:pt>
                  <c:pt idx="1">
                    <c:v>slopf</c:v>
                  </c:pt>
                  <c:pt idx="2">
                    <c:v>dlopf</c:v>
                  </c:pt>
                  <c:pt idx="3">
                    <c:v>clopf</c:v>
                  </c:pt>
                  <c:pt idx="4">
                    <c:v>plopf</c:v>
                  </c:pt>
                  <c:pt idx="5">
                    <c:v>ptdf</c:v>
                  </c:pt>
                  <c:pt idx="6">
                    <c:v>btheta</c:v>
                  </c:pt>
                </c:lvl>
              </c:multiLvlStrCache>
            </c:multiLvlStrRef>
          </c:cat>
          <c:val>
            <c:numRef>
              <c:f>transpose!$D$14:$J$14</c:f>
              <c:numCache>
                <c:formatCode>General</c:formatCode>
                <c:ptCount val="7"/>
                <c:pt idx="0">
                  <c:v>1</c:v>
                </c:pt>
                <c:pt idx="1">
                  <c:v>0.99999957436355402</c:v>
                </c:pt>
                <c:pt idx="2">
                  <c:v>0.99993613433400697</c:v>
                </c:pt>
                <c:pt idx="3">
                  <c:v>0.99999957504825798</c:v>
                </c:pt>
                <c:pt idx="4">
                  <c:v>0.99999957436371101</c:v>
                </c:pt>
                <c:pt idx="5">
                  <c:v>0.96437493379748995</c:v>
                </c:pt>
                <c:pt idx="6">
                  <c:v>0.96437493379714001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6D3A-4730-813F-FF3B90C17B01}"/>
            </c:ext>
          </c:extLst>
        </c:ser>
        <c:ser>
          <c:idx val="11"/>
          <c:order val="11"/>
          <c:tx>
            <c:strRef>
              <c:f>transpose!$C$15</c:f>
              <c:strCache>
                <c:ptCount val="1"/>
                <c:pt idx="0">
                  <c:v>case89_pegase</c:v>
                </c:pt>
              </c:strCache>
            </c:strRef>
          </c:tx>
          <c:spPr>
            <a:solidFill>
              <a:schemeClr val="accent1">
                <a:shade val="70000"/>
              </a:schemeClr>
            </a:solidFill>
            <a:ln>
              <a:noFill/>
            </a:ln>
            <a:effectLst/>
          </c:spPr>
          <c:invertIfNegative val="0"/>
          <c:dPt>
            <c:idx val="4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F8B4-4C58-B008-02EEB637D9C7}"/>
              </c:ext>
            </c:extLst>
          </c:dPt>
          <c:cat>
            <c:multiLvlStrRef>
              <c:f>transpose!$D$2:$J$3</c:f>
              <c:multiLvlStrCache>
                <c:ptCount val="7"/>
                <c:lvl>
                  <c:pt idx="0">
                    <c:v>full</c:v>
                  </c:pt>
                  <c:pt idx="1">
                    <c:v>full</c:v>
                  </c:pt>
                  <c:pt idx="2">
                    <c:v>e2</c:v>
                  </c:pt>
                  <c:pt idx="3">
                    <c:v>e2</c:v>
                  </c:pt>
                  <c:pt idx="4">
                    <c:v>e2</c:v>
                  </c:pt>
                  <c:pt idx="5">
                    <c:v>e2</c:v>
                  </c:pt>
                  <c:pt idx="6">
                    <c:v>full</c:v>
                  </c:pt>
                </c:lvl>
                <c:lvl>
                  <c:pt idx="0">
                    <c:v>acopf</c:v>
                  </c:pt>
                  <c:pt idx="1">
                    <c:v>slopf</c:v>
                  </c:pt>
                  <c:pt idx="2">
                    <c:v>dlopf</c:v>
                  </c:pt>
                  <c:pt idx="3">
                    <c:v>clopf</c:v>
                  </c:pt>
                  <c:pt idx="4">
                    <c:v>plopf</c:v>
                  </c:pt>
                  <c:pt idx="5">
                    <c:v>ptdf</c:v>
                  </c:pt>
                  <c:pt idx="6">
                    <c:v>btheta</c:v>
                  </c:pt>
                </c:lvl>
              </c:multiLvlStrCache>
            </c:multiLvlStrRef>
          </c:cat>
          <c:val>
            <c:numRef>
              <c:f>transpose!$D$15:$J$15</c:f>
              <c:numCache>
                <c:formatCode>General</c:formatCode>
                <c:ptCount val="7"/>
                <c:pt idx="0">
                  <c:v>1</c:v>
                </c:pt>
                <c:pt idx="1">
                  <c:v>0.99886636866177203</c:v>
                </c:pt>
                <c:pt idx="2">
                  <c:v>0.99948238172860504</c:v>
                </c:pt>
                <c:pt idx="3">
                  <c:v>0.99940738570233401</c:v>
                </c:pt>
                <c:pt idx="4">
                  <c:v>9999</c:v>
                </c:pt>
                <c:pt idx="5">
                  <c:v>0.97725526884825098</c:v>
                </c:pt>
                <c:pt idx="6">
                  <c:v>0.978129547095139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6D3A-4730-813F-FF3B90C17B01}"/>
            </c:ext>
          </c:extLst>
        </c:ser>
        <c:ser>
          <c:idx val="12"/>
          <c:order val="12"/>
          <c:tx>
            <c:strRef>
              <c:f>transpose!$C$16</c:f>
              <c:strCache>
                <c:ptCount val="1"/>
                <c:pt idx="0">
                  <c:v>case118_ieee</c:v>
                </c:pt>
              </c:strCache>
            </c:strRef>
          </c:tx>
          <c:spPr>
            <a:solidFill>
              <a:schemeClr val="accent1">
                <a:shade val="73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transpose!$D$2:$J$3</c:f>
              <c:multiLvlStrCache>
                <c:ptCount val="7"/>
                <c:lvl>
                  <c:pt idx="0">
                    <c:v>full</c:v>
                  </c:pt>
                  <c:pt idx="1">
                    <c:v>full</c:v>
                  </c:pt>
                  <c:pt idx="2">
                    <c:v>e2</c:v>
                  </c:pt>
                  <c:pt idx="3">
                    <c:v>e2</c:v>
                  </c:pt>
                  <c:pt idx="4">
                    <c:v>e2</c:v>
                  </c:pt>
                  <c:pt idx="5">
                    <c:v>e2</c:v>
                  </c:pt>
                  <c:pt idx="6">
                    <c:v>full</c:v>
                  </c:pt>
                </c:lvl>
                <c:lvl>
                  <c:pt idx="0">
                    <c:v>acopf</c:v>
                  </c:pt>
                  <c:pt idx="1">
                    <c:v>slopf</c:v>
                  </c:pt>
                  <c:pt idx="2">
                    <c:v>dlopf</c:v>
                  </c:pt>
                  <c:pt idx="3">
                    <c:v>clopf</c:v>
                  </c:pt>
                  <c:pt idx="4">
                    <c:v>plopf</c:v>
                  </c:pt>
                  <c:pt idx="5">
                    <c:v>ptdf</c:v>
                  </c:pt>
                  <c:pt idx="6">
                    <c:v>btheta</c:v>
                  </c:pt>
                </c:lvl>
              </c:multiLvlStrCache>
            </c:multiLvlStrRef>
          </c:cat>
          <c:val>
            <c:numRef>
              <c:f>transpose!$D$16:$J$16</c:f>
              <c:numCache>
                <c:formatCode>General</c:formatCode>
                <c:ptCount val="7"/>
                <c:pt idx="0">
                  <c:v>1</c:v>
                </c:pt>
                <c:pt idx="1">
                  <c:v>0.99974792844268501</c:v>
                </c:pt>
                <c:pt idx="2">
                  <c:v>0.99976931166798699</c:v>
                </c:pt>
                <c:pt idx="3">
                  <c:v>0.99973199193823303</c:v>
                </c:pt>
                <c:pt idx="4">
                  <c:v>0.99870157064481602</c:v>
                </c:pt>
                <c:pt idx="5">
                  <c:v>0.95756354065266702</c:v>
                </c:pt>
                <c:pt idx="6">
                  <c:v>0.95802102827925995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6D3A-4730-813F-FF3B90C17B01}"/>
            </c:ext>
          </c:extLst>
        </c:ser>
        <c:ser>
          <c:idx val="13"/>
          <c:order val="13"/>
          <c:tx>
            <c:strRef>
              <c:f>transpose!$C$17</c:f>
              <c:strCache>
                <c:ptCount val="1"/>
                <c:pt idx="0">
                  <c:v>case162_ieee_dtc</c:v>
                </c:pt>
              </c:strCache>
            </c:strRef>
          </c:tx>
          <c:spPr>
            <a:solidFill>
              <a:schemeClr val="accent1">
                <a:shade val="76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transpose!$D$2:$J$3</c:f>
              <c:multiLvlStrCache>
                <c:ptCount val="7"/>
                <c:lvl>
                  <c:pt idx="0">
                    <c:v>full</c:v>
                  </c:pt>
                  <c:pt idx="1">
                    <c:v>full</c:v>
                  </c:pt>
                  <c:pt idx="2">
                    <c:v>e2</c:v>
                  </c:pt>
                  <c:pt idx="3">
                    <c:v>e2</c:v>
                  </c:pt>
                  <c:pt idx="4">
                    <c:v>e2</c:v>
                  </c:pt>
                  <c:pt idx="5">
                    <c:v>e2</c:v>
                  </c:pt>
                  <c:pt idx="6">
                    <c:v>full</c:v>
                  </c:pt>
                </c:lvl>
                <c:lvl>
                  <c:pt idx="0">
                    <c:v>acopf</c:v>
                  </c:pt>
                  <c:pt idx="1">
                    <c:v>slopf</c:v>
                  </c:pt>
                  <c:pt idx="2">
                    <c:v>dlopf</c:v>
                  </c:pt>
                  <c:pt idx="3">
                    <c:v>clopf</c:v>
                  </c:pt>
                  <c:pt idx="4">
                    <c:v>plopf</c:v>
                  </c:pt>
                  <c:pt idx="5">
                    <c:v>ptdf</c:v>
                  </c:pt>
                  <c:pt idx="6">
                    <c:v>btheta</c:v>
                  </c:pt>
                </c:lvl>
              </c:multiLvlStrCache>
            </c:multiLvlStrRef>
          </c:cat>
          <c:val>
            <c:numRef>
              <c:f>transpose!$D$17:$J$17</c:f>
              <c:numCache>
                <c:formatCode>General</c:formatCode>
                <c:ptCount val="7"/>
                <c:pt idx="0">
                  <c:v>1</c:v>
                </c:pt>
                <c:pt idx="1">
                  <c:v>0.981828215804182</c:v>
                </c:pt>
                <c:pt idx="2">
                  <c:v>0.98127078133325196</c:v>
                </c:pt>
                <c:pt idx="3">
                  <c:v>0.981332490432961</c:v>
                </c:pt>
                <c:pt idx="4">
                  <c:v>0.98944200603419596</c:v>
                </c:pt>
                <c:pt idx="5">
                  <c:v>0.93926339662996305</c:v>
                </c:pt>
                <c:pt idx="6">
                  <c:v>0.93701310284858197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6D3A-4730-813F-FF3B90C17B01}"/>
            </c:ext>
          </c:extLst>
        </c:ser>
        <c:ser>
          <c:idx val="14"/>
          <c:order val="14"/>
          <c:tx>
            <c:strRef>
              <c:f>transpose!$C$18</c:f>
              <c:strCache>
                <c:ptCount val="1"/>
                <c:pt idx="0">
                  <c:v>case179_goc</c:v>
                </c:pt>
              </c:strCache>
            </c:strRef>
          </c:tx>
          <c:spPr>
            <a:solidFill>
              <a:schemeClr val="accent1">
                <a:shade val="80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transpose!$D$2:$J$3</c:f>
              <c:multiLvlStrCache>
                <c:ptCount val="7"/>
                <c:lvl>
                  <c:pt idx="0">
                    <c:v>full</c:v>
                  </c:pt>
                  <c:pt idx="1">
                    <c:v>full</c:v>
                  </c:pt>
                  <c:pt idx="2">
                    <c:v>e2</c:v>
                  </c:pt>
                  <c:pt idx="3">
                    <c:v>e2</c:v>
                  </c:pt>
                  <c:pt idx="4">
                    <c:v>e2</c:v>
                  </c:pt>
                  <c:pt idx="5">
                    <c:v>e2</c:v>
                  </c:pt>
                  <c:pt idx="6">
                    <c:v>full</c:v>
                  </c:pt>
                </c:lvl>
                <c:lvl>
                  <c:pt idx="0">
                    <c:v>acopf</c:v>
                  </c:pt>
                  <c:pt idx="1">
                    <c:v>slopf</c:v>
                  </c:pt>
                  <c:pt idx="2">
                    <c:v>dlopf</c:v>
                  </c:pt>
                  <c:pt idx="3">
                    <c:v>clopf</c:v>
                  </c:pt>
                  <c:pt idx="4">
                    <c:v>plopf</c:v>
                  </c:pt>
                  <c:pt idx="5">
                    <c:v>ptdf</c:v>
                  </c:pt>
                  <c:pt idx="6">
                    <c:v>btheta</c:v>
                  </c:pt>
                </c:lvl>
              </c:multiLvlStrCache>
            </c:multiLvlStrRef>
          </c:cat>
          <c:val>
            <c:numRef>
              <c:f>transpose!$D$18:$J$18</c:f>
              <c:numCache>
                <c:formatCode>General</c:formatCode>
                <c:ptCount val="7"/>
                <c:pt idx="0">
                  <c:v>1</c:v>
                </c:pt>
                <c:pt idx="1">
                  <c:v>0.999948927933902</c:v>
                </c:pt>
                <c:pt idx="2">
                  <c:v>0.99992099750128405</c:v>
                </c:pt>
                <c:pt idx="3">
                  <c:v>0.99992666619479798</c:v>
                </c:pt>
                <c:pt idx="4">
                  <c:v>0.99973980613162705</c:v>
                </c:pt>
                <c:pt idx="5">
                  <c:v>0.996849693144362</c:v>
                </c:pt>
                <c:pt idx="6">
                  <c:v>0.99684731211652999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6D3A-4730-813F-FF3B90C17B01}"/>
            </c:ext>
          </c:extLst>
        </c:ser>
        <c:ser>
          <c:idx val="15"/>
          <c:order val="15"/>
          <c:tx>
            <c:strRef>
              <c:f>transpose!$C$19</c:f>
              <c:strCache>
                <c:ptCount val="1"/>
                <c:pt idx="0">
                  <c:v>case200_tamu</c:v>
                </c:pt>
              </c:strCache>
            </c:strRef>
          </c:tx>
          <c:spPr>
            <a:solidFill>
              <a:schemeClr val="accent1">
                <a:shade val="83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transpose!$D$2:$J$3</c:f>
              <c:multiLvlStrCache>
                <c:ptCount val="7"/>
                <c:lvl>
                  <c:pt idx="0">
                    <c:v>full</c:v>
                  </c:pt>
                  <c:pt idx="1">
                    <c:v>full</c:v>
                  </c:pt>
                  <c:pt idx="2">
                    <c:v>e2</c:v>
                  </c:pt>
                  <c:pt idx="3">
                    <c:v>e2</c:v>
                  </c:pt>
                  <c:pt idx="4">
                    <c:v>e2</c:v>
                  </c:pt>
                  <c:pt idx="5">
                    <c:v>e2</c:v>
                  </c:pt>
                  <c:pt idx="6">
                    <c:v>full</c:v>
                  </c:pt>
                </c:lvl>
                <c:lvl>
                  <c:pt idx="0">
                    <c:v>acopf</c:v>
                  </c:pt>
                  <c:pt idx="1">
                    <c:v>slopf</c:v>
                  </c:pt>
                  <c:pt idx="2">
                    <c:v>dlopf</c:v>
                  </c:pt>
                  <c:pt idx="3">
                    <c:v>clopf</c:v>
                  </c:pt>
                  <c:pt idx="4">
                    <c:v>plopf</c:v>
                  </c:pt>
                  <c:pt idx="5">
                    <c:v>ptdf</c:v>
                  </c:pt>
                  <c:pt idx="6">
                    <c:v>btheta</c:v>
                  </c:pt>
                </c:lvl>
              </c:multiLvlStrCache>
            </c:multiLvlStrRef>
          </c:cat>
          <c:val>
            <c:numRef>
              <c:f>transpose!$D$19:$J$19</c:f>
              <c:numCache>
                <c:formatCode>General</c:formatCode>
                <c:ptCount val="7"/>
                <c:pt idx="0">
                  <c:v>1</c:v>
                </c:pt>
                <c:pt idx="1">
                  <c:v>0.99999999208385904</c:v>
                </c:pt>
                <c:pt idx="2">
                  <c:v>0.99998445137651204</c:v>
                </c:pt>
                <c:pt idx="3">
                  <c:v>0.99999999209373203</c:v>
                </c:pt>
                <c:pt idx="4">
                  <c:v>0.99999999208016599</c:v>
                </c:pt>
                <c:pt idx="5">
                  <c:v>0.99717218226781601</c:v>
                </c:pt>
                <c:pt idx="6">
                  <c:v>0.99717218226787596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F-6D3A-4730-813F-FF3B90C17B01}"/>
            </c:ext>
          </c:extLst>
        </c:ser>
        <c:ser>
          <c:idx val="16"/>
          <c:order val="16"/>
          <c:tx>
            <c:strRef>
              <c:f>transpose!$C$20</c:f>
              <c:strCache>
                <c:ptCount val="1"/>
                <c:pt idx="0">
                  <c:v>case240_pserc</c:v>
                </c:pt>
              </c:strCache>
            </c:strRef>
          </c:tx>
          <c:spPr>
            <a:solidFill>
              <a:schemeClr val="accent1">
                <a:shade val="86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transpose!$D$2:$J$3</c:f>
              <c:multiLvlStrCache>
                <c:ptCount val="7"/>
                <c:lvl>
                  <c:pt idx="0">
                    <c:v>full</c:v>
                  </c:pt>
                  <c:pt idx="1">
                    <c:v>full</c:v>
                  </c:pt>
                  <c:pt idx="2">
                    <c:v>e2</c:v>
                  </c:pt>
                  <c:pt idx="3">
                    <c:v>e2</c:v>
                  </c:pt>
                  <c:pt idx="4">
                    <c:v>e2</c:v>
                  </c:pt>
                  <c:pt idx="5">
                    <c:v>e2</c:v>
                  </c:pt>
                  <c:pt idx="6">
                    <c:v>full</c:v>
                  </c:pt>
                </c:lvl>
                <c:lvl>
                  <c:pt idx="0">
                    <c:v>acopf</c:v>
                  </c:pt>
                  <c:pt idx="1">
                    <c:v>slopf</c:v>
                  </c:pt>
                  <c:pt idx="2">
                    <c:v>dlopf</c:v>
                  </c:pt>
                  <c:pt idx="3">
                    <c:v>clopf</c:v>
                  </c:pt>
                  <c:pt idx="4">
                    <c:v>plopf</c:v>
                  </c:pt>
                  <c:pt idx="5">
                    <c:v>ptdf</c:v>
                  </c:pt>
                  <c:pt idx="6">
                    <c:v>btheta</c:v>
                  </c:pt>
                </c:lvl>
              </c:multiLvlStrCache>
            </c:multiLvlStrRef>
          </c:cat>
          <c:val>
            <c:numRef>
              <c:f>transpose!$D$20:$J$20</c:f>
              <c:numCache>
                <c:formatCode>General</c:formatCode>
                <c:ptCount val="7"/>
                <c:pt idx="0">
                  <c:v>1</c:v>
                </c:pt>
                <c:pt idx="1">
                  <c:v>0.99782007477078405</c:v>
                </c:pt>
                <c:pt idx="2">
                  <c:v>0.99697127327619095</c:v>
                </c:pt>
                <c:pt idx="3">
                  <c:v>0.99671871232864095</c:v>
                </c:pt>
                <c:pt idx="4">
                  <c:v>0.99530858705956005</c:v>
                </c:pt>
                <c:pt idx="5">
                  <c:v>0.98206387572661702</c:v>
                </c:pt>
                <c:pt idx="6">
                  <c:v>0.98233678062082797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6D3A-4730-813F-FF3B90C17B01}"/>
            </c:ext>
          </c:extLst>
        </c:ser>
        <c:ser>
          <c:idx val="17"/>
          <c:order val="17"/>
          <c:tx>
            <c:strRef>
              <c:f>transpose!$C$21</c:f>
              <c:strCache>
                <c:ptCount val="1"/>
                <c:pt idx="0">
                  <c:v>case300_ieee</c:v>
                </c:pt>
              </c:strCache>
            </c:strRef>
          </c:tx>
          <c:spPr>
            <a:solidFill>
              <a:schemeClr val="accent1">
                <a:shade val="90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transpose!$D$2:$J$3</c:f>
              <c:multiLvlStrCache>
                <c:ptCount val="7"/>
                <c:lvl>
                  <c:pt idx="0">
                    <c:v>full</c:v>
                  </c:pt>
                  <c:pt idx="1">
                    <c:v>full</c:v>
                  </c:pt>
                  <c:pt idx="2">
                    <c:v>e2</c:v>
                  </c:pt>
                  <c:pt idx="3">
                    <c:v>e2</c:v>
                  </c:pt>
                  <c:pt idx="4">
                    <c:v>e2</c:v>
                  </c:pt>
                  <c:pt idx="5">
                    <c:v>e2</c:v>
                  </c:pt>
                  <c:pt idx="6">
                    <c:v>full</c:v>
                  </c:pt>
                </c:lvl>
                <c:lvl>
                  <c:pt idx="0">
                    <c:v>acopf</c:v>
                  </c:pt>
                  <c:pt idx="1">
                    <c:v>slopf</c:v>
                  </c:pt>
                  <c:pt idx="2">
                    <c:v>dlopf</c:v>
                  </c:pt>
                  <c:pt idx="3">
                    <c:v>clopf</c:v>
                  </c:pt>
                  <c:pt idx="4">
                    <c:v>plopf</c:v>
                  </c:pt>
                  <c:pt idx="5">
                    <c:v>ptdf</c:v>
                  </c:pt>
                  <c:pt idx="6">
                    <c:v>btheta</c:v>
                  </c:pt>
                </c:lvl>
              </c:multiLvlStrCache>
            </c:multiLvlStrRef>
          </c:cat>
          <c:val>
            <c:numRef>
              <c:f>transpose!$D$21:$J$21</c:f>
              <c:numCache>
                <c:formatCode>General</c:formatCode>
                <c:ptCount val="7"/>
                <c:pt idx="0">
                  <c:v>1</c:v>
                </c:pt>
                <c:pt idx="1">
                  <c:v>0.94944427817706001</c:v>
                </c:pt>
                <c:pt idx="2">
                  <c:v>2.2567613355571101</c:v>
                </c:pt>
                <c:pt idx="3">
                  <c:v>2.2565592501304002</c:v>
                </c:pt>
                <c:pt idx="4">
                  <c:v>0.95708250967541297</c:v>
                </c:pt>
                <c:pt idx="5">
                  <c:v>0.91663991477746598</c:v>
                </c:pt>
                <c:pt idx="6">
                  <c:v>0.91572407749728202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1-6D3A-4730-813F-FF3B90C17B01}"/>
            </c:ext>
          </c:extLst>
        </c:ser>
        <c:ser>
          <c:idx val="18"/>
          <c:order val="18"/>
          <c:tx>
            <c:strRef>
              <c:f>transpose!$C$22</c:f>
              <c:strCache>
                <c:ptCount val="1"/>
                <c:pt idx="0">
                  <c:v>case500_tamu</c:v>
                </c:pt>
              </c:strCache>
            </c:strRef>
          </c:tx>
          <c:spPr>
            <a:solidFill>
              <a:schemeClr val="accent1">
                <a:shade val="93000"/>
              </a:schemeClr>
            </a:solidFill>
            <a:ln>
              <a:noFill/>
            </a:ln>
            <a:effectLst/>
          </c:spPr>
          <c:invertIfNegative val="0"/>
          <c:dPt>
            <c:idx val="2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F8B4-4C58-B008-02EEB637D9C7}"/>
              </c:ext>
            </c:extLst>
          </c:dPt>
          <c:cat>
            <c:multiLvlStrRef>
              <c:f>transpose!$D$2:$J$3</c:f>
              <c:multiLvlStrCache>
                <c:ptCount val="7"/>
                <c:lvl>
                  <c:pt idx="0">
                    <c:v>full</c:v>
                  </c:pt>
                  <c:pt idx="1">
                    <c:v>full</c:v>
                  </c:pt>
                  <c:pt idx="2">
                    <c:v>e2</c:v>
                  </c:pt>
                  <c:pt idx="3">
                    <c:v>e2</c:v>
                  </c:pt>
                  <c:pt idx="4">
                    <c:v>e2</c:v>
                  </c:pt>
                  <c:pt idx="5">
                    <c:v>e2</c:v>
                  </c:pt>
                  <c:pt idx="6">
                    <c:v>full</c:v>
                  </c:pt>
                </c:lvl>
                <c:lvl>
                  <c:pt idx="0">
                    <c:v>acopf</c:v>
                  </c:pt>
                  <c:pt idx="1">
                    <c:v>slopf</c:v>
                  </c:pt>
                  <c:pt idx="2">
                    <c:v>dlopf</c:v>
                  </c:pt>
                  <c:pt idx="3">
                    <c:v>clopf</c:v>
                  </c:pt>
                  <c:pt idx="4">
                    <c:v>plopf</c:v>
                  </c:pt>
                  <c:pt idx="5">
                    <c:v>ptdf</c:v>
                  </c:pt>
                  <c:pt idx="6">
                    <c:v>btheta</c:v>
                  </c:pt>
                </c:lvl>
              </c:multiLvlStrCache>
            </c:multiLvlStrRef>
          </c:cat>
          <c:val>
            <c:numRef>
              <c:f>transpose!$D$22:$J$22</c:f>
              <c:numCache>
                <c:formatCode>General</c:formatCode>
                <c:ptCount val="7"/>
                <c:pt idx="0">
                  <c:v>1</c:v>
                </c:pt>
                <c:pt idx="1">
                  <c:v>0.99947569228158695</c:v>
                </c:pt>
                <c:pt idx="2">
                  <c:v>9999</c:v>
                </c:pt>
                <c:pt idx="3">
                  <c:v>1.00274657654629</c:v>
                </c:pt>
                <c:pt idx="4">
                  <c:v>1.0028638078809</c:v>
                </c:pt>
                <c:pt idx="5">
                  <c:v>0.97667234615061904</c:v>
                </c:pt>
                <c:pt idx="6">
                  <c:v>0.97538403794296902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2-6D3A-4730-813F-FF3B90C17B01}"/>
            </c:ext>
          </c:extLst>
        </c:ser>
        <c:ser>
          <c:idx val="19"/>
          <c:order val="19"/>
          <c:tx>
            <c:strRef>
              <c:f>transpose!$C$23</c:f>
              <c:strCache>
                <c:ptCount val="1"/>
                <c:pt idx="0">
                  <c:v>case588_sdet</c:v>
                </c:pt>
              </c:strCache>
            </c:strRef>
          </c:tx>
          <c:spPr>
            <a:solidFill>
              <a:schemeClr val="accent1">
                <a:shade val="96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transpose!$D$2:$J$3</c:f>
              <c:multiLvlStrCache>
                <c:ptCount val="7"/>
                <c:lvl>
                  <c:pt idx="0">
                    <c:v>full</c:v>
                  </c:pt>
                  <c:pt idx="1">
                    <c:v>full</c:v>
                  </c:pt>
                  <c:pt idx="2">
                    <c:v>e2</c:v>
                  </c:pt>
                  <c:pt idx="3">
                    <c:v>e2</c:v>
                  </c:pt>
                  <c:pt idx="4">
                    <c:v>e2</c:v>
                  </c:pt>
                  <c:pt idx="5">
                    <c:v>e2</c:v>
                  </c:pt>
                  <c:pt idx="6">
                    <c:v>full</c:v>
                  </c:pt>
                </c:lvl>
                <c:lvl>
                  <c:pt idx="0">
                    <c:v>acopf</c:v>
                  </c:pt>
                  <c:pt idx="1">
                    <c:v>slopf</c:v>
                  </c:pt>
                  <c:pt idx="2">
                    <c:v>dlopf</c:v>
                  </c:pt>
                  <c:pt idx="3">
                    <c:v>clopf</c:v>
                  </c:pt>
                  <c:pt idx="4">
                    <c:v>plopf</c:v>
                  </c:pt>
                  <c:pt idx="5">
                    <c:v>ptdf</c:v>
                  </c:pt>
                  <c:pt idx="6">
                    <c:v>btheta</c:v>
                  </c:pt>
                </c:lvl>
              </c:multiLvlStrCache>
            </c:multiLvlStrRef>
          </c:cat>
          <c:val>
            <c:numRef>
              <c:f>transpose!$D$23:$J$23</c:f>
              <c:numCache>
                <c:formatCode>General</c:formatCode>
                <c:ptCount val="7"/>
                <c:pt idx="0">
                  <c:v>1</c:v>
                </c:pt>
                <c:pt idx="1">
                  <c:v>0.99983801237399705</c:v>
                </c:pt>
                <c:pt idx="2">
                  <c:v>0.999486883583807</c:v>
                </c:pt>
                <c:pt idx="3">
                  <c:v>0.99952248458671999</c:v>
                </c:pt>
                <c:pt idx="4">
                  <c:v>0.99956169004402895</c:v>
                </c:pt>
                <c:pt idx="5">
                  <c:v>0.99041959645061795</c:v>
                </c:pt>
                <c:pt idx="6">
                  <c:v>0.99026971086313298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3-6D3A-4730-813F-FF3B90C17B01}"/>
            </c:ext>
          </c:extLst>
        </c:ser>
        <c:ser>
          <c:idx val="20"/>
          <c:order val="20"/>
          <c:tx>
            <c:strRef>
              <c:f>transpose!$C$24</c:f>
              <c:strCache>
                <c:ptCount val="1"/>
                <c:pt idx="0">
                  <c:v>case1354_pegase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multiLvlStrRef>
              <c:f>transpose!$D$2:$J$3</c:f>
              <c:multiLvlStrCache>
                <c:ptCount val="7"/>
                <c:lvl>
                  <c:pt idx="0">
                    <c:v>full</c:v>
                  </c:pt>
                  <c:pt idx="1">
                    <c:v>full</c:v>
                  </c:pt>
                  <c:pt idx="2">
                    <c:v>e2</c:v>
                  </c:pt>
                  <c:pt idx="3">
                    <c:v>e2</c:v>
                  </c:pt>
                  <c:pt idx="4">
                    <c:v>e2</c:v>
                  </c:pt>
                  <c:pt idx="5">
                    <c:v>e2</c:v>
                  </c:pt>
                  <c:pt idx="6">
                    <c:v>full</c:v>
                  </c:pt>
                </c:lvl>
                <c:lvl>
                  <c:pt idx="0">
                    <c:v>acopf</c:v>
                  </c:pt>
                  <c:pt idx="1">
                    <c:v>slopf</c:v>
                  </c:pt>
                  <c:pt idx="2">
                    <c:v>dlopf</c:v>
                  </c:pt>
                  <c:pt idx="3">
                    <c:v>clopf</c:v>
                  </c:pt>
                  <c:pt idx="4">
                    <c:v>plopf</c:v>
                  </c:pt>
                  <c:pt idx="5">
                    <c:v>ptdf</c:v>
                  </c:pt>
                  <c:pt idx="6">
                    <c:v>btheta</c:v>
                  </c:pt>
                </c:lvl>
              </c:multiLvlStrCache>
            </c:multiLvlStrRef>
          </c:cat>
          <c:val>
            <c:numRef>
              <c:f>transpose!$D$24:$J$24</c:f>
              <c:numCache>
                <c:formatCode>General</c:formatCode>
                <c:ptCount val="7"/>
                <c:pt idx="0">
                  <c:v>1</c:v>
                </c:pt>
                <c:pt idx="1">
                  <c:v>0.99955215339959602</c:v>
                </c:pt>
                <c:pt idx="2">
                  <c:v>0.99929925563152999</c:v>
                </c:pt>
                <c:pt idx="3">
                  <c:v>0.99938812241377195</c:v>
                </c:pt>
                <c:pt idx="4">
                  <c:v>0.99934808512102802</c:v>
                </c:pt>
                <c:pt idx="5">
                  <c:v>0.96800909025095105</c:v>
                </c:pt>
                <c:pt idx="6">
                  <c:v>0.96763130830321697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6D3A-4730-813F-FF3B90C17B01}"/>
            </c:ext>
          </c:extLst>
        </c:ser>
        <c:ser>
          <c:idx val="21"/>
          <c:order val="21"/>
          <c:tx>
            <c:strRef>
              <c:f>transpose!$C$25</c:f>
              <c:strCache>
                <c:ptCount val="1"/>
                <c:pt idx="0">
                  <c:v>case1888_rte</c:v>
                </c:pt>
              </c:strCache>
            </c:strRef>
          </c:tx>
          <c:spPr>
            <a:solidFill>
              <a:schemeClr val="accent1">
                <a:tint val="97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transpose!$D$2:$J$3</c:f>
              <c:multiLvlStrCache>
                <c:ptCount val="7"/>
                <c:lvl>
                  <c:pt idx="0">
                    <c:v>full</c:v>
                  </c:pt>
                  <c:pt idx="1">
                    <c:v>full</c:v>
                  </c:pt>
                  <c:pt idx="2">
                    <c:v>e2</c:v>
                  </c:pt>
                  <c:pt idx="3">
                    <c:v>e2</c:v>
                  </c:pt>
                  <c:pt idx="4">
                    <c:v>e2</c:v>
                  </c:pt>
                  <c:pt idx="5">
                    <c:v>e2</c:v>
                  </c:pt>
                  <c:pt idx="6">
                    <c:v>full</c:v>
                  </c:pt>
                </c:lvl>
                <c:lvl>
                  <c:pt idx="0">
                    <c:v>acopf</c:v>
                  </c:pt>
                  <c:pt idx="1">
                    <c:v>slopf</c:v>
                  </c:pt>
                  <c:pt idx="2">
                    <c:v>dlopf</c:v>
                  </c:pt>
                  <c:pt idx="3">
                    <c:v>clopf</c:v>
                  </c:pt>
                  <c:pt idx="4">
                    <c:v>plopf</c:v>
                  </c:pt>
                  <c:pt idx="5">
                    <c:v>ptdf</c:v>
                  </c:pt>
                  <c:pt idx="6">
                    <c:v>btheta</c:v>
                  </c:pt>
                </c:lvl>
              </c:multiLvlStrCache>
            </c:multiLvlStrRef>
          </c:cat>
          <c:val>
            <c:numRef>
              <c:f>transpose!$D$25:$J$25</c:f>
              <c:numCache>
                <c:formatCode>General</c:formatCode>
                <c:ptCount val="7"/>
                <c:pt idx="0">
                  <c:v>1</c:v>
                </c:pt>
                <c:pt idx="1">
                  <c:v>0.977947315738668</c:v>
                </c:pt>
                <c:pt idx="2">
                  <c:v>0.97797333812223197</c:v>
                </c:pt>
                <c:pt idx="3">
                  <c:v>0.97794733040953497</c:v>
                </c:pt>
                <c:pt idx="4">
                  <c:v>0.97884980077975103</c:v>
                </c:pt>
                <c:pt idx="5">
                  <c:v>0.96459323676335695</c:v>
                </c:pt>
                <c:pt idx="6">
                  <c:v>0.96459323676298703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5-6D3A-4730-813F-FF3B90C17B01}"/>
            </c:ext>
          </c:extLst>
        </c:ser>
        <c:ser>
          <c:idx val="22"/>
          <c:order val="22"/>
          <c:tx>
            <c:strRef>
              <c:f>transpose!$C$26</c:f>
              <c:strCache>
                <c:ptCount val="1"/>
                <c:pt idx="0">
                  <c:v>case1951_rte</c:v>
                </c:pt>
              </c:strCache>
            </c:strRef>
          </c:tx>
          <c:spPr>
            <a:solidFill>
              <a:schemeClr val="accent1">
                <a:tint val="94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transpose!$D$2:$J$3</c:f>
              <c:multiLvlStrCache>
                <c:ptCount val="7"/>
                <c:lvl>
                  <c:pt idx="0">
                    <c:v>full</c:v>
                  </c:pt>
                  <c:pt idx="1">
                    <c:v>full</c:v>
                  </c:pt>
                  <c:pt idx="2">
                    <c:v>e2</c:v>
                  </c:pt>
                  <c:pt idx="3">
                    <c:v>e2</c:v>
                  </c:pt>
                  <c:pt idx="4">
                    <c:v>e2</c:v>
                  </c:pt>
                  <c:pt idx="5">
                    <c:v>e2</c:v>
                  </c:pt>
                  <c:pt idx="6">
                    <c:v>full</c:v>
                  </c:pt>
                </c:lvl>
                <c:lvl>
                  <c:pt idx="0">
                    <c:v>acopf</c:v>
                  </c:pt>
                  <c:pt idx="1">
                    <c:v>slopf</c:v>
                  </c:pt>
                  <c:pt idx="2">
                    <c:v>dlopf</c:v>
                  </c:pt>
                  <c:pt idx="3">
                    <c:v>clopf</c:v>
                  </c:pt>
                  <c:pt idx="4">
                    <c:v>plopf</c:v>
                  </c:pt>
                  <c:pt idx="5">
                    <c:v>ptdf</c:v>
                  </c:pt>
                  <c:pt idx="6">
                    <c:v>btheta</c:v>
                  </c:pt>
                </c:lvl>
              </c:multiLvlStrCache>
            </c:multiLvlStrRef>
          </c:cat>
          <c:val>
            <c:numRef>
              <c:f>transpose!$D$26:$J$26</c:f>
              <c:numCache>
                <c:formatCode>General</c:formatCode>
                <c:ptCount val="7"/>
                <c:pt idx="0">
                  <c:v>1</c:v>
                </c:pt>
                <c:pt idx="1">
                  <c:v>0.999980867635338</c:v>
                </c:pt>
                <c:pt idx="2">
                  <c:v>0.99999352257750596</c:v>
                </c:pt>
                <c:pt idx="3">
                  <c:v>0.99998086763531702</c:v>
                </c:pt>
                <c:pt idx="4">
                  <c:v>0.99999589626622398</c:v>
                </c:pt>
                <c:pt idx="5">
                  <c:v>0.97413004128591396</c:v>
                </c:pt>
                <c:pt idx="6">
                  <c:v>0.97413004128591496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6-6D3A-4730-813F-FF3B90C17B01}"/>
            </c:ext>
          </c:extLst>
        </c:ser>
        <c:ser>
          <c:idx val="23"/>
          <c:order val="23"/>
          <c:tx>
            <c:strRef>
              <c:f>transpose!$C$27</c:f>
              <c:strCache>
                <c:ptCount val="1"/>
                <c:pt idx="0">
                  <c:v>case2000_tamu</c:v>
                </c:pt>
              </c:strCache>
            </c:strRef>
          </c:tx>
          <c:spPr>
            <a:solidFill>
              <a:schemeClr val="accent1">
                <a:tint val="90000"/>
              </a:schemeClr>
            </a:solidFill>
            <a:ln>
              <a:noFill/>
            </a:ln>
            <a:effectLst/>
          </c:spPr>
          <c:invertIfNegative val="0"/>
          <c:dPt>
            <c:idx val="2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0-F8B4-4C58-B008-02EEB637D9C7}"/>
              </c:ext>
            </c:extLst>
          </c:dPt>
          <c:dPt>
            <c:idx val="3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F8B4-4C58-B008-02EEB637D9C7}"/>
              </c:ext>
            </c:extLst>
          </c:dPt>
          <c:dPt>
            <c:idx val="4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F8B4-4C58-B008-02EEB637D9C7}"/>
              </c:ext>
            </c:extLst>
          </c:dPt>
          <c:cat>
            <c:multiLvlStrRef>
              <c:f>transpose!$D$2:$J$3</c:f>
              <c:multiLvlStrCache>
                <c:ptCount val="7"/>
                <c:lvl>
                  <c:pt idx="0">
                    <c:v>full</c:v>
                  </c:pt>
                  <c:pt idx="1">
                    <c:v>full</c:v>
                  </c:pt>
                  <c:pt idx="2">
                    <c:v>e2</c:v>
                  </c:pt>
                  <c:pt idx="3">
                    <c:v>e2</c:v>
                  </c:pt>
                  <c:pt idx="4">
                    <c:v>e2</c:v>
                  </c:pt>
                  <c:pt idx="5">
                    <c:v>e2</c:v>
                  </c:pt>
                  <c:pt idx="6">
                    <c:v>full</c:v>
                  </c:pt>
                </c:lvl>
                <c:lvl>
                  <c:pt idx="0">
                    <c:v>acopf</c:v>
                  </c:pt>
                  <c:pt idx="1">
                    <c:v>slopf</c:v>
                  </c:pt>
                  <c:pt idx="2">
                    <c:v>dlopf</c:v>
                  </c:pt>
                  <c:pt idx="3">
                    <c:v>clopf</c:v>
                  </c:pt>
                  <c:pt idx="4">
                    <c:v>plopf</c:v>
                  </c:pt>
                  <c:pt idx="5">
                    <c:v>ptdf</c:v>
                  </c:pt>
                  <c:pt idx="6">
                    <c:v>btheta</c:v>
                  </c:pt>
                </c:lvl>
              </c:multiLvlStrCache>
            </c:multiLvlStrRef>
          </c:cat>
          <c:val>
            <c:numRef>
              <c:f>transpose!$D$27:$J$27</c:f>
              <c:numCache>
                <c:formatCode>General</c:formatCode>
                <c:ptCount val="7"/>
                <c:pt idx="0">
                  <c:v>1</c:v>
                </c:pt>
                <c:pt idx="1">
                  <c:v>0.99997629560558299</c:v>
                </c:pt>
                <c:pt idx="2">
                  <c:v>9999</c:v>
                </c:pt>
                <c:pt idx="3">
                  <c:v>9999</c:v>
                </c:pt>
                <c:pt idx="4">
                  <c:v>9999</c:v>
                </c:pt>
                <c:pt idx="5">
                  <c:v>0.977886404999598</c:v>
                </c:pt>
                <c:pt idx="6">
                  <c:v>0.97788640499923496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7-6D3A-4730-813F-FF3B90C17B01}"/>
            </c:ext>
          </c:extLst>
        </c:ser>
        <c:ser>
          <c:idx val="24"/>
          <c:order val="24"/>
          <c:tx>
            <c:strRef>
              <c:f>transpose!$C$28</c:f>
              <c:strCache>
                <c:ptCount val="1"/>
                <c:pt idx="0">
                  <c:v>case2316_sdet</c:v>
                </c:pt>
              </c:strCache>
            </c:strRef>
          </c:tx>
          <c:spPr>
            <a:solidFill>
              <a:schemeClr val="accent1">
                <a:tint val="87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transpose!$D$2:$J$3</c:f>
              <c:multiLvlStrCache>
                <c:ptCount val="7"/>
                <c:lvl>
                  <c:pt idx="0">
                    <c:v>full</c:v>
                  </c:pt>
                  <c:pt idx="1">
                    <c:v>full</c:v>
                  </c:pt>
                  <c:pt idx="2">
                    <c:v>e2</c:v>
                  </c:pt>
                  <c:pt idx="3">
                    <c:v>e2</c:v>
                  </c:pt>
                  <c:pt idx="4">
                    <c:v>e2</c:v>
                  </c:pt>
                  <c:pt idx="5">
                    <c:v>e2</c:v>
                  </c:pt>
                  <c:pt idx="6">
                    <c:v>full</c:v>
                  </c:pt>
                </c:lvl>
                <c:lvl>
                  <c:pt idx="0">
                    <c:v>acopf</c:v>
                  </c:pt>
                  <c:pt idx="1">
                    <c:v>slopf</c:v>
                  </c:pt>
                  <c:pt idx="2">
                    <c:v>dlopf</c:v>
                  </c:pt>
                  <c:pt idx="3">
                    <c:v>clopf</c:v>
                  </c:pt>
                  <c:pt idx="4">
                    <c:v>plopf</c:v>
                  </c:pt>
                  <c:pt idx="5">
                    <c:v>ptdf</c:v>
                  </c:pt>
                  <c:pt idx="6">
                    <c:v>btheta</c:v>
                  </c:pt>
                </c:lvl>
              </c:multiLvlStrCache>
            </c:multiLvlStrRef>
          </c:cat>
          <c:val>
            <c:numRef>
              <c:f>transpose!$D$28:$J$28</c:f>
              <c:numCache>
                <c:formatCode>General</c:formatCode>
                <c:ptCount val="7"/>
                <c:pt idx="0">
                  <c:v>1</c:v>
                </c:pt>
                <c:pt idx="1">
                  <c:v>0.99964501008358397</c:v>
                </c:pt>
                <c:pt idx="2">
                  <c:v>1.0000531884786099</c:v>
                </c:pt>
                <c:pt idx="3">
                  <c:v>1.0000300257391199</c:v>
                </c:pt>
                <c:pt idx="4">
                  <c:v>1.00073992638156</c:v>
                </c:pt>
                <c:pt idx="5">
                  <c:v>0.98568991315673804</c:v>
                </c:pt>
                <c:pt idx="6">
                  <c:v>0.98603051680700204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8-6D3A-4730-813F-FF3B90C17B01}"/>
            </c:ext>
          </c:extLst>
        </c:ser>
        <c:ser>
          <c:idx val="25"/>
          <c:order val="25"/>
          <c:tx>
            <c:strRef>
              <c:f>transpose!$C$29</c:f>
              <c:strCache>
                <c:ptCount val="1"/>
                <c:pt idx="0">
                  <c:v>case2383wp_k</c:v>
                </c:pt>
              </c:strCache>
            </c:strRef>
          </c:tx>
          <c:spPr>
            <a:solidFill>
              <a:schemeClr val="accent1">
                <a:tint val="84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transpose!$D$2:$J$3</c:f>
              <c:multiLvlStrCache>
                <c:ptCount val="7"/>
                <c:lvl>
                  <c:pt idx="0">
                    <c:v>full</c:v>
                  </c:pt>
                  <c:pt idx="1">
                    <c:v>full</c:v>
                  </c:pt>
                  <c:pt idx="2">
                    <c:v>e2</c:v>
                  </c:pt>
                  <c:pt idx="3">
                    <c:v>e2</c:v>
                  </c:pt>
                  <c:pt idx="4">
                    <c:v>e2</c:v>
                  </c:pt>
                  <c:pt idx="5">
                    <c:v>e2</c:v>
                  </c:pt>
                  <c:pt idx="6">
                    <c:v>full</c:v>
                  </c:pt>
                </c:lvl>
                <c:lvl>
                  <c:pt idx="0">
                    <c:v>acopf</c:v>
                  </c:pt>
                  <c:pt idx="1">
                    <c:v>slopf</c:v>
                  </c:pt>
                  <c:pt idx="2">
                    <c:v>dlopf</c:v>
                  </c:pt>
                  <c:pt idx="3">
                    <c:v>clopf</c:v>
                  </c:pt>
                  <c:pt idx="4">
                    <c:v>plopf</c:v>
                  </c:pt>
                  <c:pt idx="5">
                    <c:v>ptdf</c:v>
                  </c:pt>
                  <c:pt idx="6">
                    <c:v>btheta</c:v>
                  </c:pt>
                </c:lvl>
              </c:multiLvlStrCache>
            </c:multiLvlStrRef>
          </c:cat>
          <c:val>
            <c:numRef>
              <c:f>transpose!$D$29:$J$29</c:f>
              <c:numCache>
                <c:formatCode>General</c:formatCode>
                <c:ptCount val="7"/>
                <c:pt idx="0">
                  <c:v>1</c:v>
                </c:pt>
                <c:pt idx="1">
                  <c:v>0.99857967362243005</c:v>
                </c:pt>
                <c:pt idx="2">
                  <c:v>1.0001089274553201</c:v>
                </c:pt>
                <c:pt idx="3">
                  <c:v>1.00054483374424</c:v>
                </c:pt>
                <c:pt idx="4">
                  <c:v>1.0015163698184899</c:v>
                </c:pt>
                <c:pt idx="5">
                  <c:v>0.97243679344339395</c:v>
                </c:pt>
                <c:pt idx="6">
                  <c:v>0.96153955916377198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9-6D3A-4730-813F-FF3B90C17B01}"/>
            </c:ext>
          </c:extLst>
        </c:ser>
        <c:ser>
          <c:idx val="26"/>
          <c:order val="26"/>
          <c:tx>
            <c:strRef>
              <c:f>transpose!$C$30</c:f>
              <c:strCache>
                <c:ptCount val="1"/>
                <c:pt idx="0">
                  <c:v>case2736sp_k</c:v>
                </c:pt>
              </c:strCache>
            </c:strRef>
          </c:tx>
          <c:spPr>
            <a:solidFill>
              <a:schemeClr val="accent1">
                <a:tint val="80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transpose!$D$2:$J$3</c:f>
              <c:multiLvlStrCache>
                <c:ptCount val="7"/>
                <c:lvl>
                  <c:pt idx="0">
                    <c:v>full</c:v>
                  </c:pt>
                  <c:pt idx="1">
                    <c:v>full</c:v>
                  </c:pt>
                  <c:pt idx="2">
                    <c:v>e2</c:v>
                  </c:pt>
                  <c:pt idx="3">
                    <c:v>e2</c:v>
                  </c:pt>
                  <c:pt idx="4">
                    <c:v>e2</c:v>
                  </c:pt>
                  <c:pt idx="5">
                    <c:v>e2</c:v>
                  </c:pt>
                  <c:pt idx="6">
                    <c:v>full</c:v>
                  </c:pt>
                </c:lvl>
                <c:lvl>
                  <c:pt idx="0">
                    <c:v>acopf</c:v>
                  </c:pt>
                  <c:pt idx="1">
                    <c:v>slopf</c:v>
                  </c:pt>
                  <c:pt idx="2">
                    <c:v>dlopf</c:v>
                  </c:pt>
                  <c:pt idx="3">
                    <c:v>clopf</c:v>
                  </c:pt>
                  <c:pt idx="4">
                    <c:v>plopf</c:v>
                  </c:pt>
                  <c:pt idx="5">
                    <c:v>ptdf</c:v>
                  </c:pt>
                  <c:pt idx="6">
                    <c:v>btheta</c:v>
                  </c:pt>
                </c:lvl>
              </c:multiLvlStrCache>
            </c:multiLvlStrRef>
          </c:cat>
          <c:val>
            <c:numRef>
              <c:f>transpose!$D$30:$J$30</c:f>
              <c:numCache>
                <c:formatCode>General</c:formatCode>
                <c:ptCount val="7"/>
                <c:pt idx="0">
                  <c:v>1</c:v>
                </c:pt>
                <c:pt idx="1">
                  <c:v>0.99998017822574403</c:v>
                </c:pt>
                <c:pt idx="2">
                  <c:v>1.0003570613413499</c:v>
                </c:pt>
                <c:pt idx="3">
                  <c:v>1.0006175556266099</c:v>
                </c:pt>
                <c:pt idx="4">
                  <c:v>1.00130997917473</c:v>
                </c:pt>
                <c:pt idx="5">
                  <c:v>0.97556198541775596</c:v>
                </c:pt>
                <c:pt idx="6">
                  <c:v>0.97554973519838994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A-6D3A-4730-813F-FF3B90C17B01}"/>
            </c:ext>
          </c:extLst>
        </c:ser>
        <c:ser>
          <c:idx val="27"/>
          <c:order val="27"/>
          <c:tx>
            <c:strRef>
              <c:f>transpose!$C$31</c:f>
              <c:strCache>
                <c:ptCount val="1"/>
                <c:pt idx="0">
                  <c:v>case2737sop_k</c:v>
                </c:pt>
              </c:strCache>
            </c:strRef>
          </c:tx>
          <c:spPr>
            <a:solidFill>
              <a:schemeClr val="accent1">
                <a:tint val="77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transpose!$D$2:$J$3</c:f>
              <c:multiLvlStrCache>
                <c:ptCount val="7"/>
                <c:lvl>
                  <c:pt idx="0">
                    <c:v>full</c:v>
                  </c:pt>
                  <c:pt idx="1">
                    <c:v>full</c:v>
                  </c:pt>
                  <c:pt idx="2">
                    <c:v>e2</c:v>
                  </c:pt>
                  <c:pt idx="3">
                    <c:v>e2</c:v>
                  </c:pt>
                  <c:pt idx="4">
                    <c:v>e2</c:v>
                  </c:pt>
                  <c:pt idx="5">
                    <c:v>e2</c:v>
                  </c:pt>
                  <c:pt idx="6">
                    <c:v>full</c:v>
                  </c:pt>
                </c:lvl>
                <c:lvl>
                  <c:pt idx="0">
                    <c:v>acopf</c:v>
                  </c:pt>
                  <c:pt idx="1">
                    <c:v>slopf</c:v>
                  </c:pt>
                  <c:pt idx="2">
                    <c:v>dlopf</c:v>
                  </c:pt>
                  <c:pt idx="3">
                    <c:v>clopf</c:v>
                  </c:pt>
                  <c:pt idx="4">
                    <c:v>plopf</c:v>
                  </c:pt>
                  <c:pt idx="5">
                    <c:v>ptdf</c:v>
                  </c:pt>
                  <c:pt idx="6">
                    <c:v>btheta</c:v>
                  </c:pt>
                </c:lvl>
              </c:multiLvlStrCache>
            </c:multiLvlStrRef>
          </c:cat>
          <c:val>
            <c:numRef>
              <c:f>transpose!$D$31:$J$31</c:f>
              <c:numCache>
                <c:formatCode>General</c:formatCode>
                <c:ptCount val="7"/>
                <c:pt idx="0">
                  <c:v>1</c:v>
                </c:pt>
                <c:pt idx="1">
                  <c:v>0.99999085187949399</c:v>
                </c:pt>
                <c:pt idx="2">
                  <c:v>0.99981002038556599</c:v>
                </c:pt>
                <c:pt idx="3">
                  <c:v>0.99999702244144095</c:v>
                </c:pt>
                <c:pt idx="4">
                  <c:v>1.00000147588419</c:v>
                </c:pt>
                <c:pt idx="5">
                  <c:v>0.98236324980780798</c:v>
                </c:pt>
                <c:pt idx="6">
                  <c:v>0.982369875244824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B-6D3A-4730-813F-FF3B90C17B01}"/>
            </c:ext>
          </c:extLst>
        </c:ser>
        <c:ser>
          <c:idx val="28"/>
          <c:order val="28"/>
          <c:tx>
            <c:strRef>
              <c:f>transpose!$C$32</c:f>
              <c:strCache>
                <c:ptCount val="1"/>
                <c:pt idx="0">
                  <c:v>case2746wop_k</c:v>
                </c:pt>
              </c:strCache>
            </c:strRef>
          </c:tx>
          <c:spPr>
            <a:solidFill>
              <a:schemeClr val="accent1">
                <a:tint val="74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transpose!$D$2:$J$3</c:f>
              <c:multiLvlStrCache>
                <c:ptCount val="7"/>
                <c:lvl>
                  <c:pt idx="0">
                    <c:v>full</c:v>
                  </c:pt>
                  <c:pt idx="1">
                    <c:v>full</c:v>
                  </c:pt>
                  <c:pt idx="2">
                    <c:v>e2</c:v>
                  </c:pt>
                  <c:pt idx="3">
                    <c:v>e2</c:v>
                  </c:pt>
                  <c:pt idx="4">
                    <c:v>e2</c:v>
                  </c:pt>
                  <c:pt idx="5">
                    <c:v>e2</c:v>
                  </c:pt>
                  <c:pt idx="6">
                    <c:v>full</c:v>
                  </c:pt>
                </c:lvl>
                <c:lvl>
                  <c:pt idx="0">
                    <c:v>acopf</c:v>
                  </c:pt>
                  <c:pt idx="1">
                    <c:v>slopf</c:v>
                  </c:pt>
                  <c:pt idx="2">
                    <c:v>dlopf</c:v>
                  </c:pt>
                  <c:pt idx="3">
                    <c:v>clopf</c:v>
                  </c:pt>
                  <c:pt idx="4">
                    <c:v>plopf</c:v>
                  </c:pt>
                  <c:pt idx="5">
                    <c:v>ptdf</c:v>
                  </c:pt>
                  <c:pt idx="6">
                    <c:v>btheta</c:v>
                  </c:pt>
                </c:lvl>
              </c:multiLvlStrCache>
            </c:multiLvlStrRef>
          </c:cat>
          <c:val>
            <c:numRef>
              <c:f>transpose!$D$32:$J$32</c:f>
              <c:numCache>
                <c:formatCode>General</c:formatCode>
                <c:ptCount val="7"/>
                <c:pt idx="0">
                  <c:v>1</c:v>
                </c:pt>
                <c:pt idx="1">
                  <c:v>0.99998080991809901</c:v>
                </c:pt>
                <c:pt idx="2">
                  <c:v>0.99961997637086297</c:v>
                </c:pt>
                <c:pt idx="3">
                  <c:v>0.99999247203677899</c:v>
                </c:pt>
                <c:pt idx="4">
                  <c:v>1.0001825283018</c:v>
                </c:pt>
                <c:pt idx="5">
                  <c:v>0.97509264797393203</c:v>
                </c:pt>
                <c:pt idx="6">
                  <c:v>0.97509264797390705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C-6D3A-4730-813F-FF3B90C17B01}"/>
            </c:ext>
          </c:extLst>
        </c:ser>
        <c:ser>
          <c:idx val="29"/>
          <c:order val="29"/>
          <c:tx>
            <c:strRef>
              <c:f>transpose!$C$33</c:f>
              <c:strCache>
                <c:ptCount val="1"/>
                <c:pt idx="0">
                  <c:v>case2746wp_k</c:v>
                </c:pt>
              </c:strCache>
            </c:strRef>
          </c:tx>
          <c:spPr>
            <a:solidFill>
              <a:schemeClr val="accent1">
                <a:tint val="70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transpose!$D$2:$J$3</c:f>
              <c:multiLvlStrCache>
                <c:ptCount val="7"/>
                <c:lvl>
                  <c:pt idx="0">
                    <c:v>full</c:v>
                  </c:pt>
                  <c:pt idx="1">
                    <c:v>full</c:v>
                  </c:pt>
                  <c:pt idx="2">
                    <c:v>e2</c:v>
                  </c:pt>
                  <c:pt idx="3">
                    <c:v>e2</c:v>
                  </c:pt>
                  <c:pt idx="4">
                    <c:v>e2</c:v>
                  </c:pt>
                  <c:pt idx="5">
                    <c:v>e2</c:v>
                  </c:pt>
                  <c:pt idx="6">
                    <c:v>full</c:v>
                  </c:pt>
                </c:lvl>
                <c:lvl>
                  <c:pt idx="0">
                    <c:v>acopf</c:v>
                  </c:pt>
                  <c:pt idx="1">
                    <c:v>slopf</c:v>
                  </c:pt>
                  <c:pt idx="2">
                    <c:v>dlopf</c:v>
                  </c:pt>
                  <c:pt idx="3">
                    <c:v>clopf</c:v>
                  </c:pt>
                  <c:pt idx="4">
                    <c:v>plopf</c:v>
                  </c:pt>
                  <c:pt idx="5">
                    <c:v>ptdf</c:v>
                  </c:pt>
                  <c:pt idx="6">
                    <c:v>btheta</c:v>
                  </c:pt>
                </c:lvl>
              </c:multiLvlStrCache>
            </c:multiLvlStrRef>
          </c:cat>
          <c:val>
            <c:numRef>
              <c:f>transpose!$D$33:$J$33</c:f>
              <c:numCache>
                <c:formatCode>General</c:formatCode>
                <c:ptCount val="7"/>
                <c:pt idx="0">
                  <c:v>1</c:v>
                </c:pt>
                <c:pt idx="1">
                  <c:v>1.0000000081360501</c:v>
                </c:pt>
                <c:pt idx="2">
                  <c:v>0.99958962532740903</c:v>
                </c:pt>
                <c:pt idx="3">
                  <c:v>1.00000000833836</c:v>
                </c:pt>
                <c:pt idx="4">
                  <c:v>1.00001261689069</c:v>
                </c:pt>
                <c:pt idx="5">
                  <c:v>0.96918390153541101</c:v>
                </c:pt>
                <c:pt idx="6">
                  <c:v>0.96918390154770195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D-6D3A-4730-813F-FF3B90C17B01}"/>
            </c:ext>
          </c:extLst>
        </c:ser>
        <c:ser>
          <c:idx val="30"/>
          <c:order val="30"/>
          <c:tx>
            <c:strRef>
              <c:f>transpose!$C$34</c:f>
              <c:strCache>
                <c:ptCount val="1"/>
                <c:pt idx="0">
                  <c:v>case2848_rte</c:v>
                </c:pt>
              </c:strCache>
            </c:strRef>
          </c:tx>
          <c:spPr>
            <a:solidFill>
              <a:schemeClr val="accent1">
                <a:tint val="67000"/>
              </a:schemeClr>
            </a:solidFill>
            <a:ln>
              <a:noFill/>
            </a:ln>
            <a:effectLst/>
          </c:spPr>
          <c:invertIfNegative val="0"/>
          <c:dPt>
            <c:idx val="5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6-F8B4-4C58-B008-02EEB637D9C7}"/>
              </c:ext>
            </c:extLst>
          </c:dPt>
          <c:cat>
            <c:multiLvlStrRef>
              <c:f>transpose!$D$2:$J$3</c:f>
              <c:multiLvlStrCache>
                <c:ptCount val="7"/>
                <c:lvl>
                  <c:pt idx="0">
                    <c:v>full</c:v>
                  </c:pt>
                  <c:pt idx="1">
                    <c:v>full</c:v>
                  </c:pt>
                  <c:pt idx="2">
                    <c:v>e2</c:v>
                  </c:pt>
                  <c:pt idx="3">
                    <c:v>e2</c:v>
                  </c:pt>
                  <c:pt idx="4">
                    <c:v>e2</c:v>
                  </c:pt>
                  <c:pt idx="5">
                    <c:v>e2</c:v>
                  </c:pt>
                  <c:pt idx="6">
                    <c:v>full</c:v>
                  </c:pt>
                </c:lvl>
                <c:lvl>
                  <c:pt idx="0">
                    <c:v>acopf</c:v>
                  </c:pt>
                  <c:pt idx="1">
                    <c:v>slopf</c:v>
                  </c:pt>
                  <c:pt idx="2">
                    <c:v>dlopf</c:v>
                  </c:pt>
                  <c:pt idx="3">
                    <c:v>clopf</c:v>
                  </c:pt>
                  <c:pt idx="4">
                    <c:v>plopf</c:v>
                  </c:pt>
                  <c:pt idx="5">
                    <c:v>ptdf</c:v>
                  </c:pt>
                  <c:pt idx="6">
                    <c:v>btheta</c:v>
                  </c:pt>
                </c:lvl>
              </c:multiLvlStrCache>
            </c:multiLvlStrRef>
          </c:cat>
          <c:val>
            <c:numRef>
              <c:f>transpose!$D$34:$J$34</c:f>
              <c:numCache>
                <c:formatCode>General</c:formatCode>
                <c:ptCount val="7"/>
                <c:pt idx="0">
                  <c:v>1</c:v>
                </c:pt>
                <c:pt idx="1">
                  <c:v>0.99982922988745504</c:v>
                </c:pt>
                <c:pt idx="2">
                  <c:v>0.99966576959488396</c:v>
                </c:pt>
                <c:pt idx="3">
                  <c:v>0.99983005037595596</c:v>
                </c:pt>
                <c:pt idx="4">
                  <c:v>0.99999774526437701</c:v>
                </c:pt>
                <c:pt idx="5">
                  <c:v>9999</c:v>
                </c:pt>
                <c:pt idx="6">
                  <c:v>0.98532844685251997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E-6D3A-4730-813F-FF3B90C17B01}"/>
            </c:ext>
          </c:extLst>
        </c:ser>
        <c:ser>
          <c:idx val="31"/>
          <c:order val="31"/>
          <c:tx>
            <c:strRef>
              <c:f>transpose!$C$35</c:f>
              <c:strCache>
                <c:ptCount val="1"/>
                <c:pt idx="0">
                  <c:v>case2853_sdet</c:v>
                </c:pt>
              </c:strCache>
            </c:strRef>
          </c:tx>
          <c:spPr>
            <a:solidFill>
              <a:schemeClr val="accent1">
                <a:tint val="64000"/>
              </a:schemeClr>
            </a:solidFill>
            <a:ln>
              <a:noFill/>
            </a:ln>
            <a:effectLst/>
          </c:spPr>
          <c:invertIfNegative val="0"/>
          <c:dPt>
            <c:idx val="4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F8B4-4C58-B008-02EEB637D9C7}"/>
              </c:ext>
            </c:extLst>
          </c:dPt>
          <c:dPt>
            <c:idx val="5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F8B4-4C58-B008-02EEB637D9C7}"/>
              </c:ext>
            </c:extLst>
          </c:dPt>
          <c:cat>
            <c:multiLvlStrRef>
              <c:f>transpose!$D$2:$J$3</c:f>
              <c:multiLvlStrCache>
                <c:ptCount val="7"/>
                <c:lvl>
                  <c:pt idx="0">
                    <c:v>full</c:v>
                  </c:pt>
                  <c:pt idx="1">
                    <c:v>full</c:v>
                  </c:pt>
                  <c:pt idx="2">
                    <c:v>e2</c:v>
                  </c:pt>
                  <c:pt idx="3">
                    <c:v>e2</c:v>
                  </c:pt>
                  <c:pt idx="4">
                    <c:v>e2</c:v>
                  </c:pt>
                  <c:pt idx="5">
                    <c:v>e2</c:v>
                  </c:pt>
                  <c:pt idx="6">
                    <c:v>full</c:v>
                  </c:pt>
                </c:lvl>
                <c:lvl>
                  <c:pt idx="0">
                    <c:v>acopf</c:v>
                  </c:pt>
                  <c:pt idx="1">
                    <c:v>slopf</c:v>
                  </c:pt>
                  <c:pt idx="2">
                    <c:v>dlopf</c:v>
                  </c:pt>
                  <c:pt idx="3">
                    <c:v>clopf</c:v>
                  </c:pt>
                  <c:pt idx="4">
                    <c:v>plopf</c:v>
                  </c:pt>
                  <c:pt idx="5">
                    <c:v>ptdf</c:v>
                  </c:pt>
                  <c:pt idx="6">
                    <c:v>btheta</c:v>
                  </c:pt>
                </c:lvl>
              </c:multiLvlStrCache>
            </c:multiLvlStrRef>
          </c:cat>
          <c:val>
            <c:numRef>
              <c:f>transpose!$D$35:$J$35</c:f>
              <c:numCache>
                <c:formatCode>General</c:formatCode>
                <c:ptCount val="7"/>
                <c:pt idx="0">
                  <c:v>1</c:v>
                </c:pt>
                <c:pt idx="1">
                  <c:v>0.99992799332088</c:v>
                </c:pt>
                <c:pt idx="2">
                  <c:v>1.00026825493218</c:v>
                </c:pt>
                <c:pt idx="3">
                  <c:v>2.4563468514301201</c:v>
                </c:pt>
                <c:pt idx="4">
                  <c:v>9999</c:v>
                </c:pt>
                <c:pt idx="5">
                  <c:v>9999</c:v>
                </c:pt>
                <c:pt idx="6">
                  <c:v>0.99284239971458499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F-6D3A-4730-813F-FF3B90C17B01}"/>
            </c:ext>
          </c:extLst>
        </c:ser>
        <c:ser>
          <c:idx val="32"/>
          <c:order val="32"/>
          <c:tx>
            <c:strRef>
              <c:f>transpose!$C$36</c:f>
              <c:strCache>
                <c:ptCount val="1"/>
                <c:pt idx="0">
                  <c:v>case2868_rte</c:v>
                </c:pt>
              </c:strCache>
            </c:strRef>
          </c:tx>
          <c:spPr>
            <a:solidFill>
              <a:schemeClr val="accent1">
                <a:tint val="60000"/>
              </a:schemeClr>
            </a:solidFill>
            <a:ln>
              <a:noFill/>
            </a:ln>
            <a:effectLst/>
          </c:spPr>
          <c:invertIfNegative val="0"/>
          <c:dPt>
            <c:idx val="5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F8B4-4C58-B008-02EEB637D9C7}"/>
              </c:ext>
            </c:extLst>
          </c:dPt>
          <c:cat>
            <c:multiLvlStrRef>
              <c:f>transpose!$D$2:$J$3</c:f>
              <c:multiLvlStrCache>
                <c:ptCount val="7"/>
                <c:lvl>
                  <c:pt idx="0">
                    <c:v>full</c:v>
                  </c:pt>
                  <c:pt idx="1">
                    <c:v>full</c:v>
                  </c:pt>
                  <c:pt idx="2">
                    <c:v>e2</c:v>
                  </c:pt>
                  <c:pt idx="3">
                    <c:v>e2</c:v>
                  </c:pt>
                  <c:pt idx="4">
                    <c:v>e2</c:v>
                  </c:pt>
                  <c:pt idx="5">
                    <c:v>e2</c:v>
                  </c:pt>
                  <c:pt idx="6">
                    <c:v>full</c:v>
                  </c:pt>
                </c:lvl>
                <c:lvl>
                  <c:pt idx="0">
                    <c:v>acopf</c:v>
                  </c:pt>
                  <c:pt idx="1">
                    <c:v>slopf</c:v>
                  </c:pt>
                  <c:pt idx="2">
                    <c:v>dlopf</c:v>
                  </c:pt>
                  <c:pt idx="3">
                    <c:v>clopf</c:v>
                  </c:pt>
                  <c:pt idx="4">
                    <c:v>plopf</c:v>
                  </c:pt>
                  <c:pt idx="5">
                    <c:v>ptdf</c:v>
                  </c:pt>
                  <c:pt idx="6">
                    <c:v>btheta</c:v>
                  </c:pt>
                </c:lvl>
              </c:multiLvlStrCache>
            </c:multiLvlStrRef>
          </c:cat>
          <c:val>
            <c:numRef>
              <c:f>transpose!$D$36:$J$36</c:f>
              <c:numCache>
                <c:formatCode>General</c:formatCode>
                <c:ptCount val="7"/>
                <c:pt idx="0">
                  <c:v>1</c:v>
                </c:pt>
                <c:pt idx="1">
                  <c:v>0.99994198178196403</c:v>
                </c:pt>
                <c:pt idx="2">
                  <c:v>0.99991674906558703</c:v>
                </c:pt>
                <c:pt idx="3">
                  <c:v>0.99994198847328797</c:v>
                </c:pt>
                <c:pt idx="4">
                  <c:v>0.99999851400246798</c:v>
                </c:pt>
                <c:pt idx="5">
                  <c:v>9999</c:v>
                </c:pt>
                <c:pt idx="6">
                  <c:v>0.97864178847216099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0-6D3A-4730-813F-FF3B90C17B01}"/>
            </c:ext>
          </c:extLst>
        </c:ser>
        <c:ser>
          <c:idx val="33"/>
          <c:order val="33"/>
          <c:tx>
            <c:strRef>
              <c:f>transpose!$C$37</c:f>
              <c:strCache>
                <c:ptCount val="1"/>
                <c:pt idx="0">
                  <c:v>case2869_pegase</c:v>
                </c:pt>
              </c:strCache>
            </c:strRef>
          </c:tx>
          <c:spPr>
            <a:solidFill>
              <a:schemeClr val="accent1">
                <a:tint val="57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transpose!$D$2:$J$3</c:f>
              <c:multiLvlStrCache>
                <c:ptCount val="7"/>
                <c:lvl>
                  <c:pt idx="0">
                    <c:v>full</c:v>
                  </c:pt>
                  <c:pt idx="1">
                    <c:v>full</c:v>
                  </c:pt>
                  <c:pt idx="2">
                    <c:v>e2</c:v>
                  </c:pt>
                  <c:pt idx="3">
                    <c:v>e2</c:v>
                  </c:pt>
                  <c:pt idx="4">
                    <c:v>e2</c:v>
                  </c:pt>
                  <c:pt idx="5">
                    <c:v>e2</c:v>
                  </c:pt>
                  <c:pt idx="6">
                    <c:v>full</c:v>
                  </c:pt>
                </c:lvl>
                <c:lvl>
                  <c:pt idx="0">
                    <c:v>acopf</c:v>
                  </c:pt>
                  <c:pt idx="1">
                    <c:v>slopf</c:v>
                  </c:pt>
                  <c:pt idx="2">
                    <c:v>dlopf</c:v>
                  </c:pt>
                  <c:pt idx="3">
                    <c:v>clopf</c:v>
                  </c:pt>
                  <c:pt idx="4">
                    <c:v>plopf</c:v>
                  </c:pt>
                  <c:pt idx="5">
                    <c:v>ptdf</c:v>
                  </c:pt>
                  <c:pt idx="6">
                    <c:v>btheta</c:v>
                  </c:pt>
                </c:lvl>
              </c:multiLvlStrCache>
            </c:multiLvlStrRef>
          </c:cat>
          <c:val>
            <c:numRef>
              <c:f>transpose!$D$37:$J$37</c:f>
              <c:numCache>
                <c:formatCode>General</c:formatCode>
                <c:ptCount val="7"/>
                <c:pt idx="0">
                  <c:v>1</c:v>
                </c:pt>
                <c:pt idx="1">
                  <c:v>0.99979132094162204</c:v>
                </c:pt>
                <c:pt idx="2">
                  <c:v>0.99983005439356798</c:v>
                </c:pt>
                <c:pt idx="3">
                  <c:v>0.99985665608432295</c:v>
                </c:pt>
                <c:pt idx="4">
                  <c:v>0.999774977780723</c:v>
                </c:pt>
                <c:pt idx="5">
                  <c:v>0.96875834134360095</c:v>
                </c:pt>
                <c:pt idx="6">
                  <c:v>0.96891529798590303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1-6D3A-4730-813F-FF3B90C17B01}"/>
            </c:ext>
          </c:extLst>
        </c:ser>
        <c:ser>
          <c:idx val="34"/>
          <c:order val="34"/>
          <c:tx>
            <c:strRef>
              <c:f>transpose!$C$38</c:f>
              <c:strCache>
                <c:ptCount val="1"/>
                <c:pt idx="0">
                  <c:v>case3012wp_k</c:v>
                </c:pt>
              </c:strCache>
            </c:strRef>
          </c:tx>
          <c:spPr>
            <a:solidFill>
              <a:schemeClr val="accent1">
                <a:tint val="54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transpose!$D$2:$J$3</c:f>
              <c:multiLvlStrCache>
                <c:ptCount val="7"/>
                <c:lvl>
                  <c:pt idx="0">
                    <c:v>full</c:v>
                  </c:pt>
                  <c:pt idx="1">
                    <c:v>full</c:v>
                  </c:pt>
                  <c:pt idx="2">
                    <c:v>e2</c:v>
                  </c:pt>
                  <c:pt idx="3">
                    <c:v>e2</c:v>
                  </c:pt>
                  <c:pt idx="4">
                    <c:v>e2</c:v>
                  </c:pt>
                  <c:pt idx="5">
                    <c:v>e2</c:v>
                  </c:pt>
                  <c:pt idx="6">
                    <c:v>full</c:v>
                  </c:pt>
                </c:lvl>
                <c:lvl>
                  <c:pt idx="0">
                    <c:v>acopf</c:v>
                  </c:pt>
                  <c:pt idx="1">
                    <c:v>slopf</c:v>
                  </c:pt>
                  <c:pt idx="2">
                    <c:v>dlopf</c:v>
                  </c:pt>
                  <c:pt idx="3">
                    <c:v>clopf</c:v>
                  </c:pt>
                  <c:pt idx="4">
                    <c:v>plopf</c:v>
                  </c:pt>
                  <c:pt idx="5">
                    <c:v>ptdf</c:v>
                  </c:pt>
                  <c:pt idx="6">
                    <c:v>btheta</c:v>
                  </c:pt>
                </c:lvl>
              </c:multiLvlStrCache>
            </c:multiLvlStrRef>
          </c:cat>
          <c:val>
            <c:numRef>
              <c:f>transpose!$D$38:$J$38</c:f>
              <c:numCache>
                <c:formatCode>General</c:formatCode>
                <c:ptCount val="7"/>
                <c:pt idx="0">
                  <c:v>1</c:v>
                </c:pt>
                <c:pt idx="1">
                  <c:v>0.999475550628111</c:v>
                </c:pt>
                <c:pt idx="2">
                  <c:v>0.99780271301016099</c:v>
                </c:pt>
                <c:pt idx="3">
                  <c:v>0.99838420927635196</c:v>
                </c:pt>
                <c:pt idx="4">
                  <c:v>0.99867050051336903</c:v>
                </c:pt>
                <c:pt idx="5">
                  <c:v>0.96718547510985797</c:v>
                </c:pt>
                <c:pt idx="6">
                  <c:v>0.96673094826308503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2-6D3A-4730-813F-FF3B90C17B01}"/>
            </c:ext>
          </c:extLst>
        </c:ser>
        <c:ser>
          <c:idx val="35"/>
          <c:order val="35"/>
          <c:tx>
            <c:strRef>
              <c:f>transpose!$C$39</c:f>
              <c:strCache>
                <c:ptCount val="1"/>
                <c:pt idx="0">
                  <c:v>case3120sp_k</c:v>
                </c:pt>
              </c:strCache>
            </c:strRef>
          </c:tx>
          <c:spPr>
            <a:solidFill>
              <a:schemeClr val="accent1">
                <a:tint val="50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transpose!$D$2:$J$3</c:f>
              <c:multiLvlStrCache>
                <c:ptCount val="7"/>
                <c:lvl>
                  <c:pt idx="0">
                    <c:v>full</c:v>
                  </c:pt>
                  <c:pt idx="1">
                    <c:v>full</c:v>
                  </c:pt>
                  <c:pt idx="2">
                    <c:v>e2</c:v>
                  </c:pt>
                  <c:pt idx="3">
                    <c:v>e2</c:v>
                  </c:pt>
                  <c:pt idx="4">
                    <c:v>e2</c:v>
                  </c:pt>
                  <c:pt idx="5">
                    <c:v>e2</c:v>
                  </c:pt>
                  <c:pt idx="6">
                    <c:v>full</c:v>
                  </c:pt>
                </c:lvl>
                <c:lvl>
                  <c:pt idx="0">
                    <c:v>acopf</c:v>
                  </c:pt>
                  <c:pt idx="1">
                    <c:v>slopf</c:v>
                  </c:pt>
                  <c:pt idx="2">
                    <c:v>dlopf</c:v>
                  </c:pt>
                  <c:pt idx="3">
                    <c:v>clopf</c:v>
                  </c:pt>
                  <c:pt idx="4">
                    <c:v>plopf</c:v>
                  </c:pt>
                  <c:pt idx="5">
                    <c:v>ptdf</c:v>
                  </c:pt>
                  <c:pt idx="6">
                    <c:v>btheta</c:v>
                  </c:pt>
                </c:lvl>
              </c:multiLvlStrCache>
            </c:multiLvlStrRef>
          </c:cat>
          <c:val>
            <c:numRef>
              <c:f>transpose!$D$39:$J$39</c:f>
              <c:numCache>
                <c:formatCode>General</c:formatCode>
                <c:ptCount val="7"/>
                <c:pt idx="0">
                  <c:v>1</c:v>
                </c:pt>
                <c:pt idx="1">
                  <c:v>0.99979156110051803</c:v>
                </c:pt>
                <c:pt idx="2">
                  <c:v>0.99923977987539903</c:v>
                </c:pt>
                <c:pt idx="3">
                  <c:v>0.99987685492366896</c:v>
                </c:pt>
                <c:pt idx="4">
                  <c:v>1.00172832645344</c:v>
                </c:pt>
                <c:pt idx="5">
                  <c:v>0.97278329448904499</c:v>
                </c:pt>
                <c:pt idx="6">
                  <c:v>0.97259218085106902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3-6D3A-4730-813F-FF3B90C17B01}"/>
            </c:ext>
          </c:extLst>
        </c:ser>
        <c:ser>
          <c:idx val="36"/>
          <c:order val="36"/>
          <c:tx>
            <c:strRef>
              <c:f>transpose!$C$40</c:f>
              <c:strCache>
                <c:ptCount val="1"/>
                <c:pt idx="0">
                  <c:v>case3375wp_k</c:v>
                </c:pt>
              </c:strCache>
            </c:strRef>
          </c:tx>
          <c:spPr>
            <a:solidFill>
              <a:schemeClr val="accent1">
                <a:tint val="47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transpose!$D$2:$J$3</c:f>
              <c:multiLvlStrCache>
                <c:ptCount val="7"/>
                <c:lvl>
                  <c:pt idx="0">
                    <c:v>full</c:v>
                  </c:pt>
                  <c:pt idx="1">
                    <c:v>full</c:v>
                  </c:pt>
                  <c:pt idx="2">
                    <c:v>e2</c:v>
                  </c:pt>
                  <c:pt idx="3">
                    <c:v>e2</c:v>
                  </c:pt>
                  <c:pt idx="4">
                    <c:v>e2</c:v>
                  </c:pt>
                  <c:pt idx="5">
                    <c:v>e2</c:v>
                  </c:pt>
                  <c:pt idx="6">
                    <c:v>full</c:v>
                  </c:pt>
                </c:lvl>
                <c:lvl>
                  <c:pt idx="0">
                    <c:v>acopf</c:v>
                  </c:pt>
                  <c:pt idx="1">
                    <c:v>slopf</c:v>
                  </c:pt>
                  <c:pt idx="2">
                    <c:v>dlopf</c:v>
                  </c:pt>
                  <c:pt idx="3">
                    <c:v>clopf</c:v>
                  </c:pt>
                  <c:pt idx="4">
                    <c:v>plopf</c:v>
                  </c:pt>
                  <c:pt idx="5">
                    <c:v>ptdf</c:v>
                  </c:pt>
                  <c:pt idx="6">
                    <c:v>btheta</c:v>
                  </c:pt>
                </c:lvl>
              </c:multiLvlStrCache>
            </c:multiLvlStrRef>
          </c:cat>
          <c:val>
            <c:numRef>
              <c:f>transpose!$D$40:$J$40</c:f>
              <c:numCache>
                <c:formatCode>General</c:formatCode>
                <c:ptCount val="7"/>
                <c:pt idx="0">
                  <c:v>1</c:v>
                </c:pt>
                <c:pt idx="1">
                  <c:v>0.99971360573718404</c:v>
                </c:pt>
                <c:pt idx="2">
                  <c:v>0.999654334855264</c:v>
                </c:pt>
                <c:pt idx="3">
                  <c:v>0.999759918064132</c:v>
                </c:pt>
                <c:pt idx="4">
                  <c:v>0.999915066271862</c:v>
                </c:pt>
                <c:pt idx="5">
                  <c:v>0.98506184283937104</c:v>
                </c:pt>
                <c:pt idx="6">
                  <c:v>0.98432991991729202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4-6D3A-4730-813F-FF3B90C17B01}"/>
            </c:ext>
          </c:extLst>
        </c:ser>
        <c:ser>
          <c:idx val="37"/>
          <c:order val="37"/>
          <c:tx>
            <c:strRef>
              <c:f>transpose!$C$41</c:f>
              <c:strCache>
                <c:ptCount val="1"/>
                <c:pt idx="0">
                  <c:v>case4661_sdet</c:v>
                </c:pt>
              </c:strCache>
            </c:strRef>
          </c:tx>
          <c:spPr>
            <a:solidFill>
              <a:schemeClr val="accent1">
                <a:tint val="44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transpose!$D$2:$J$3</c:f>
              <c:multiLvlStrCache>
                <c:ptCount val="7"/>
                <c:lvl>
                  <c:pt idx="0">
                    <c:v>full</c:v>
                  </c:pt>
                  <c:pt idx="1">
                    <c:v>full</c:v>
                  </c:pt>
                  <c:pt idx="2">
                    <c:v>e2</c:v>
                  </c:pt>
                  <c:pt idx="3">
                    <c:v>e2</c:v>
                  </c:pt>
                  <c:pt idx="4">
                    <c:v>e2</c:v>
                  </c:pt>
                  <c:pt idx="5">
                    <c:v>e2</c:v>
                  </c:pt>
                  <c:pt idx="6">
                    <c:v>full</c:v>
                  </c:pt>
                </c:lvl>
                <c:lvl>
                  <c:pt idx="0">
                    <c:v>acopf</c:v>
                  </c:pt>
                  <c:pt idx="1">
                    <c:v>slopf</c:v>
                  </c:pt>
                  <c:pt idx="2">
                    <c:v>dlopf</c:v>
                  </c:pt>
                  <c:pt idx="3">
                    <c:v>clopf</c:v>
                  </c:pt>
                  <c:pt idx="4">
                    <c:v>plopf</c:v>
                  </c:pt>
                  <c:pt idx="5">
                    <c:v>ptdf</c:v>
                  </c:pt>
                  <c:pt idx="6">
                    <c:v>btheta</c:v>
                  </c:pt>
                </c:lvl>
              </c:multiLvlStrCache>
            </c:multiLvlStrRef>
          </c:cat>
          <c:val>
            <c:numRef>
              <c:f>transpose!$D$41:$J$41</c:f>
              <c:numCache>
                <c:formatCode>General</c:formatCode>
                <c:ptCount val="7"/>
                <c:pt idx="0">
                  <c:v>1</c:v>
                </c:pt>
                <c:pt idx="1">
                  <c:v>0.99963239221133304</c:v>
                </c:pt>
                <c:pt idx="2">
                  <c:v>1.0605628642065199</c:v>
                </c:pt>
                <c:pt idx="3">
                  <c:v>1.06054039826483</c:v>
                </c:pt>
                <c:pt idx="4">
                  <c:v>1.0026741596049999</c:v>
                </c:pt>
                <c:pt idx="5">
                  <c:v>0.98863220070486002</c:v>
                </c:pt>
                <c:pt idx="6">
                  <c:v>0.98487908347312902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5-6D3A-4730-813F-FF3B90C17B01}"/>
            </c:ext>
          </c:extLst>
        </c:ser>
        <c:ser>
          <c:idx val="38"/>
          <c:order val="38"/>
          <c:tx>
            <c:strRef>
              <c:f>transpose!$C$42</c:f>
              <c:strCache>
                <c:ptCount val="1"/>
                <c:pt idx="0">
                  <c:v>case6468_rte</c:v>
                </c:pt>
              </c:strCache>
            </c:strRef>
          </c:tx>
          <c:spPr>
            <a:solidFill>
              <a:schemeClr val="accent1">
                <a:tint val="40000"/>
              </a:schemeClr>
            </a:solidFill>
            <a:ln>
              <a:noFill/>
            </a:ln>
            <a:effectLst/>
          </c:spPr>
          <c:invertIfNegative val="0"/>
          <c:dPt>
            <c:idx val="5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A-F8B4-4C58-B008-02EEB637D9C7}"/>
              </c:ext>
            </c:extLst>
          </c:dPt>
          <c:cat>
            <c:multiLvlStrRef>
              <c:f>transpose!$D$2:$J$3</c:f>
              <c:multiLvlStrCache>
                <c:ptCount val="7"/>
                <c:lvl>
                  <c:pt idx="0">
                    <c:v>full</c:v>
                  </c:pt>
                  <c:pt idx="1">
                    <c:v>full</c:v>
                  </c:pt>
                  <c:pt idx="2">
                    <c:v>e2</c:v>
                  </c:pt>
                  <c:pt idx="3">
                    <c:v>e2</c:v>
                  </c:pt>
                  <c:pt idx="4">
                    <c:v>e2</c:v>
                  </c:pt>
                  <c:pt idx="5">
                    <c:v>e2</c:v>
                  </c:pt>
                  <c:pt idx="6">
                    <c:v>full</c:v>
                  </c:pt>
                </c:lvl>
                <c:lvl>
                  <c:pt idx="0">
                    <c:v>acopf</c:v>
                  </c:pt>
                  <c:pt idx="1">
                    <c:v>slopf</c:v>
                  </c:pt>
                  <c:pt idx="2">
                    <c:v>dlopf</c:v>
                  </c:pt>
                  <c:pt idx="3">
                    <c:v>clopf</c:v>
                  </c:pt>
                  <c:pt idx="4">
                    <c:v>plopf</c:v>
                  </c:pt>
                  <c:pt idx="5">
                    <c:v>ptdf</c:v>
                  </c:pt>
                  <c:pt idx="6">
                    <c:v>btheta</c:v>
                  </c:pt>
                </c:lvl>
              </c:multiLvlStrCache>
            </c:multiLvlStrRef>
          </c:cat>
          <c:val>
            <c:numRef>
              <c:f>transpose!$D$42:$J$42</c:f>
              <c:numCache>
                <c:formatCode>General</c:formatCode>
                <c:ptCount val="7"/>
                <c:pt idx="0">
                  <c:v>1</c:v>
                </c:pt>
                <c:pt idx="1">
                  <c:v>0.99971252871817295</c:v>
                </c:pt>
                <c:pt idx="2">
                  <c:v>0.99893674719330805</c:v>
                </c:pt>
                <c:pt idx="3">
                  <c:v>0.999492834519912</c:v>
                </c:pt>
                <c:pt idx="4">
                  <c:v>0.99972610413275498</c:v>
                </c:pt>
                <c:pt idx="5">
                  <c:v>9999</c:v>
                </c:pt>
                <c:pt idx="6">
                  <c:v>0.966178774918379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6-6D3A-4730-813F-FF3B90C17B01}"/>
            </c:ext>
          </c:extLst>
        </c:ser>
        <c:ser>
          <c:idx val="39"/>
          <c:order val="39"/>
          <c:tx>
            <c:strRef>
              <c:f>transpose!$C$43</c:f>
              <c:strCache>
                <c:ptCount val="1"/>
                <c:pt idx="0">
                  <c:v>case6470_rte</c:v>
                </c:pt>
              </c:strCache>
            </c:strRef>
          </c:tx>
          <c:spPr>
            <a:solidFill>
              <a:schemeClr val="accent1">
                <a:tint val="37000"/>
              </a:schemeClr>
            </a:solidFill>
            <a:ln>
              <a:noFill/>
            </a:ln>
            <a:effectLst/>
          </c:spPr>
          <c:invertIfNegative val="0"/>
          <c:dPt>
            <c:idx val="5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F8B4-4C58-B008-02EEB637D9C7}"/>
              </c:ext>
            </c:extLst>
          </c:dPt>
          <c:cat>
            <c:multiLvlStrRef>
              <c:f>transpose!$D$2:$J$3</c:f>
              <c:multiLvlStrCache>
                <c:ptCount val="7"/>
                <c:lvl>
                  <c:pt idx="0">
                    <c:v>full</c:v>
                  </c:pt>
                  <c:pt idx="1">
                    <c:v>full</c:v>
                  </c:pt>
                  <c:pt idx="2">
                    <c:v>e2</c:v>
                  </c:pt>
                  <c:pt idx="3">
                    <c:v>e2</c:v>
                  </c:pt>
                  <c:pt idx="4">
                    <c:v>e2</c:v>
                  </c:pt>
                  <c:pt idx="5">
                    <c:v>e2</c:v>
                  </c:pt>
                  <c:pt idx="6">
                    <c:v>full</c:v>
                  </c:pt>
                </c:lvl>
                <c:lvl>
                  <c:pt idx="0">
                    <c:v>acopf</c:v>
                  </c:pt>
                  <c:pt idx="1">
                    <c:v>slopf</c:v>
                  </c:pt>
                  <c:pt idx="2">
                    <c:v>dlopf</c:v>
                  </c:pt>
                  <c:pt idx="3">
                    <c:v>clopf</c:v>
                  </c:pt>
                  <c:pt idx="4">
                    <c:v>plopf</c:v>
                  </c:pt>
                  <c:pt idx="5">
                    <c:v>ptdf</c:v>
                  </c:pt>
                  <c:pt idx="6">
                    <c:v>btheta</c:v>
                  </c:pt>
                </c:lvl>
              </c:multiLvlStrCache>
            </c:multiLvlStrRef>
          </c:cat>
          <c:val>
            <c:numRef>
              <c:f>transpose!$D$43:$J$43</c:f>
              <c:numCache>
                <c:formatCode>General</c:formatCode>
                <c:ptCount val="7"/>
                <c:pt idx="0">
                  <c:v>1</c:v>
                </c:pt>
                <c:pt idx="1">
                  <c:v>0.99932957708182302</c:v>
                </c:pt>
                <c:pt idx="2">
                  <c:v>0.99945657036810198</c:v>
                </c:pt>
                <c:pt idx="3">
                  <c:v>1.0001167325312399</c:v>
                </c:pt>
                <c:pt idx="4">
                  <c:v>1.00154123590531</c:v>
                </c:pt>
                <c:pt idx="5">
                  <c:v>9999</c:v>
                </c:pt>
                <c:pt idx="6">
                  <c:v>0.96591808997962003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7-6D3A-4730-813F-FF3B90C17B01}"/>
            </c:ext>
          </c:extLst>
        </c:ser>
        <c:ser>
          <c:idx val="40"/>
          <c:order val="40"/>
          <c:tx>
            <c:strRef>
              <c:f>transpose!$C$44</c:f>
              <c:strCache>
                <c:ptCount val="1"/>
                <c:pt idx="0">
                  <c:v>case6495_rte</c:v>
                </c:pt>
              </c:strCache>
            </c:strRef>
          </c:tx>
          <c:spPr>
            <a:solidFill>
              <a:schemeClr val="accent1">
                <a:tint val="34000"/>
              </a:schemeClr>
            </a:solidFill>
            <a:ln>
              <a:noFill/>
            </a:ln>
            <a:effectLst/>
          </c:spPr>
          <c:invertIfNegative val="0"/>
          <c:dPt>
            <c:idx val="5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8-F8B4-4C58-B008-02EEB637D9C7}"/>
              </c:ext>
            </c:extLst>
          </c:dPt>
          <c:cat>
            <c:multiLvlStrRef>
              <c:f>transpose!$D$2:$J$3</c:f>
              <c:multiLvlStrCache>
                <c:ptCount val="7"/>
                <c:lvl>
                  <c:pt idx="0">
                    <c:v>full</c:v>
                  </c:pt>
                  <c:pt idx="1">
                    <c:v>full</c:v>
                  </c:pt>
                  <c:pt idx="2">
                    <c:v>e2</c:v>
                  </c:pt>
                  <c:pt idx="3">
                    <c:v>e2</c:v>
                  </c:pt>
                  <c:pt idx="4">
                    <c:v>e2</c:v>
                  </c:pt>
                  <c:pt idx="5">
                    <c:v>e2</c:v>
                  </c:pt>
                  <c:pt idx="6">
                    <c:v>full</c:v>
                  </c:pt>
                </c:lvl>
                <c:lvl>
                  <c:pt idx="0">
                    <c:v>acopf</c:v>
                  </c:pt>
                  <c:pt idx="1">
                    <c:v>slopf</c:v>
                  </c:pt>
                  <c:pt idx="2">
                    <c:v>dlopf</c:v>
                  </c:pt>
                  <c:pt idx="3">
                    <c:v>clopf</c:v>
                  </c:pt>
                  <c:pt idx="4">
                    <c:v>plopf</c:v>
                  </c:pt>
                  <c:pt idx="5">
                    <c:v>ptdf</c:v>
                  </c:pt>
                  <c:pt idx="6">
                    <c:v>btheta</c:v>
                  </c:pt>
                </c:lvl>
              </c:multiLvlStrCache>
            </c:multiLvlStrRef>
          </c:cat>
          <c:val>
            <c:numRef>
              <c:f>transpose!$D$44:$J$44</c:f>
              <c:numCache>
                <c:formatCode>General</c:formatCode>
                <c:ptCount val="7"/>
                <c:pt idx="0">
                  <c:v>1</c:v>
                </c:pt>
                <c:pt idx="1">
                  <c:v>0.94276268139406205</c:v>
                </c:pt>
                <c:pt idx="2">
                  <c:v>0.940907178351298</c:v>
                </c:pt>
                <c:pt idx="3">
                  <c:v>0.95350468190155702</c:v>
                </c:pt>
                <c:pt idx="4">
                  <c:v>0.98993567680639905</c:v>
                </c:pt>
                <c:pt idx="5">
                  <c:v>9999</c:v>
                </c:pt>
                <c:pt idx="6">
                  <c:v>0.88179077221953195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8-6D3A-4730-813F-FF3B90C17B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590080504"/>
        <c:axId val="590078904"/>
      </c:barChart>
      <c:catAx>
        <c:axId val="5900805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2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0078904"/>
        <c:crosses val="autoZero"/>
        <c:auto val="1"/>
        <c:lblAlgn val="ctr"/>
        <c:lblOffset val="100"/>
        <c:noMultiLvlLbl val="0"/>
      </c:catAx>
      <c:valAx>
        <c:axId val="590078904"/>
        <c:scaling>
          <c:orientation val="minMax"/>
          <c:max val="1.08"/>
          <c:min val="0.9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0080504"/>
        <c:crosses val="autoZero"/>
        <c:crossBetween val="between"/>
      </c:valAx>
      <c:spPr>
        <a:noFill/>
        <a:ln>
          <a:solidFill>
            <a:schemeClr val="bg1">
              <a:lumMod val="65000"/>
            </a:schemeClr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transpose!$C$4</c:f>
              <c:strCache>
                <c:ptCount val="1"/>
                <c:pt idx="0">
                  <c:v>case</c:v>
                </c:pt>
              </c:strCache>
            </c:strRef>
          </c:tx>
          <c:spPr>
            <a:solidFill>
              <a:schemeClr val="accent1">
                <a:shade val="33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transpose!$D$2:$J$3</c:f>
              <c:multiLvlStrCache>
                <c:ptCount val="7"/>
                <c:lvl>
                  <c:pt idx="0">
                    <c:v>full</c:v>
                  </c:pt>
                  <c:pt idx="1">
                    <c:v>full</c:v>
                  </c:pt>
                  <c:pt idx="2">
                    <c:v>e2</c:v>
                  </c:pt>
                  <c:pt idx="3">
                    <c:v>e2</c:v>
                  </c:pt>
                  <c:pt idx="4">
                    <c:v>e2</c:v>
                  </c:pt>
                  <c:pt idx="5">
                    <c:v>e2</c:v>
                  </c:pt>
                  <c:pt idx="6">
                    <c:v>full</c:v>
                  </c:pt>
                </c:lvl>
                <c:lvl>
                  <c:pt idx="0">
                    <c:v>acopf</c:v>
                  </c:pt>
                  <c:pt idx="1">
                    <c:v>slopf</c:v>
                  </c:pt>
                  <c:pt idx="2">
                    <c:v>dlopf</c:v>
                  </c:pt>
                  <c:pt idx="3">
                    <c:v>clopf</c:v>
                  </c:pt>
                  <c:pt idx="4">
                    <c:v>plopf</c:v>
                  </c:pt>
                  <c:pt idx="5">
                    <c:v>ptdf</c:v>
                  </c:pt>
                  <c:pt idx="6">
                    <c:v>btheta</c:v>
                  </c:pt>
                </c:lvl>
              </c:multiLvlStrCache>
            </c:multiLvlStrRef>
          </c:cat>
          <c:val>
            <c:numRef>
              <c:f>transpose!$D$4:$J$4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C4B-4219-8DD1-53B05C974BD1}"/>
            </c:ext>
          </c:extLst>
        </c:ser>
        <c:ser>
          <c:idx val="1"/>
          <c:order val="1"/>
          <c:tx>
            <c:strRef>
              <c:f>transpose!$C$5</c:f>
              <c:strCache>
                <c:ptCount val="1"/>
                <c:pt idx="0">
                  <c:v>case3_lmbd</c:v>
                </c:pt>
              </c:strCache>
            </c:strRef>
          </c:tx>
          <c:spPr>
            <a:solidFill>
              <a:schemeClr val="accent1">
                <a:shade val="36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transpose!$D$2:$J$3</c:f>
              <c:multiLvlStrCache>
                <c:ptCount val="7"/>
                <c:lvl>
                  <c:pt idx="0">
                    <c:v>full</c:v>
                  </c:pt>
                  <c:pt idx="1">
                    <c:v>full</c:v>
                  </c:pt>
                  <c:pt idx="2">
                    <c:v>e2</c:v>
                  </c:pt>
                  <c:pt idx="3">
                    <c:v>e2</c:v>
                  </c:pt>
                  <c:pt idx="4">
                    <c:v>e2</c:v>
                  </c:pt>
                  <c:pt idx="5">
                    <c:v>e2</c:v>
                  </c:pt>
                  <c:pt idx="6">
                    <c:v>full</c:v>
                  </c:pt>
                </c:lvl>
                <c:lvl>
                  <c:pt idx="0">
                    <c:v>acopf</c:v>
                  </c:pt>
                  <c:pt idx="1">
                    <c:v>slopf</c:v>
                  </c:pt>
                  <c:pt idx="2">
                    <c:v>dlopf</c:v>
                  </c:pt>
                  <c:pt idx="3">
                    <c:v>clopf</c:v>
                  </c:pt>
                  <c:pt idx="4">
                    <c:v>plopf</c:v>
                  </c:pt>
                  <c:pt idx="5">
                    <c:v>ptdf</c:v>
                  </c:pt>
                  <c:pt idx="6">
                    <c:v>btheta</c:v>
                  </c:pt>
                </c:lvl>
              </c:multiLvlStrCache>
            </c:multiLvlStrRef>
          </c:cat>
          <c:val>
            <c:numRef>
              <c:f>transpose!$D$5:$J$5</c:f>
              <c:numCache>
                <c:formatCode>General</c:formatCode>
                <c:ptCount val="7"/>
                <c:pt idx="0">
                  <c:v>0.999999999999999</c:v>
                </c:pt>
                <c:pt idx="1">
                  <c:v>0.13874489729799699</c:v>
                </c:pt>
                <c:pt idx="2">
                  <c:v>0.22400051836972701</c:v>
                </c:pt>
                <c:pt idx="3">
                  <c:v>0.38472753191213599</c:v>
                </c:pt>
                <c:pt idx="4">
                  <c:v>0.86057474243504095</c:v>
                </c:pt>
                <c:pt idx="5">
                  <c:v>4.3996630596773098E-2</c:v>
                </c:pt>
                <c:pt idx="6">
                  <c:v>4.6588479232812702E-2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C4B-4219-8DD1-53B05C974BD1}"/>
            </c:ext>
          </c:extLst>
        </c:ser>
        <c:ser>
          <c:idx val="2"/>
          <c:order val="2"/>
          <c:tx>
            <c:strRef>
              <c:f>transpose!$C$6</c:f>
              <c:strCache>
                <c:ptCount val="1"/>
                <c:pt idx="0">
                  <c:v>case5_pjm</c:v>
                </c:pt>
              </c:strCache>
            </c:strRef>
          </c:tx>
          <c:spPr>
            <a:solidFill>
              <a:schemeClr val="accent1">
                <a:shade val="39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transpose!$D$2:$J$3</c:f>
              <c:multiLvlStrCache>
                <c:ptCount val="7"/>
                <c:lvl>
                  <c:pt idx="0">
                    <c:v>full</c:v>
                  </c:pt>
                  <c:pt idx="1">
                    <c:v>full</c:v>
                  </c:pt>
                  <c:pt idx="2">
                    <c:v>e2</c:v>
                  </c:pt>
                  <c:pt idx="3">
                    <c:v>e2</c:v>
                  </c:pt>
                  <c:pt idx="4">
                    <c:v>e2</c:v>
                  </c:pt>
                  <c:pt idx="5">
                    <c:v>e2</c:v>
                  </c:pt>
                  <c:pt idx="6">
                    <c:v>full</c:v>
                  </c:pt>
                </c:lvl>
                <c:lvl>
                  <c:pt idx="0">
                    <c:v>acopf</c:v>
                  </c:pt>
                  <c:pt idx="1">
                    <c:v>slopf</c:v>
                  </c:pt>
                  <c:pt idx="2">
                    <c:v>dlopf</c:v>
                  </c:pt>
                  <c:pt idx="3">
                    <c:v>clopf</c:v>
                  </c:pt>
                  <c:pt idx="4">
                    <c:v>plopf</c:v>
                  </c:pt>
                  <c:pt idx="5">
                    <c:v>ptdf</c:v>
                  </c:pt>
                  <c:pt idx="6">
                    <c:v>btheta</c:v>
                  </c:pt>
                </c:lvl>
              </c:multiLvlStrCache>
            </c:multiLvlStrRef>
          </c:cat>
          <c:val>
            <c:numRef>
              <c:f>transpose!$D$6:$J$6</c:f>
              <c:numCache>
                <c:formatCode>General</c:formatCode>
                <c:ptCount val="7"/>
                <c:pt idx="0">
                  <c:v>1</c:v>
                </c:pt>
                <c:pt idx="1">
                  <c:v>0.152818507657217</c:v>
                </c:pt>
                <c:pt idx="2">
                  <c:v>0.15384539431460201</c:v>
                </c:pt>
                <c:pt idx="3">
                  <c:v>0.94221787770174803</c:v>
                </c:pt>
                <c:pt idx="4">
                  <c:v>1.07155622698144</c:v>
                </c:pt>
                <c:pt idx="5">
                  <c:v>1.8197616438085599E-2</c:v>
                </c:pt>
                <c:pt idx="6">
                  <c:v>2.9927821716677998E-2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C4B-4219-8DD1-53B05C974BD1}"/>
            </c:ext>
          </c:extLst>
        </c:ser>
        <c:ser>
          <c:idx val="3"/>
          <c:order val="3"/>
          <c:tx>
            <c:strRef>
              <c:f>transpose!$C$7</c:f>
              <c:strCache>
                <c:ptCount val="1"/>
                <c:pt idx="0">
                  <c:v>case14_ieee</c:v>
                </c:pt>
              </c:strCache>
            </c:strRef>
          </c:tx>
          <c:spPr>
            <a:solidFill>
              <a:schemeClr val="accent1">
                <a:shade val="43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transpose!$D$2:$J$3</c:f>
              <c:multiLvlStrCache>
                <c:ptCount val="7"/>
                <c:lvl>
                  <c:pt idx="0">
                    <c:v>full</c:v>
                  </c:pt>
                  <c:pt idx="1">
                    <c:v>full</c:v>
                  </c:pt>
                  <c:pt idx="2">
                    <c:v>e2</c:v>
                  </c:pt>
                  <c:pt idx="3">
                    <c:v>e2</c:v>
                  </c:pt>
                  <c:pt idx="4">
                    <c:v>e2</c:v>
                  </c:pt>
                  <c:pt idx="5">
                    <c:v>e2</c:v>
                  </c:pt>
                  <c:pt idx="6">
                    <c:v>full</c:v>
                  </c:pt>
                </c:lvl>
                <c:lvl>
                  <c:pt idx="0">
                    <c:v>acopf</c:v>
                  </c:pt>
                  <c:pt idx="1">
                    <c:v>slopf</c:v>
                  </c:pt>
                  <c:pt idx="2">
                    <c:v>dlopf</c:v>
                  </c:pt>
                  <c:pt idx="3">
                    <c:v>clopf</c:v>
                  </c:pt>
                  <c:pt idx="4">
                    <c:v>plopf</c:v>
                  </c:pt>
                  <c:pt idx="5">
                    <c:v>ptdf</c:v>
                  </c:pt>
                  <c:pt idx="6">
                    <c:v>btheta</c:v>
                  </c:pt>
                </c:lvl>
              </c:multiLvlStrCache>
            </c:multiLvlStrRef>
          </c:cat>
          <c:val>
            <c:numRef>
              <c:f>transpose!$D$7:$J$7</c:f>
              <c:numCache>
                <c:formatCode>General</c:formatCode>
                <c:ptCount val="7"/>
                <c:pt idx="0">
                  <c:v>1</c:v>
                </c:pt>
                <c:pt idx="1">
                  <c:v>0.12213920450358801</c:v>
                </c:pt>
                <c:pt idx="2">
                  <c:v>0.64702978322059601</c:v>
                </c:pt>
                <c:pt idx="3">
                  <c:v>0.115596032833753</c:v>
                </c:pt>
                <c:pt idx="4">
                  <c:v>8.3513860029179002E-2</c:v>
                </c:pt>
                <c:pt idx="5">
                  <c:v>1.47073993839987E-2</c:v>
                </c:pt>
                <c:pt idx="6">
                  <c:v>2.7705321484887298E-2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C4B-4219-8DD1-53B05C974BD1}"/>
            </c:ext>
          </c:extLst>
        </c:ser>
        <c:ser>
          <c:idx val="4"/>
          <c:order val="4"/>
          <c:tx>
            <c:strRef>
              <c:f>transpose!$C$8</c:f>
              <c:strCache>
                <c:ptCount val="1"/>
                <c:pt idx="0">
                  <c:v>case24_ieee_rts</c:v>
                </c:pt>
              </c:strCache>
            </c:strRef>
          </c:tx>
          <c:spPr>
            <a:solidFill>
              <a:schemeClr val="accent1">
                <a:shade val="46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transpose!$D$2:$J$3</c:f>
              <c:multiLvlStrCache>
                <c:ptCount val="7"/>
                <c:lvl>
                  <c:pt idx="0">
                    <c:v>full</c:v>
                  </c:pt>
                  <c:pt idx="1">
                    <c:v>full</c:v>
                  </c:pt>
                  <c:pt idx="2">
                    <c:v>e2</c:v>
                  </c:pt>
                  <c:pt idx="3">
                    <c:v>e2</c:v>
                  </c:pt>
                  <c:pt idx="4">
                    <c:v>e2</c:v>
                  </c:pt>
                  <c:pt idx="5">
                    <c:v>e2</c:v>
                  </c:pt>
                  <c:pt idx="6">
                    <c:v>full</c:v>
                  </c:pt>
                </c:lvl>
                <c:lvl>
                  <c:pt idx="0">
                    <c:v>acopf</c:v>
                  </c:pt>
                  <c:pt idx="1">
                    <c:v>slopf</c:v>
                  </c:pt>
                  <c:pt idx="2">
                    <c:v>dlopf</c:v>
                  </c:pt>
                  <c:pt idx="3">
                    <c:v>clopf</c:v>
                  </c:pt>
                  <c:pt idx="4">
                    <c:v>plopf</c:v>
                  </c:pt>
                  <c:pt idx="5">
                    <c:v>ptdf</c:v>
                  </c:pt>
                  <c:pt idx="6">
                    <c:v>btheta</c:v>
                  </c:pt>
                </c:lvl>
              </c:multiLvlStrCache>
            </c:multiLvlStrRef>
          </c:cat>
          <c:val>
            <c:numRef>
              <c:f>transpose!$D$8:$J$8</c:f>
              <c:numCache>
                <c:formatCode>General</c:formatCode>
                <c:ptCount val="7"/>
                <c:pt idx="0">
                  <c:v>1</c:v>
                </c:pt>
                <c:pt idx="1">
                  <c:v>0.22594971723629201</c:v>
                </c:pt>
                <c:pt idx="2">
                  <c:v>0.57632699164002898</c:v>
                </c:pt>
                <c:pt idx="3">
                  <c:v>0.108064912712072</c:v>
                </c:pt>
                <c:pt idx="4">
                  <c:v>7.0591037619867195E-2</c:v>
                </c:pt>
                <c:pt idx="5">
                  <c:v>1.8364273420211401E-2</c:v>
                </c:pt>
                <c:pt idx="6">
                  <c:v>2.4438314482419399E-2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C4B-4219-8DD1-53B05C974BD1}"/>
            </c:ext>
          </c:extLst>
        </c:ser>
        <c:ser>
          <c:idx val="5"/>
          <c:order val="5"/>
          <c:tx>
            <c:strRef>
              <c:f>transpose!$C$9</c:f>
              <c:strCache>
                <c:ptCount val="1"/>
                <c:pt idx="0">
                  <c:v>case30_as</c:v>
                </c:pt>
              </c:strCache>
            </c:strRef>
          </c:tx>
          <c:spPr>
            <a:solidFill>
              <a:schemeClr val="accent1">
                <a:shade val="49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transpose!$D$2:$J$3</c:f>
              <c:multiLvlStrCache>
                <c:ptCount val="7"/>
                <c:lvl>
                  <c:pt idx="0">
                    <c:v>full</c:v>
                  </c:pt>
                  <c:pt idx="1">
                    <c:v>full</c:v>
                  </c:pt>
                  <c:pt idx="2">
                    <c:v>e2</c:v>
                  </c:pt>
                  <c:pt idx="3">
                    <c:v>e2</c:v>
                  </c:pt>
                  <c:pt idx="4">
                    <c:v>e2</c:v>
                  </c:pt>
                  <c:pt idx="5">
                    <c:v>e2</c:v>
                  </c:pt>
                  <c:pt idx="6">
                    <c:v>full</c:v>
                  </c:pt>
                </c:lvl>
                <c:lvl>
                  <c:pt idx="0">
                    <c:v>acopf</c:v>
                  </c:pt>
                  <c:pt idx="1">
                    <c:v>slopf</c:v>
                  </c:pt>
                  <c:pt idx="2">
                    <c:v>dlopf</c:v>
                  </c:pt>
                  <c:pt idx="3">
                    <c:v>clopf</c:v>
                  </c:pt>
                  <c:pt idx="4">
                    <c:v>plopf</c:v>
                  </c:pt>
                  <c:pt idx="5">
                    <c:v>ptdf</c:v>
                  </c:pt>
                  <c:pt idx="6">
                    <c:v>btheta</c:v>
                  </c:pt>
                </c:lvl>
              </c:multiLvlStrCache>
            </c:multiLvlStrRef>
          </c:cat>
          <c:val>
            <c:numRef>
              <c:f>transpose!$D$9:$J$9</c:f>
              <c:numCache>
                <c:formatCode>General</c:formatCode>
                <c:ptCount val="7"/>
                <c:pt idx="0">
                  <c:v>1</c:v>
                </c:pt>
                <c:pt idx="1">
                  <c:v>0.18464629395843199</c:v>
                </c:pt>
                <c:pt idx="2">
                  <c:v>0.34617557338153798</c:v>
                </c:pt>
                <c:pt idx="3">
                  <c:v>0.123705009996414</c:v>
                </c:pt>
                <c:pt idx="4">
                  <c:v>0.289571799796633</c:v>
                </c:pt>
                <c:pt idx="5">
                  <c:v>1.6018823714343201E-2</c:v>
                </c:pt>
                <c:pt idx="6">
                  <c:v>3.90523301223639E-2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EC4B-4219-8DD1-53B05C974BD1}"/>
            </c:ext>
          </c:extLst>
        </c:ser>
        <c:ser>
          <c:idx val="6"/>
          <c:order val="6"/>
          <c:tx>
            <c:strRef>
              <c:f>transpose!$C$10</c:f>
              <c:strCache>
                <c:ptCount val="1"/>
                <c:pt idx="0">
                  <c:v>case30_fsr</c:v>
                </c:pt>
              </c:strCache>
            </c:strRef>
          </c:tx>
          <c:spPr>
            <a:solidFill>
              <a:schemeClr val="accent1">
                <a:shade val="52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transpose!$D$2:$J$3</c:f>
              <c:multiLvlStrCache>
                <c:ptCount val="7"/>
                <c:lvl>
                  <c:pt idx="0">
                    <c:v>full</c:v>
                  </c:pt>
                  <c:pt idx="1">
                    <c:v>full</c:v>
                  </c:pt>
                  <c:pt idx="2">
                    <c:v>e2</c:v>
                  </c:pt>
                  <c:pt idx="3">
                    <c:v>e2</c:v>
                  </c:pt>
                  <c:pt idx="4">
                    <c:v>e2</c:v>
                  </c:pt>
                  <c:pt idx="5">
                    <c:v>e2</c:v>
                  </c:pt>
                  <c:pt idx="6">
                    <c:v>full</c:v>
                  </c:pt>
                </c:lvl>
                <c:lvl>
                  <c:pt idx="0">
                    <c:v>acopf</c:v>
                  </c:pt>
                  <c:pt idx="1">
                    <c:v>slopf</c:v>
                  </c:pt>
                  <c:pt idx="2">
                    <c:v>dlopf</c:v>
                  </c:pt>
                  <c:pt idx="3">
                    <c:v>clopf</c:v>
                  </c:pt>
                  <c:pt idx="4">
                    <c:v>plopf</c:v>
                  </c:pt>
                  <c:pt idx="5">
                    <c:v>ptdf</c:v>
                  </c:pt>
                  <c:pt idx="6">
                    <c:v>btheta</c:v>
                  </c:pt>
                </c:lvl>
              </c:multiLvlStrCache>
            </c:multiLvlStrRef>
          </c:cat>
          <c:val>
            <c:numRef>
              <c:f>transpose!$D$10:$J$10</c:f>
              <c:numCache>
                <c:formatCode>General</c:formatCode>
                <c:ptCount val="7"/>
                <c:pt idx="0">
                  <c:v>1</c:v>
                </c:pt>
                <c:pt idx="1">
                  <c:v>0.25691588639282098</c:v>
                </c:pt>
                <c:pt idx="2">
                  <c:v>1.25459196140308</c:v>
                </c:pt>
                <c:pt idx="3">
                  <c:v>0.61843959094761003</c:v>
                </c:pt>
                <c:pt idx="4">
                  <c:v>0.28534887469001302</c:v>
                </c:pt>
                <c:pt idx="5">
                  <c:v>2.1648375072135202E-2</c:v>
                </c:pt>
                <c:pt idx="6">
                  <c:v>6.2116903304964402E-2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C4B-4219-8DD1-53B05C974BD1}"/>
            </c:ext>
          </c:extLst>
        </c:ser>
        <c:ser>
          <c:idx val="7"/>
          <c:order val="7"/>
          <c:tx>
            <c:strRef>
              <c:f>transpose!$C$11</c:f>
              <c:strCache>
                <c:ptCount val="1"/>
                <c:pt idx="0">
                  <c:v>case30_ieee</c:v>
                </c:pt>
              </c:strCache>
            </c:strRef>
          </c:tx>
          <c:spPr>
            <a:solidFill>
              <a:schemeClr val="accent1">
                <a:shade val="56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transpose!$D$2:$J$3</c:f>
              <c:multiLvlStrCache>
                <c:ptCount val="7"/>
                <c:lvl>
                  <c:pt idx="0">
                    <c:v>full</c:v>
                  </c:pt>
                  <c:pt idx="1">
                    <c:v>full</c:v>
                  </c:pt>
                  <c:pt idx="2">
                    <c:v>e2</c:v>
                  </c:pt>
                  <c:pt idx="3">
                    <c:v>e2</c:v>
                  </c:pt>
                  <c:pt idx="4">
                    <c:v>e2</c:v>
                  </c:pt>
                  <c:pt idx="5">
                    <c:v>e2</c:v>
                  </c:pt>
                  <c:pt idx="6">
                    <c:v>full</c:v>
                  </c:pt>
                </c:lvl>
                <c:lvl>
                  <c:pt idx="0">
                    <c:v>acopf</c:v>
                  </c:pt>
                  <c:pt idx="1">
                    <c:v>slopf</c:v>
                  </c:pt>
                  <c:pt idx="2">
                    <c:v>dlopf</c:v>
                  </c:pt>
                  <c:pt idx="3">
                    <c:v>clopf</c:v>
                  </c:pt>
                  <c:pt idx="4">
                    <c:v>plopf</c:v>
                  </c:pt>
                  <c:pt idx="5">
                    <c:v>ptdf</c:v>
                  </c:pt>
                  <c:pt idx="6">
                    <c:v>btheta</c:v>
                  </c:pt>
                </c:lvl>
              </c:multiLvlStrCache>
            </c:multiLvlStrRef>
          </c:cat>
          <c:val>
            <c:numRef>
              <c:f>transpose!$D$11:$J$11</c:f>
              <c:numCache>
                <c:formatCode>General</c:formatCode>
                <c:ptCount val="7"/>
                <c:pt idx="0">
                  <c:v>1</c:v>
                </c:pt>
                <c:pt idx="1">
                  <c:v>6.4637982033731597E-2</c:v>
                </c:pt>
                <c:pt idx="2">
                  <c:v>0.28780760015297002</c:v>
                </c:pt>
                <c:pt idx="3">
                  <c:v>0.30609776085039198</c:v>
                </c:pt>
                <c:pt idx="4">
                  <c:v>0.36277501580438398</c:v>
                </c:pt>
                <c:pt idx="5">
                  <c:v>1.02552895909591E-2</c:v>
                </c:pt>
                <c:pt idx="6">
                  <c:v>1.6900935775663501E-2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EC4B-4219-8DD1-53B05C974BD1}"/>
            </c:ext>
          </c:extLst>
        </c:ser>
        <c:ser>
          <c:idx val="8"/>
          <c:order val="8"/>
          <c:tx>
            <c:strRef>
              <c:f>transpose!$C$12</c:f>
              <c:strCache>
                <c:ptCount val="1"/>
                <c:pt idx="0">
                  <c:v>case39_epri</c:v>
                </c:pt>
              </c:strCache>
            </c:strRef>
          </c:tx>
          <c:spPr>
            <a:solidFill>
              <a:schemeClr val="accent1">
                <a:shade val="59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transpose!$D$2:$J$3</c:f>
              <c:multiLvlStrCache>
                <c:ptCount val="7"/>
                <c:lvl>
                  <c:pt idx="0">
                    <c:v>full</c:v>
                  </c:pt>
                  <c:pt idx="1">
                    <c:v>full</c:v>
                  </c:pt>
                  <c:pt idx="2">
                    <c:v>e2</c:v>
                  </c:pt>
                  <c:pt idx="3">
                    <c:v>e2</c:v>
                  </c:pt>
                  <c:pt idx="4">
                    <c:v>e2</c:v>
                  </c:pt>
                  <c:pt idx="5">
                    <c:v>e2</c:v>
                  </c:pt>
                  <c:pt idx="6">
                    <c:v>full</c:v>
                  </c:pt>
                </c:lvl>
                <c:lvl>
                  <c:pt idx="0">
                    <c:v>acopf</c:v>
                  </c:pt>
                  <c:pt idx="1">
                    <c:v>slopf</c:v>
                  </c:pt>
                  <c:pt idx="2">
                    <c:v>dlopf</c:v>
                  </c:pt>
                  <c:pt idx="3">
                    <c:v>clopf</c:v>
                  </c:pt>
                  <c:pt idx="4">
                    <c:v>plopf</c:v>
                  </c:pt>
                  <c:pt idx="5">
                    <c:v>ptdf</c:v>
                  </c:pt>
                  <c:pt idx="6">
                    <c:v>btheta</c:v>
                  </c:pt>
                </c:lvl>
              </c:multiLvlStrCache>
            </c:multiLvlStrRef>
          </c:cat>
          <c:val>
            <c:numRef>
              <c:f>transpose!$D$12:$J$12</c:f>
              <c:numCache>
                <c:formatCode>General</c:formatCode>
                <c:ptCount val="7"/>
                <c:pt idx="0">
                  <c:v>1</c:v>
                </c:pt>
                <c:pt idx="1">
                  <c:v>0.20495289257880001</c:v>
                </c:pt>
                <c:pt idx="2">
                  <c:v>0.245067117052954</c:v>
                </c:pt>
                <c:pt idx="3">
                  <c:v>6.2608668127256697E-2</c:v>
                </c:pt>
                <c:pt idx="4">
                  <c:v>0.33094348239943699</c:v>
                </c:pt>
                <c:pt idx="5">
                  <c:v>8.0671600114857502E-3</c:v>
                </c:pt>
                <c:pt idx="6">
                  <c:v>1.17570717656182E-2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EC4B-4219-8DD1-53B05C974BD1}"/>
            </c:ext>
          </c:extLst>
        </c:ser>
        <c:ser>
          <c:idx val="9"/>
          <c:order val="9"/>
          <c:tx>
            <c:strRef>
              <c:f>transpose!$C$13</c:f>
              <c:strCache>
                <c:ptCount val="1"/>
                <c:pt idx="0">
                  <c:v>case57_ieee</c:v>
                </c:pt>
              </c:strCache>
            </c:strRef>
          </c:tx>
          <c:spPr>
            <a:solidFill>
              <a:schemeClr val="accent1">
                <a:shade val="62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transpose!$D$2:$J$3</c:f>
              <c:multiLvlStrCache>
                <c:ptCount val="7"/>
                <c:lvl>
                  <c:pt idx="0">
                    <c:v>full</c:v>
                  </c:pt>
                  <c:pt idx="1">
                    <c:v>full</c:v>
                  </c:pt>
                  <c:pt idx="2">
                    <c:v>e2</c:v>
                  </c:pt>
                  <c:pt idx="3">
                    <c:v>e2</c:v>
                  </c:pt>
                  <c:pt idx="4">
                    <c:v>e2</c:v>
                  </c:pt>
                  <c:pt idx="5">
                    <c:v>e2</c:v>
                  </c:pt>
                  <c:pt idx="6">
                    <c:v>full</c:v>
                  </c:pt>
                </c:lvl>
                <c:lvl>
                  <c:pt idx="0">
                    <c:v>acopf</c:v>
                  </c:pt>
                  <c:pt idx="1">
                    <c:v>slopf</c:v>
                  </c:pt>
                  <c:pt idx="2">
                    <c:v>dlopf</c:v>
                  </c:pt>
                  <c:pt idx="3">
                    <c:v>clopf</c:v>
                  </c:pt>
                  <c:pt idx="4">
                    <c:v>plopf</c:v>
                  </c:pt>
                  <c:pt idx="5">
                    <c:v>ptdf</c:v>
                  </c:pt>
                  <c:pt idx="6">
                    <c:v>btheta</c:v>
                  </c:pt>
                </c:lvl>
              </c:multiLvlStrCache>
            </c:multiLvlStrRef>
          </c:cat>
          <c:val>
            <c:numRef>
              <c:f>transpose!$D$13:$J$13</c:f>
              <c:numCache>
                <c:formatCode>General</c:formatCode>
                <c:ptCount val="7"/>
                <c:pt idx="0">
                  <c:v>1</c:v>
                </c:pt>
                <c:pt idx="1">
                  <c:v>0.124743905096989</c:v>
                </c:pt>
                <c:pt idx="2">
                  <c:v>0.35047482641591599</c:v>
                </c:pt>
                <c:pt idx="3">
                  <c:v>0.19881682598000999</c:v>
                </c:pt>
                <c:pt idx="4">
                  <c:v>6.4934458386524202E-2</c:v>
                </c:pt>
                <c:pt idx="5">
                  <c:v>1.0010274932278801E-2</c:v>
                </c:pt>
                <c:pt idx="6">
                  <c:v>2.5070834760407199E-2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EC4B-4219-8DD1-53B05C974BD1}"/>
            </c:ext>
          </c:extLst>
        </c:ser>
        <c:ser>
          <c:idx val="10"/>
          <c:order val="10"/>
          <c:tx>
            <c:strRef>
              <c:f>transpose!$C$14</c:f>
              <c:strCache>
                <c:ptCount val="1"/>
                <c:pt idx="0">
                  <c:v>case73_ieee_rts</c:v>
                </c:pt>
              </c:strCache>
            </c:strRef>
          </c:tx>
          <c:spPr>
            <a:solidFill>
              <a:schemeClr val="accent1">
                <a:shade val="65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transpose!$D$2:$J$3</c:f>
              <c:multiLvlStrCache>
                <c:ptCount val="7"/>
                <c:lvl>
                  <c:pt idx="0">
                    <c:v>full</c:v>
                  </c:pt>
                  <c:pt idx="1">
                    <c:v>full</c:v>
                  </c:pt>
                  <c:pt idx="2">
                    <c:v>e2</c:v>
                  </c:pt>
                  <c:pt idx="3">
                    <c:v>e2</c:v>
                  </c:pt>
                  <c:pt idx="4">
                    <c:v>e2</c:v>
                  </c:pt>
                  <c:pt idx="5">
                    <c:v>e2</c:v>
                  </c:pt>
                  <c:pt idx="6">
                    <c:v>full</c:v>
                  </c:pt>
                </c:lvl>
                <c:lvl>
                  <c:pt idx="0">
                    <c:v>acopf</c:v>
                  </c:pt>
                  <c:pt idx="1">
                    <c:v>slopf</c:v>
                  </c:pt>
                  <c:pt idx="2">
                    <c:v>dlopf</c:v>
                  </c:pt>
                  <c:pt idx="3">
                    <c:v>clopf</c:v>
                  </c:pt>
                  <c:pt idx="4">
                    <c:v>plopf</c:v>
                  </c:pt>
                  <c:pt idx="5">
                    <c:v>ptdf</c:v>
                  </c:pt>
                  <c:pt idx="6">
                    <c:v>btheta</c:v>
                  </c:pt>
                </c:lvl>
              </c:multiLvlStrCache>
            </c:multiLvlStrRef>
          </c:cat>
          <c:val>
            <c:numRef>
              <c:f>transpose!$D$14:$J$14</c:f>
              <c:numCache>
                <c:formatCode>General</c:formatCode>
                <c:ptCount val="7"/>
                <c:pt idx="0">
                  <c:v>1</c:v>
                </c:pt>
                <c:pt idx="1">
                  <c:v>0.98688586193354</c:v>
                </c:pt>
                <c:pt idx="2">
                  <c:v>0.24634038838078601</c:v>
                </c:pt>
                <c:pt idx="3">
                  <c:v>0.43954612622234202</c:v>
                </c:pt>
                <c:pt idx="4">
                  <c:v>0.10234480732120101</c:v>
                </c:pt>
                <c:pt idx="5">
                  <c:v>0.119969711610455</c:v>
                </c:pt>
                <c:pt idx="6">
                  <c:v>2.6259355637115699E-2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EC4B-4219-8DD1-53B05C974BD1}"/>
            </c:ext>
          </c:extLst>
        </c:ser>
        <c:ser>
          <c:idx val="11"/>
          <c:order val="11"/>
          <c:tx>
            <c:strRef>
              <c:f>transpose!$C$15</c:f>
              <c:strCache>
                <c:ptCount val="1"/>
                <c:pt idx="0">
                  <c:v>case89_pegase</c:v>
                </c:pt>
              </c:strCache>
            </c:strRef>
          </c:tx>
          <c:spPr>
            <a:solidFill>
              <a:schemeClr val="accent1">
                <a:shade val="69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transpose!$D$2:$J$3</c:f>
              <c:multiLvlStrCache>
                <c:ptCount val="7"/>
                <c:lvl>
                  <c:pt idx="0">
                    <c:v>full</c:v>
                  </c:pt>
                  <c:pt idx="1">
                    <c:v>full</c:v>
                  </c:pt>
                  <c:pt idx="2">
                    <c:v>e2</c:v>
                  </c:pt>
                  <c:pt idx="3">
                    <c:v>e2</c:v>
                  </c:pt>
                  <c:pt idx="4">
                    <c:v>e2</c:v>
                  </c:pt>
                  <c:pt idx="5">
                    <c:v>e2</c:v>
                  </c:pt>
                  <c:pt idx="6">
                    <c:v>full</c:v>
                  </c:pt>
                </c:lvl>
                <c:lvl>
                  <c:pt idx="0">
                    <c:v>acopf</c:v>
                  </c:pt>
                  <c:pt idx="1">
                    <c:v>slopf</c:v>
                  </c:pt>
                  <c:pt idx="2">
                    <c:v>dlopf</c:v>
                  </c:pt>
                  <c:pt idx="3">
                    <c:v>clopf</c:v>
                  </c:pt>
                  <c:pt idx="4">
                    <c:v>plopf</c:v>
                  </c:pt>
                  <c:pt idx="5">
                    <c:v>ptdf</c:v>
                  </c:pt>
                  <c:pt idx="6">
                    <c:v>btheta</c:v>
                  </c:pt>
                </c:lvl>
              </c:multiLvlStrCache>
            </c:multiLvlStrRef>
          </c:cat>
          <c:val>
            <c:numRef>
              <c:f>transpose!$D$15:$J$15</c:f>
              <c:numCache>
                <c:formatCode>General</c:formatCode>
                <c:ptCount val="7"/>
                <c:pt idx="0">
                  <c:v>1</c:v>
                </c:pt>
                <c:pt idx="1">
                  <c:v>0.82254833852306097</c:v>
                </c:pt>
                <c:pt idx="2">
                  <c:v>1.21720068553776</c:v>
                </c:pt>
                <c:pt idx="3">
                  <c:v>1.27341813219171</c:v>
                </c:pt>
                <c:pt idx="4">
                  <c:v>5.7784062657587197E-2</c:v>
                </c:pt>
                <c:pt idx="5">
                  <c:v>4.0559221082402001E-2</c:v>
                </c:pt>
                <c:pt idx="6">
                  <c:v>0.19123382691582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EC4B-4219-8DD1-53B05C974BD1}"/>
            </c:ext>
          </c:extLst>
        </c:ser>
        <c:ser>
          <c:idx val="12"/>
          <c:order val="12"/>
          <c:tx>
            <c:strRef>
              <c:f>transpose!$C$16</c:f>
              <c:strCache>
                <c:ptCount val="1"/>
                <c:pt idx="0">
                  <c:v>case118_ieee</c:v>
                </c:pt>
              </c:strCache>
            </c:strRef>
          </c:tx>
          <c:spPr>
            <a:solidFill>
              <a:schemeClr val="accent1">
                <a:shade val="72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transpose!$D$2:$J$3</c:f>
              <c:multiLvlStrCache>
                <c:ptCount val="7"/>
                <c:lvl>
                  <c:pt idx="0">
                    <c:v>full</c:v>
                  </c:pt>
                  <c:pt idx="1">
                    <c:v>full</c:v>
                  </c:pt>
                  <c:pt idx="2">
                    <c:v>e2</c:v>
                  </c:pt>
                  <c:pt idx="3">
                    <c:v>e2</c:v>
                  </c:pt>
                  <c:pt idx="4">
                    <c:v>e2</c:v>
                  </c:pt>
                  <c:pt idx="5">
                    <c:v>e2</c:v>
                  </c:pt>
                  <c:pt idx="6">
                    <c:v>full</c:v>
                  </c:pt>
                </c:lvl>
                <c:lvl>
                  <c:pt idx="0">
                    <c:v>acopf</c:v>
                  </c:pt>
                  <c:pt idx="1">
                    <c:v>slopf</c:v>
                  </c:pt>
                  <c:pt idx="2">
                    <c:v>dlopf</c:v>
                  </c:pt>
                  <c:pt idx="3">
                    <c:v>clopf</c:v>
                  </c:pt>
                  <c:pt idx="4">
                    <c:v>plopf</c:v>
                  </c:pt>
                  <c:pt idx="5">
                    <c:v>ptdf</c:v>
                  </c:pt>
                  <c:pt idx="6">
                    <c:v>btheta</c:v>
                  </c:pt>
                </c:lvl>
              </c:multiLvlStrCache>
            </c:multiLvlStrRef>
          </c:cat>
          <c:val>
            <c:numRef>
              <c:f>transpose!$D$16:$J$16</c:f>
              <c:numCache>
                <c:formatCode>General</c:formatCode>
                <c:ptCount val="7"/>
                <c:pt idx="0">
                  <c:v>1</c:v>
                </c:pt>
                <c:pt idx="1">
                  <c:v>0.69367449997584996</c:v>
                </c:pt>
                <c:pt idx="2">
                  <c:v>1.0279899038143301</c:v>
                </c:pt>
                <c:pt idx="3">
                  <c:v>0.46762745003336098</c:v>
                </c:pt>
                <c:pt idx="4">
                  <c:v>0.35290497886491201</c:v>
                </c:pt>
                <c:pt idx="5">
                  <c:v>9.5273360845618098E-3</c:v>
                </c:pt>
                <c:pt idx="6">
                  <c:v>7.2519377556916204E-2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EC4B-4219-8DD1-53B05C974BD1}"/>
            </c:ext>
          </c:extLst>
        </c:ser>
        <c:ser>
          <c:idx val="13"/>
          <c:order val="13"/>
          <c:tx>
            <c:strRef>
              <c:f>transpose!$C$17</c:f>
              <c:strCache>
                <c:ptCount val="1"/>
                <c:pt idx="0">
                  <c:v>case162_ieee_dtc</c:v>
                </c:pt>
              </c:strCache>
            </c:strRef>
          </c:tx>
          <c:spPr>
            <a:solidFill>
              <a:schemeClr val="accent1">
                <a:shade val="75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transpose!$D$2:$J$3</c:f>
              <c:multiLvlStrCache>
                <c:ptCount val="7"/>
                <c:lvl>
                  <c:pt idx="0">
                    <c:v>full</c:v>
                  </c:pt>
                  <c:pt idx="1">
                    <c:v>full</c:v>
                  </c:pt>
                  <c:pt idx="2">
                    <c:v>e2</c:v>
                  </c:pt>
                  <c:pt idx="3">
                    <c:v>e2</c:v>
                  </c:pt>
                  <c:pt idx="4">
                    <c:v>e2</c:v>
                  </c:pt>
                  <c:pt idx="5">
                    <c:v>e2</c:v>
                  </c:pt>
                  <c:pt idx="6">
                    <c:v>full</c:v>
                  </c:pt>
                </c:lvl>
                <c:lvl>
                  <c:pt idx="0">
                    <c:v>acopf</c:v>
                  </c:pt>
                  <c:pt idx="1">
                    <c:v>slopf</c:v>
                  </c:pt>
                  <c:pt idx="2">
                    <c:v>dlopf</c:v>
                  </c:pt>
                  <c:pt idx="3">
                    <c:v>clopf</c:v>
                  </c:pt>
                  <c:pt idx="4">
                    <c:v>plopf</c:v>
                  </c:pt>
                  <c:pt idx="5">
                    <c:v>ptdf</c:v>
                  </c:pt>
                  <c:pt idx="6">
                    <c:v>btheta</c:v>
                  </c:pt>
                </c:lvl>
              </c:multiLvlStrCache>
            </c:multiLvlStrRef>
          </c:cat>
          <c:val>
            <c:numRef>
              <c:f>transpose!$D$17:$J$17</c:f>
              <c:numCache>
                <c:formatCode>General</c:formatCode>
                <c:ptCount val="7"/>
                <c:pt idx="0">
                  <c:v>1</c:v>
                </c:pt>
                <c:pt idx="1">
                  <c:v>0.84314455915427899</c:v>
                </c:pt>
                <c:pt idx="2">
                  <c:v>2.5310437901115002</c:v>
                </c:pt>
                <c:pt idx="3">
                  <c:v>1.2277434629211099</c:v>
                </c:pt>
                <c:pt idx="4">
                  <c:v>1.1111489130797501</c:v>
                </c:pt>
                <c:pt idx="5">
                  <c:v>5.3401262035470904E-3</c:v>
                </c:pt>
                <c:pt idx="6">
                  <c:v>0.120964086574642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EC4B-4219-8DD1-53B05C974BD1}"/>
            </c:ext>
          </c:extLst>
        </c:ser>
        <c:ser>
          <c:idx val="14"/>
          <c:order val="14"/>
          <c:tx>
            <c:strRef>
              <c:f>transpose!$C$18</c:f>
              <c:strCache>
                <c:ptCount val="1"/>
                <c:pt idx="0">
                  <c:v>case179_goc</c:v>
                </c:pt>
              </c:strCache>
            </c:strRef>
          </c:tx>
          <c:spPr>
            <a:solidFill>
              <a:schemeClr val="accent1">
                <a:shade val="78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transpose!$D$2:$J$3</c:f>
              <c:multiLvlStrCache>
                <c:ptCount val="7"/>
                <c:lvl>
                  <c:pt idx="0">
                    <c:v>full</c:v>
                  </c:pt>
                  <c:pt idx="1">
                    <c:v>full</c:v>
                  </c:pt>
                  <c:pt idx="2">
                    <c:v>e2</c:v>
                  </c:pt>
                  <c:pt idx="3">
                    <c:v>e2</c:v>
                  </c:pt>
                  <c:pt idx="4">
                    <c:v>e2</c:v>
                  </c:pt>
                  <c:pt idx="5">
                    <c:v>e2</c:v>
                  </c:pt>
                  <c:pt idx="6">
                    <c:v>full</c:v>
                  </c:pt>
                </c:lvl>
                <c:lvl>
                  <c:pt idx="0">
                    <c:v>acopf</c:v>
                  </c:pt>
                  <c:pt idx="1">
                    <c:v>slopf</c:v>
                  </c:pt>
                  <c:pt idx="2">
                    <c:v>dlopf</c:v>
                  </c:pt>
                  <c:pt idx="3">
                    <c:v>clopf</c:v>
                  </c:pt>
                  <c:pt idx="4">
                    <c:v>plopf</c:v>
                  </c:pt>
                  <c:pt idx="5">
                    <c:v>ptdf</c:v>
                  </c:pt>
                  <c:pt idx="6">
                    <c:v>btheta</c:v>
                  </c:pt>
                </c:lvl>
              </c:multiLvlStrCache>
            </c:multiLvlStrRef>
          </c:cat>
          <c:val>
            <c:numRef>
              <c:f>transpose!$D$18:$J$18</c:f>
              <c:numCache>
                <c:formatCode>General</c:formatCode>
                <c:ptCount val="7"/>
                <c:pt idx="0">
                  <c:v>1</c:v>
                </c:pt>
                <c:pt idx="1">
                  <c:v>0.21016056168338099</c:v>
                </c:pt>
                <c:pt idx="2">
                  <c:v>1.63244404767389</c:v>
                </c:pt>
                <c:pt idx="3">
                  <c:v>0.48464011182207201</c:v>
                </c:pt>
                <c:pt idx="4">
                  <c:v>7.4991807190374807E-2</c:v>
                </c:pt>
                <c:pt idx="5">
                  <c:v>4.5584184269979303E-2</c:v>
                </c:pt>
                <c:pt idx="6">
                  <c:v>0.14160347844530399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EC4B-4219-8DD1-53B05C974BD1}"/>
            </c:ext>
          </c:extLst>
        </c:ser>
        <c:ser>
          <c:idx val="15"/>
          <c:order val="15"/>
          <c:tx>
            <c:strRef>
              <c:f>transpose!$C$19</c:f>
              <c:strCache>
                <c:ptCount val="1"/>
                <c:pt idx="0">
                  <c:v>case200_tamu</c:v>
                </c:pt>
              </c:strCache>
            </c:strRef>
          </c:tx>
          <c:spPr>
            <a:solidFill>
              <a:schemeClr val="accent1">
                <a:shade val="82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transpose!$D$2:$J$3</c:f>
              <c:multiLvlStrCache>
                <c:ptCount val="7"/>
                <c:lvl>
                  <c:pt idx="0">
                    <c:v>full</c:v>
                  </c:pt>
                  <c:pt idx="1">
                    <c:v>full</c:v>
                  </c:pt>
                  <c:pt idx="2">
                    <c:v>e2</c:v>
                  </c:pt>
                  <c:pt idx="3">
                    <c:v>e2</c:v>
                  </c:pt>
                  <c:pt idx="4">
                    <c:v>e2</c:v>
                  </c:pt>
                  <c:pt idx="5">
                    <c:v>e2</c:v>
                  </c:pt>
                  <c:pt idx="6">
                    <c:v>full</c:v>
                  </c:pt>
                </c:lvl>
                <c:lvl>
                  <c:pt idx="0">
                    <c:v>acopf</c:v>
                  </c:pt>
                  <c:pt idx="1">
                    <c:v>slopf</c:v>
                  </c:pt>
                  <c:pt idx="2">
                    <c:v>dlopf</c:v>
                  </c:pt>
                  <c:pt idx="3">
                    <c:v>clopf</c:v>
                  </c:pt>
                  <c:pt idx="4">
                    <c:v>plopf</c:v>
                  </c:pt>
                  <c:pt idx="5">
                    <c:v>ptdf</c:v>
                  </c:pt>
                  <c:pt idx="6">
                    <c:v>btheta</c:v>
                  </c:pt>
                </c:lvl>
              </c:multiLvlStrCache>
            </c:multiLvlStrRef>
          </c:cat>
          <c:val>
            <c:numRef>
              <c:f>transpose!$D$19:$J$19</c:f>
              <c:numCache>
                <c:formatCode>General</c:formatCode>
                <c:ptCount val="7"/>
                <c:pt idx="0">
                  <c:v>1</c:v>
                </c:pt>
                <c:pt idx="1">
                  <c:v>0.693083847109634</c:v>
                </c:pt>
                <c:pt idx="2">
                  <c:v>2.3309144287309</c:v>
                </c:pt>
                <c:pt idx="3">
                  <c:v>0.39064893182933702</c:v>
                </c:pt>
                <c:pt idx="4">
                  <c:v>0.15190344181388901</c:v>
                </c:pt>
                <c:pt idx="5">
                  <c:v>1.10605091921222E-2</c:v>
                </c:pt>
                <c:pt idx="6">
                  <c:v>0.10591884754658799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F-EC4B-4219-8DD1-53B05C974BD1}"/>
            </c:ext>
          </c:extLst>
        </c:ser>
        <c:ser>
          <c:idx val="16"/>
          <c:order val="16"/>
          <c:tx>
            <c:strRef>
              <c:f>transpose!$C$20</c:f>
              <c:strCache>
                <c:ptCount val="1"/>
                <c:pt idx="0">
                  <c:v>case240_pserc</c:v>
                </c:pt>
              </c:strCache>
            </c:strRef>
          </c:tx>
          <c:spPr>
            <a:solidFill>
              <a:schemeClr val="accent1">
                <a:shade val="85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transpose!$D$2:$J$3</c:f>
              <c:multiLvlStrCache>
                <c:ptCount val="7"/>
                <c:lvl>
                  <c:pt idx="0">
                    <c:v>full</c:v>
                  </c:pt>
                  <c:pt idx="1">
                    <c:v>full</c:v>
                  </c:pt>
                  <c:pt idx="2">
                    <c:v>e2</c:v>
                  </c:pt>
                  <c:pt idx="3">
                    <c:v>e2</c:v>
                  </c:pt>
                  <c:pt idx="4">
                    <c:v>e2</c:v>
                  </c:pt>
                  <c:pt idx="5">
                    <c:v>e2</c:v>
                  </c:pt>
                  <c:pt idx="6">
                    <c:v>full</c:v>
                  </c:pt>
                </c:lvl>
                <c:lvl>
                  <c:pt idx="0">
                    <c:v>acopf</c:v>
                  </c:pt>
                  <c:pt idx="1">
                    <c:v>slopf</c:v>
                  </c:pt>
                  <c:pt idx="2">
                    <c:v>dlopf</c:v>
                  </c:pt>
                  <c:pt idx="3">
                    <c:v>clopf</c:v>
                  </c:pt>
                  <c:pt idx="4">
                    <c:v>plopf</c:v>
                  </c:pt>
                  <c:pt idx="5">
                    <c:v>ptdf</c:v>
                  </c:pt>
                  <c:pt idx="6">
                    <c:v>btheta</c:v>
                  </c:pt>
                </c:lvl>
              </c:multiLvlStrCache>
            </c:multiLvlStrRef>
          </c:cat>
          <c:val>
            <c:numRef>
              <c:f>transpose!$D$20:$J$20</c:f>
              <c:numCache>
                <c:formatCode>General</c:formatCode>
                <c:ptCount val="7"/>
                <c:pt idx="0">
                  <c:v>1</c:v>
                </c:pt>
                <c:pt idx="1">
                  <c:v>0.30540703053283702</c:v>
                </c:pt>
                <c:pt idx="2">
                  <c:v>2.27538638354121</c:v>
                </c:pt>
                <c:pt idx="3">
                  <c:v>0.87394333892476195</c:v>
                </c:pt>
                <c:pt idx="4">
                  <c:v>0.23952686533634099</c:v>
                </c:pt>
                <c:pt idx="5">
                  <c:v>8.3833057703106506E-2</c:v>
                </c:pt>
                <c:pt idx="6">
                  <c:v>1.63695395098837E-2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EC4B-4219-8DD1-53B05C974BD1}"/>
            </c:ext>
          </c:extLst>
        </c:ser>
        <c:ser>
          <c:idx val="17"/>
          <c:order val="17"/>
          <c:tx>
            <c:strRef>
              <c:f>transpose!$C$21</c:f>
              <c:strCache>
                <c:ptCount val="1"/>
                <c:pt idx="0">
                  <c:v>case300_ieee</c:v>
                </c:pt>
              </c:strCache>
            </c:strRef>
          </c:tx>
          <c:spPr>
            <a:solidFill>
              <a:schemeClr val="accent1">
                <a:shade val="88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transpose!$D$2:$J$3</c:f>
              <c:multiLvlStrCache>
                <c:ptCount val="7"/>
                <c:lvl>
                  <c:pt idx="0">
                    <c:v>full</c:v>
                  </c:pt>
                  <c:pt idx="1">
                    <c:v>full</c:v>
                  </c:pt>
                  <c:pt idx="2">
                    <c:v>e2</c:v>
                  </c:pt>
                  <c:pt idx="3">
                    <c:v>e2</c:v>
                  </c:pt>
                  <c:pt idx="4">
                    <c:v>e2</c:v>
                  </c:pt>
                  <c:pt idx="5">
                    <c:v>e2</c:v>
                  </c:pt>
                  <c:pt idx="6">
                    <c:v>full</c:v>
                  </c:pt>
                </c:lvl>
                <c:lvl>
                  <c:pt idx="0">
                    <c:v>acopf</c:v>
                  </c:pt>
                  <c:pt idx="1">
                    <c:v>slopf</c:v>
                  </c:pt>
                  <c:pt idx="2">
                    <c:v>dlopf</c:v>
                  </c:pt>
                  <c:pt idx="3">
                    <c:v>clopf</c:v>
                  </c:pt>
                  <c:pt idx="4">
                    <c:v>plopf</c:v>
                  </c:pt>
                  <c:pt idx="5">
                    <c:v>ptdf</c:v>
                  </c:pt>
                  <c:pt idx="6">
                    <c:v>btheta</c:v>
                  </c:pt>
                </c:lvl>
              </c:multiLvlStrCache>
            </c:multiLvlStrRef>
          </c:cat>
          <c:val>
            <c:numRef>
              <c:f>transpose!$D$21:$J$21</c:f>
              <c:numCache>
                <c:formatCode>General</c:formatCode>
                <c:ptCount val="7"/>
                <c:pt idx="0">
                  <c:v>1</c:v>
                </c:pt>
                <c:pt idx="1">
                  <c:v>0.301597819941259</c:v>
                </c:pt>
                <c:pt idx="2">
                  <c:v>5.5561735354658603</c:v>
                </c:pt>
                <c:pt idx="3">
                  <c:v>3.1630121082329601</c:v>
                </c:pt>
                <c:pt idx="4">
                  <c:v>0.11393328768069599</c:v>
                </c:pt>
                <c:pt idx="5">
                  <c:v>3.32069278435701E-2</c:v>
                </c:pt>
                <c:pt idx="6">
                  <c:v>9.1178622761438996E-2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1-EC4B-4219-8DD1-53B05C974BD1}"/>
            </c:ext>
          </c:extLst>
        </c:ser>
        <c:ser>
          <c:idx val="18"/>
          <c:order val="18"/>
          <c:tx>
            <c:strRef>
              <c:f>transpose!$C$22</c:f>
              <c:strCache>
                <c:ptCount val="1"/>
                <c:pt idx="0">
                  <c:v>case500_tamu</c:v>
                </c:pt>
              </c:strCache>
            </c:strRef>
          </c:tx>
          <c:spPr>
            <a:solidFill>
              <a:schemeClr val="accent1">
                <a:shade val="91000"/>
              </a:schemeClr>
            </a:solidFill>
            <a:ln>
              <a:noFill/>
            </a:ln>
            <a:effectLst/>
          </c:spPr>
          <c:invertIfNegative val="0"/>
          <c:dPt>
            <c:idx val="2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3652-4345-BBCE-BC3F25712246}"/>
              </c:ext>
            </c:extLst>
          </c:dPt>
          <c:dPt>
            <c:idx val="3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3652-4345-BBCE-BC3F25712246}"/>
              </c:ext>
            </c:extLst>
          </c:dPt>
          <c:cat>
            <c:multiLvlStrRef>
              <c:f>transpose!$D$2:$J$3</c:f>
              <c:multiLvlStrCache>
                <c:ptCount val="7"/>
                <c:lvl>
                  <c:pt idx="0">
                    <c:v>full</c:v>
                  </c:pt>
                  <c:pt idx="1">
                    <c:v>full</c:v>
                  </c:pt>
                  <c:pt idx="2">
                    <c:v>e2</c:v>
                  </c:pt>
                  <c:pt idx="3">
                    <c:v>e2</c:v>
                  </c:pt>
                  <c:pt idx="4">
                    <c:v>e2</c:v>
                  </c:pt>
                  <c:pt idx="5">
                    <c:v>e2</c:v>
                  </c:pt>
                  <c:pt idx="6">
                    <c:v>full</c:v>
                  </c:pt>
                </c:lvl>
                <c:lvl>
                  <c:pt idx="0">
                    <c:v>acopf</c:v>
                  </c:pt>
                  <c:pt idx="1">
                    <c:v>slopf</c:v>
                  </c:pt>
                  <c:pt idx="2">
                    <c:v>dlopf</c:v>
                  </c:pt>
                  <c:pt idx="3">
                    <c:v>clopf</c:v>
                  </c:pt>
                  <c:pt idx="4">
                    <c:v>plopf</c:v>
                  </c:pt>
                  <c:pt idx="5">
                    <c:v>ptdf</c:v>
                  </c:pt>
                  <c:pt idx="6">
                    <c:v>btheta</c:v>
                  </c:pt>
                </c:lvl>
              </c:multiLvlStrCache>
            </c:multiLvlStrRef>
          </c:cat>
          <c:val>
            <c:numRef>
              <c:f>transpose!$D$22:$J$22</c:f>
              <c:numCache>
                <c:formatCode>General</c:formatCode>
                <c:ptCount val="7"/>
                <c:pt idx="0">
                  <c:v>1</c:v>
                </c:pt>
                <c:pt idx="1">
                  <c:v>0.86850025545026399</c:v>
                </c:pt>
                <c:pt idx="2">
                  <c:v>9999</c:v>
                </c:pt>
                <c:pt idx="3">
                  <c:v>9999</c:v>
                </c:pt>
                <c:pt idx="4">
                  <c:v>5.47573203219116E-2</c:v>
                </c:pt>
                <c:pt idx="5">
                  <c:v>1.4077612554701101E-2</c:v>
                </c:pt>
                <c:pt idx="6">
                  <c:v>2.4124873262557502E-2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2-EC4B-4219-8DD1-53B05C974BD1}"/>
            </c:ext>
          </c:extLst>
        </c:ser>
        <c:ser>
          <c:idx val="19"/>
          <c:order val="19"/>
          <c:tx>
            <c:strRef>
              <c:f>transpose!$C$23</c:f>
              <c:strCache>
                <c:ptCount val="1"/>
                <c:pt idx="0">
                  <c:v>case588_sdet</c:v>
                </c:pt>
              </c:strCache>
            </c:strRef>
          </c:tx>
          <c:spPr>
            <a:solidFill>
              <a:schemeClr val="accent1">
                <a:shade val="95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transpose!$D$2:$J$3</c:f>
              <c:multiLvlStrCache>
                <c:ptCount val="7"/>
                <c:lvl>
                  <c:pt idx="0">
                    <c:v>full</c:v>
                  </c:pt>
                  <c:pt idx="1">
                    <c:v>full</c:v>
                  </c:pt>
                  <c:pt idx="2">
                    <c:v>e2</c:v>
                  </c:pt>
                  <c:pt idx="3">
                    <c:v>e2</c:v>
                  </c:pt>
                  <c:pt idx="4">
                    <c:v>e2</c:v>
                  </c:pt>
                  <c:pt idx="5">
                    <c:v>e2</c:v>
                  </c:pt>
                  <c:pt idx="6">
                    <c:v>full</c:v>
                  </c:pt>
                </c:lvl>
                <c:lvl>
                  <c:pt idx="0">
                    <c:v>acopf</c:v>
                  </c:pt>
                  <c:pt idx="1">
                    <c:v>slopf</c:v>
                  </c:pt>
                  <c:pt idx="2">
                    <c:v>dlopf</c:v>
                  </c:pt>
                  <c:pt idx="3">
                    <c:v>clopf</c:v>
                  </c:pt>
                  <c:pt idx="4">
                    <c:v>plopf</c:v>
                  </c:pt>
                  <c:pt idx="5">
                    <c:v>ptdf</c:v>
                  </c:pt>
                  <c:pt idx="6">
                    <c:v>btheta</c:v>
                  </c:pt>
                </c:lvl>
              </c:multiLvlStrCache>
            </c:multiLvlStrRef>
          </c:cat>
          <c:val>
            <c:numRef>
              <c:f>transpose!$D$23:$J$23</c:f>
              <c:numCache>
                <c:formatCode>General</c:formatCode>
                <c:ptCount val="7"/>
                <c:pt idx="0">
                  <c:v>1</c:v>
                </c:pt>
                <c:pt idx="1">
                  <c:v>1.0849033517039399</c:v>
                </c:pt>
                <c:pt idx="2">
                  <c:v>2.10976560387402</c:v>
                </c:pt>
                <c:pt idx="3">
                  <c:v>0.73571353463128097</c:v>
                </c:pt>
                <c:pt idx="4">
                  <c:v>0.36750903740907598</c:v>
                </c:pt>
                <c:pt idx="5">
                  <c:v>3.2593830375368997E-2</c:v>
                </c:pt>
                <c:pt idx="6">
                  <c:v>7.50923724473571E-2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3-EC4B-4219-8DD1-53B05C974BD1}"/>
            </c:ext>
          </c:extLst>
        </c:ser>
        <c:ser>
          <c:idx val="20"/>
          <c:order val="20"/>
          <c:tx>
            <c:strRef>
              <c:f>transpose!$C$24</c:f>
              <c:strCache>
                <c:ptCount val="1"/>
                <c:pt idx="0">
                  <c:v>case1354_pegase</c:v>
                </c:pt>
              </c:strCache>
            </c:strRef>
          </c:tx>
          <c:spPr>
            <a:solidFill>
              <a:schemeClr val="accent1">
                <a:shade val="98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transpose!$D$2:$J$3</c:f>
              <c:multiLvlStrCache>
                <c:ptCount val="7"/>
                <c:lvl>
                  <c:pt idx="0">
                    <c:v>full</c:v>
                  </c:pt>
                  <c:pt idx="1">
                    <c:v>full</c:v>
                  </c:pt>
                  <c:pt idx="2">
                    <c:v>e2</c:v>
                  </c:pt>
                  <c:pt idx="3">
                    <c:v>e2</c:v>
                  </c:pt>
                  <c:pt idx="4">
                    <c:v>e2</c:v>
                  </c:pt>
                  <c:pt idx="5">
                    <c:v>e2</c:v>
                  </c:pt>
                  <c:pt idx="6">
                    <c:v>full</c:v>
                  </c:pt>
                </c:lvl>
                <c:lvl>
                  <c:pt idx="0">
                    <c:v>acopf</c:v>
                  </c:pt>
                  <c:pt idx="1">
                    <c:v>slopf</c:v>
                  </c:pt>
                  <c:pt idx="2">
                    <c:v>dlopf</c:v>
                  </c:pt>
                  <c:pt idx="3">
                    <c:v>clopf</c:v>
                  </c:pt>
                  <c:pt idx="4">
                    <c:v>plopf</c:v>
                  </c:pt>
                  <c:pt idx="5">
                    <c:v>ptdf</c:v>
                  </c:pt>
                  <c:pt idx="6">
                    <c:v>btheta</c:v>
                  </c:pt>
                </c:lvl>
              </c:multiLvlStrCache>
            </c:multiLvlStrRef>
          </c:cat>
          <c:val>
            <c:numRef>
              <c:f>transpose!$D$24:$J$24</c:f>
              <c:numCache>
                <c:formatCode>General</c:formatCode>
                <c:ptCount val="7"/>
                <c:pt idx="0">
                  <c:v>1</c:v>
                </c:pt>
                <c:pt idx="1">
                  <c:v>1.77596388418454</c:v>
                </c:pt>
                <c:pt idx="2">
                  <c:v>1.8008509652090601</c:v>
                </c:pt>
                <c:pt idx="3">
                  <c:v>2.1492081281884201</c:v>
                </c:pt>
                <c:pt idx="4">
                  <c:v>7.4783867261598497E-2</c:v>
                </c:pt>
                <c:pt idx="5">
                  <c:v>6.39118485241357E-2</c:v>
                </c:pt>
                <c:pt idx="6">
                  <c:v>0.12169796465654401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EC4B-4219-8DD1-53B05C974BD1}"/>
            </c:ext>
          </c:extLst>
        </c:ser>
        <c:ser>
          <c:idx val="21"/>
          <c:order val="21"/>
          <c:tx>
            <c:strRef>
              <c:f>transpose!$C$25</c:f>
              <c:strCache>
                <c:ptCount val="1"/>
                <c:pt idx="0">
                  <c:v>case1888_rte</c:v>
                </c:pt>
              </c:strCache>
            </c:strRef>
          </c:tx>
          <c:spPr>
            <a:solidFill>
              <a:schemeClr val="accent1">
                <a:tint val="99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transpose!$D$2:$J$3</c:f>
              <c:multiLvlStrCache>
                <c:ptCount val="7"/>
                <c:lvl>
                  <c:pt idx="0">
                    <c:v>full</c:v>
                  </c:pt>
                  <c:pt idx="1">
                    <c:v>full</c:v>
                  </c:pt>
                  <c:pt idx="2">
                    <c:v>e2</c:v>
                  </c:pt>
                  <c:pt idx="3">
                    <c:v>e2</c:v>
                  </c:pt>
                  <c:pt idx="4">
                    <c:v>e2</c:v>
                  </c:pt>
                  <c:pt idx="5">
                    <c:v>e2</c:v>
                  </c:pt>
                  <c:pt idx="6">
                    <c:v>full</c:v>
                  </c:pt>
                </c:lvl>
                <c:lvl>
                  <c:pt idx="0">
                    <c:v>acopf</c:v>
                  </c:pt>
                  <c:pt idx="1">
                    <c:v>slopf</c:v>
                  </c:pt>
                  <c:pt idx="2">
                    <c:v>dlopf</c:v>
                  </c:pt>
                  <c:pt idx="3">
                    <c:v>clopf</c:v>
                  </c:pt>
                  <c:pt idx="4">
                    <c:v>plopf</c:v>
                  </c:pt>
                  <c:pt idx="5">
                    <c:v>ptdf</c:v>
                  </c:pt>
                  <c:pt idx="6">
                    <c:v>btheta</c:v>
                  </c:pt>
                </c:lvl>
              </c:multiLvlStrCache>
            </c:multiLvlStrRef>
          </c:cat>
          <c:val>
            <c:numRef>
              <c:f>transpose!$D$25:$J$25</c:f>
              <c:numCache>
                <c:formatCode>General</c:formatCode>
                <c:ptCount val="7"/>
                <c:pt idx="0">
                  <c:v>1</c:v>
                </c:pt>
                <c:pt idx="1">
                  <c:v>0.16976816612752499</c:v>
                </c:pt>
                <c:pt idx="2">
                  <c:v>0.37365628078250301</c:v>
                </c:pt>
                <c:pt idx="3">
                  <c:v>0.14186553988425199</c:v>
                </c:pt>
                <c:pt idx="4">
                  <c:v>5.0827174884281602E-2</c:v>
                </c:pt>
                <c:pt idx="5">
                  <c:v>1.3469668995097699E-2</c:v>
                </c:pt>
                <c:pt idx="6">
                  <c:v>2.2043465254450501E-2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5-EC4B-4219-8DD1-53B05C974BD1}"/>
            </c:ext>
          </c:extLst>
        </c:ser>
        <c:ser>
          <c:idx val="22"/>
          <c:order val="22"/>
          <c:tx>
            <c:strRef>
              <c:f>transpose!$C$26</c:f>
              <c:strCache>
                <c:ptCount val="1"/>
                <c:pt idx="0">
                  <c:v>case1951_rte</c:v>
                </c:pt>
              </c:strCache>
            </c:strRef>
          </c:tx>
          <c:spPr>
            <a:solidFill>
              <a:schemeClr val="accent1">
                <a:tint val="96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transpose!$D$2:$J$3</c:f>
              <c:multiLvlStrCache>
                <c:ptCount val="7"/>
                <c:lvl>
                  <c:pt idx="0">
                    <c:v>full</c:v>
                  </c:pt>
                  <c:pt idx="1">
                    <c:v>full</c:v>
                  </c:pt>
                  <c:pt idx="2">
                    <c:v>e2</c:v>
                  </c:pt>
                  <c:pt idx="3">
                    <c:v>e2</c:v>
                  </c:pt>
                  <c:pt idx="4">
                    <c:v>e2</c:v>
                  </c:pt>
                  <c:pt idx="5">
                    <c:v>e2</c:v>
                  </c:pt>
                  <c:pt idx="6">
                    <c:v>full</c:v>
                  </c:pt>
                </c:lvl>
                <c:lvl>
                  <c:pt idx="0">
                    <c:v>acopf</c:v>
                  </c:pt>
                  <c:pt idx="1">
                    <c:v>slopf</c:v>
                  </c:pt>
                  <c:pt idx="2">
                    <c:v>dlopf</c:v>
                  </c:pt>
                  <c:pt idx="3">
                    <c:v>clopf</c:v>
                  </c:pt>
                  <c:pt idx="4">
                    <c:v>plopf</c:v>
                  </c:pt>
                  <c:pt idx="5">
                    <c:v>ptdf</c:v>
                  </c:pt>
                  <c:pt idx="6">
                    <c:v>btheta</c:v>
                  </c:pt>
                </c:lvl>
              </c:multiLvlStrCache>
            </c:multiLvlStrRef>
          </c:cat>
          <c:val>
            <c:numRef>
              <c:f>transpose!$D$26:$J$26</c:f>
              <c:numCache>
                <c:formatCode>General</c:formatCode>
                <c:ptCount val="7"/>
                <c:pt idx="0">
                  <c:v>0.999999999999999</c:v>
                </c:pt>
                <c:pt idx="1">
                  <c:v>0.26816178942131702</c:v>
                </c:pt>
                <c:pt idx="2">
                  <c:v>0.334542959790262</c:v>
                </c:pt>
                <c:pt idx="3">
                  <c:v>0.121985086053292</c:v>
                </c:pt>
                <c:pt idx="4">
                  <c:v>2.5181142251698499E-2</c:v>
                </c:pt>
                <c:pt idx="5">
                  <c:v>2.03902118960738E-2</c:v>
                </c:pt>
                <c:pt idx="6">
                  <c:v>1.4375384804130999E-2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6-EC4B-4219-8DD1-53B05C974BD1}"/>
            </c:ext>
          </c:extLst>
        </c:ser>
        <c:ser>
          <c:idx val="23"/>
          <c:order val="23"/>
          <c:tx>
            <c:strRef>
              <c:f>transpose!$C$27</c:f>
              <c:strCache>
                <c:ptCount val="1"/>
                <c:pt idx="0">
                  <c:v>case2000_tamu</c:v>
                </c:pt>
              </c:strCache>
            </c:strRef>
          </c:tx>
          <c:spPr>
            <a:solidFill>
              <a:schemeClr val="accent1">
                <a:tint val="92000"/>
              </a:schemeClr>
            </a:solidFill>
            <a:ln>
              <a:noFill/>
            </a:ln>
            <a:effectLst/>
          </c:spPr>
          <c:invertIfNegative val="0"/>
          <c:dPt>
            <c:idx val="2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3652-4345-BBCE-BC3F25712246}"/>
              </c:ext>
            </c:extLst>
          </c:dPt>
          <c:dPt>
            <c:idx val="3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3652-4345-BBCE-BC3F25712246}"/>
              </c:ext>
            </c:extLst>
          </c:dPt>
          <c:cat>
            <c:multiLvlStrRef>
              <c:f>transpose!$D$2:$J$3</c:f>
              <c:multiLvlStrCache>
                <c:ptCount val="7"/>
                <c:lvl>
                  <c:pt idx="0">
                    <c:v>full</c:v>
                  </c:pt>
                  <c:pt idx="1">
                    <c:v>full</c:v>
                  </c:pt>
                  <c:pt idx="2">
                    <c:v>e2</c:v>
                  </c:pt>
                  <c:pt idx="3">
                    <c:v>e2</c:v>
                  </c:pt>
                  <c:pt idx="4">
                    <c:v>e2</c:v>
                  </c:pt>
                  <c:pt idx="5">
                    <c:v>e2</c:v>
                  </c:pt>
                  <c:pt idx="6">
                    <c:v>full</c:v>
                  </c:pt>
                </c:lvl>
                <c:lvl>
                  <c:pt idx="0">
                    <c:v>acopf</c:v>
                  </c:pt>
                  <c:pt idx="1">
                    <c:v>slopf</c:v>
                  </c:pt>
                  <c:pt idx="2">
                    <c:v>dlopf</c:v>
                  </c:pt>
                  <c:pt idx="3">
                    <c:v>clopf</c:v>
                  </c:pt>
                  <c:pt idx="4">
                    <c:v>plopf</c:v>
                  </c:pt>
                  <c:pt idx="5">
                    <c:v>ptdf</c:v>
                  </c:pt>
                  <c:pt idx="6">
                    <c:v>btheta</c:v>
                  </c:pt>
                </c:lvl>
              </c:multiLvlStrCache>
            </c:multiLvlStrRef>
          </c:cat>
          <c:val>
            <c:numRef>
              <c:f>transpose!$D$27:$J$27</c:f>
              <c:numCache>
                <c:formatCode>General</c:formatCode>
                <c:ptCount val="7"/>
                <c:pt idx="0">
                  <c:v>1</c:v>
                </c:pt>
                <c:pt idx="1">
                  <c:v>0.69700566140017595</c:v>
                </c:pt>
                <c:pt idx="2">
                  <c:v>9999</c:v>
                </c:pt>
                <c:pt idx="3">
                  <c:v>9999</c:v>
                </c:pt>
                <c:pt idx="4">
                  <c:v>4.5571092664999598E-2</c:v>
                </c:pt>
                <c:pt idx="5">
                  <c:v>0.119173150556349</c:v>
                </c:pt>
                <c:pt idx="6">
                  <c:v>6.1921385681189503E-2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7-EC4B-4219-8DD1-53B05C974BD1}"/>
            </c:ext>
          </c:extLst>
        </c:ser>
        <c:ser>
          <c:idx val="24"/>
          <c:order val="24"/>
          <c:tx>
            <c:strRef>
              <c:f>transpose!$C$28</c:f>
              <c:strCache>
                <c:ptCount val="1"/>
                <c:pt idx="0">
                  <c:v>case2316_sdet</c:v>
                </c:pt>
              </c:strCache>
            </c:strRef>
          </c:tx>
          <c:spPr>
            <a:solidFill>
              <a:schemeClr val="accent1">
                <a:tint val="89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transpose!$D$2:$J$3</c:f>
              <c:multiLvlStrCache>
                <c:ptCount val="7"/>
                <c:lvl>
                  <c:pt idx="0">
                    <c:v>full</c:v>
                  </c:pt>
                  <c:pt idx="1">
                    <c:v>full</c:v>
                  </c:pt>
                  <c:pt idx="2">
                    <c:v>e2</c:v>
                  </c:pt>
                  <c:pt idx="3">
                    <c:v>e2</c:v>
                  </c:pt>
                  <c:pt idx="4">
                    <c:v>e2</c:v>
                  </c:pt>
                  <c:pt idx="5">
                    <c:v>e2</c:v>
                  </c:pt>
                  <c:pt idx="6">
                    <c:v>full</c:v>
                  </c:pt>
                </c:lvl>
                <c:lvl>
                  <c:pt idx="0">
                    <c:v>acopf</c:v>
                  </c:pt>
                  <c:pt idx="1">
                    <c:v>slopf</c:v>
                  </c:pt>
                  <c:pt idx="2">
                    <c:v>dlopf</c:v>
                  </c:pt>
                  <c:pt idx="3">
                    <c:v>clopf</c:v>
                  </c:pt>
                  <c:pt idx="4">
                    <c:v>plopf</c:v>
                  </c:pt>
                  <c:pt idx="5">
                    <c:v>ptdf</c:v>
                  </c:pt>
                  <c:pt idx="6">
                    <c:v>btheta</c:v>
                  </c:pt>
                </c:lvl>
              </c:multiLvlStrCache>
            </c:multiLvlStrRef>
          </c:cat>
          <c:val>
            <c:numRef>
              <c:f>transpose!$D$28:$J$28</c:f>
              <c:numCache>
                <c:formatCode>General</c:formatCode>
                <c:ptCount val="7"/>
                <c:pt idx="0">
                  <c:v>1</c:v>
                </c:pt>
                <c:pt idx="1">
                  <c:v>1.3802450811597</c:v>
                </c:pt>
                <c:pt idx="2">
                  <c:v>5.0354282753195996</c:v>
                </c:pt>
                <c:pt idx="3">
                  <c:v>5.2137381642254104</c:v>
                </c:pt>
                <c:pt idx="4">
                  <c:v>0.26587500160709698</c:v>
                </c:pt>
                <c:pt idx="5">
                  <c:v>0.189760947275877</c:v>
                </c:pt>
                <c:pt idx="6">
                  <c:v>0.16361645681259601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8-EC4B-4219-8DD1-53B05C974BD1}"/>
            </c:ext>
          </c:extLst>
        </c:ser>
        <c:ser>
          <c:idx val="25"/>
          <c:order val="25"/>
          <c:tx>
            <c:strRef>
              <c:f>transpose!$C$29</c:f>
              <c:strCache>
                <c:ptCount val="1"/>
                <c:pt idx="0">
                  <c:v>case2383wp_k</c:v>
                </c:pt>
              </c:strCache>
            </c:strRef>
          </c:tx>
          <c:spPr>
            <a:solidFill>
              <a:schemeClr val="accent1">
                <a:tint val="86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transpose!$D$2:$J$3</c:f>
              <c:multiLvlStrCache>
                <c:ptCount val="7"/>
                <c:lvl>
                  <c:pt idx="0">
                    <c:v>full</c:v>
                  </c:pt>
                  <c:pt idx="1">
                    <c:v>full</c:v>
                  </c:pt>
                  <c:pt idx="2">
                    <c:v>e2</c:v>
                  </c:pt>
                  <c:pt idx="3">
                    <c:v>e2</c:v>
                  </c:pt>
                  <c:pt idx="4">
                    <c:v>e2</c:v>
                  </c:pt>
                  <c:pt idx="5">
                    <c:v>e2</c:v>
                  </c:pt>
                  <c:pt idx="6">
                    <c:v>full</c:v>
                  </c:pt>
                </c:lvl>
                <c:lvl>
                  <c:pt idx="0">
                    <c:v>acopf</c:v>
                  </c:pt>
                  <c:pt idx="1">
                    <c:v>slopf</c:v>
                  </c:pt>
                  <c:pt idx="2">
                    <c:v>dlopf</c:v>
                  </c:pt>
                  <c:pt idx="3">
                    <c:v>clopf</c:v>
                  </c:pt>
                  <c:pt idx="4">
                    <c:v>plopf</c:v>
                  </c:pt>
                  <c:pt idx="5">
                    <c:v>ptdf</c:v>
                  </c:pt>
                  <c:pt idx="6">
                    <c:v>btheta</c:v>
                  </c:pt>
                </c:lvl>
              </c:multiLvlStrCache>
            </c:multiLvlStrRef>
          </c:cat>
          <c:val>
            <c:numRef>
              <c:f>transpose!$D$29:$J$29</c:f>
              <c:numCache>
                <c:formatCode>General</c:formatCode>
                <c:ptCount val="7"/>
                <c:pt idx="0">
                  <c:v>1</c:v>
                </c:pt>
                <c:pt idx="1">
                  <c:v>1.09083503544196</c:v>
                </c:pt>
                <c:pt idx="2">
                  <c:v>1.09568104578689</c:v>
                </c:pt>
                <c:pt idx="3">
                  <c:v>0.33597997321589701</c:v>
                </c:pt>
                <c:pt idx="4">
                  <c:v>0.23803489222108501</c:v>
                </c:pt>
                <c:pt idx="5">
                  <c:v>6.0854968512469403E-2</c:v>
                </c:pt>
                <c:pt idx="6">
                  <c:v>0.12824311743472699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9-EC4B-4219-8DD1-53B05C974BD1}"/>
            </c:ext>
          </c:extLst>
        </c:ser>
        <c:ser>
          <c:idx val="26"/>
          <c:order val="26"/>
          <c:tx>
            <c:strRef>
              <c:f>transpose!$C$30</c:f>
              <c:strCache>
                <c:ptCount val="1"/>
                <c:pt idx="0">
                  <c:v>case2736sp_k</c:v>
                </c:pt>
              </c:strCache>
            </c:strRef>
          </c:tx>
          <c:spPr>
            <a:solidFill>
              <a:schemeClr val="accent1">
                <a:tint val="83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transpose!$D$2:$J$3</c:f>
              <c:multiLvlStrCache>
                <c:ptCount val="7"/>
                <c:lvl>
                  <c:pt idx="0">
                    <c:v>full</c:v>
                  </c:pt>
                  <c:pt idx="1">
                    <c:v>full</c:v>
                  </c:pt>
                  <c:pt idx="2">
                    <c:v>e2</c:v>
                  </c:pt>
                  <c:pt idx="3">
                    <c:v>e2</c:v>
                  </c:pt>
                  <c:pt idx="4">
                    <c:v>e2</c:v>
                  </c:pt>
                  <c:pt idx="5">
                    <c:v>e2</c:v>
                  </c:pt>
                  <c:pt idx="6">
                    <c:v>full</c:v>
                  </c:pt>
                </c:lvl>
                <c:lvl>
                  <c:pt idx="0">
                    <c:v>acopf</c:v>
                  </c:pt>
                  <c:pt idx="1">
                    <c:v>slopf</c:v>
                  </c:pt>
                  <c:pt idx="2">
                    <c:v>dlopf</c:v>
                  </c:pt>
                  <c:pt idx="3">
                    <c:v>clopf</c:v>
                  </c:pt>
                  <c:pt idx="4">
                    <c:v>plopf</c:v>
                  </c:pt>
                  <c:pt idx="5">
                    <c:v>ptdf</c:v>
                  </c:pt>
                  <c:pt idx="6">
                    <c:v>btheta</c:v>
                  </c:pt>
                </c:lvl>
              </c:multiLvlStrCache>
            </c:multiLvlStrRef>
          </c:cat>
          <c:val>
            <c:numRef>
              <c:f>transpose!$D$30:$J$30</c:f>
              <c:numCache>
                <c:formatCode>General</c:formatCode>
                <c:ptCount val="7"/>
                <c:pt idx="0">
                  <c:v>1</c:v>
                </c:pt>
                <c:pt idx="1">
                  <c:v>0.93576367968986796</c:v>
                </c:pt>
                <c:pt idx="2">
                  <c:v>1.1701614379879099</c:v>
                </c:pt>
                <c:pt idx="3">
                  <c:v>0.52813599056169702</c:v>
                </c:pt>
                <c:pt idx="4">
                  <c:v>7.54836622943829E-2</c:v>
                </c:pt>
                <c:pt idx="5">
                  <c:v>3.0218331115260798E-2</c:v>
                </c:pt>
                <c:pt idx="6">
                  <c:v>0.33132074949540902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A-EC4B-4219-8DD1-53B05C974BD1}"/>
            </c:ext>
          </c:extLst>
        </c:ser>
        <c:ser>
          <c:idx val="27"/>
          <c:order val="27"/>
          <c:tx>
            <c:strRef>
              <c:f>transpose!$C$31</c:f>
              <c:strCache>
                <c:ptCount val="1"/>
                <c:pt idx="0">
                  <c:v>case2737sop_k</c:v>
                </c:pt>
              </c:strCache>
            </c:strRef>
          </c:tx>
          <c:spPr>
            <a:solidFill>
              <a:schemeClr val="accent1">
                <a:tint val="79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transpose!$D$2:$J$3</c:f>
              <c:multiLvlStrCache>
                <c:ptCount val="7"/>
                <c:lvl>
                  <c:pt idx="0">
                    <c:v>full</c:v>
                  </c:pt>
                  <c:pt idx="1">
                    <c:v>full</c:v>
                  </c:pt>
                  <c:pt idx="2">
                    <c:v>e2</c:v>
                  </c:pt>
                  <c:pt idx="3">
                    <c:v>e2</c:v>
                  </c:pt>
                  <c:pt idx="4">
                    <c:v>e2</c:v>
                  </c:pt>
                  <c:pt idx="5">
                    <c:v>e2</c:v>
                  </c:pt>
                  <c:pt idx="6">
                    <c:v>full</c:v>
                  </c:pt>
                </c:lvl>
                <c:lvl>
                  <c:pt idx="0">
                    <c:v>acopf</c:v>
                  </c:pt>
                  <c:pt idx="1">
                    <c:v>slopf</c:v>
                  </c:pt>
                  <c:pt idx="2">
                    <c:v>dlopf</c:v>
                  </c:pt>
                  <c:pt idx="3">
                    <c:v>clopf</c:v>
                  </c:pt>
                  <c:pt idx="4">
                    <c:v>plopf</c:v>
                  </c:pt>
                  <c:pt idx="5">
                    <c:v>ptdf</c:v>
                  </c:pt>
                  <c:pt idx="6">
                    <c:v>btheta</c:v>
                  </c:pt>
                </c:lvl>
              </c:multiLvlStrCache>
            </c:multiLvlStrRef>
          </c:cat>
          <c:val>
            <c:numRef>
              <c:f>transpose!$D$31:$J$31</c:f>
              <c:numCache>
                <c:formatCode>General</c:formatCode>
                <c:ptCount val="7"/>
                <c:pt idx="0">
                  <c:v>1</c:v>
                </c:pt>
                <c:pt idx="1">
                  <c:v>1.1025020734917399</c:v>
                </c:pt>
                <c:pt idx="2">
                  <c:v>1.2179875498763999</c:v>
                </c:pt>
                <c:pt idx="3">
                  <c:v>0.53067072291502304</c:v>
                </c:pt>
                <c:pt idx="4">
                  <c:v>0.13071619698269399</c:v>
                </c:pt>
                <c:pt idx="5">
                  <c:v>4.5067013610852899E-2</c:v>
                </c:pt>
                <c:pt idx="6">
                  <c:v>0.15261521067710199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B-EC4B-4219-8DD1-53B05C974BD1}"/>
            </c:ext>
          </c:extLst>
        </c:ser>
        <c:ser>
          <c:idx val="28"/>
          <c:order val="28"/>
          <c:tx>
            <c:strRef>
              <c:f>transpose!$C$32</c:f>
              <c:strCache>
                <c:ptCount val="1"/>
                <c:pt idx="0">
                  <c:v>case2746wop_k</c:v>
                </c:pt>
              </c:strCache>
            </c:strRef>
          </c:tx>
          <c:spPr>
            <a:solidFill>
              <a:schemeClr val="accent1">
                <a:tint val="76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transpose!$D$2:$J$3</c:f>
              <c:multiLvlStrCache>
                <c:ptCount val="7"/>
                <c:lvl>
                  <c:pt idx="0">
                    <c:v>full</c:v>
                  </c:pt>
                  <c:pt idx="1">
                    <c:v>full</c:v>
                  </c:pt>
                  <c:pt idx="2">
                    <c:v>e2</c:v>
                  </c:pt>
                  <c:pt idx="3">
                    <c:v>e2</c:v>
                  </c:pt>
                  <c:pt idx="4">
                    <c:v>e2</c:v>
                  </c:pt>
                  <c:pt idx="5">
                    <c:v>e2</c:v>
                  </c:pt>
                  <c:pt idx="6">
                    <c:v>full</c:v>
                  </c:pt>
                </c:lvl>
                <c:lvl>
                  <c:pt idx="0">
                    <c:v>acopf</c:v>
                  </c:pt>
                  <c:pt idx="1">
                    <c:v>slopf</c:v>
                  </c:pt>
                  <c:pt idx="2">
                    <c:v>dlopf</c:v>
                  </c:pt>
                  <c:pt idx="3">
                    <c:v>clopf</c:v>
                  </c:pt>
                  <c:pt idx="4">
                    <c:v>plopf</c:v>
                  </c:pt>
                  <c:pt idx="5">
                    <c:v>ptdf</c:v>
                  </c:pt>
                  <c:pt idx="6">
                    <c:v>btheta</c:v>
                  </c:pt>
                </c:lvl>
              </c:multiLvlStrCache>
            </c:multiLvlStrRef>
          </c:cat>
          <c:val>
            <c:numRef>
              <c:f>transpose!$D$32:$J$32</c:f>
              <c:numCache>
                <c:formatCode>General</c:formatCode>
                <c:ptCount val="7"/>
                <c:pt idx="0">
                  <c:v>1</c:v>
                </c:pt>
                <c:pt idx="1">
                  <c:v>1.09083641360518</c:v>
                </c:pt>
                <c:pt idx="2">
                  <c:v>1.4784630667659</c:v>
                </c:pt>
                <c:pt idx="3">
                  <c:v>0.68040684414928598</c:v>
                </c:pt>
                <c:pt idx="4">
                  <c:v>5.31041434519137E-2</c:v>
                </c:pt>
                <c:pt idx="5">
                  <c:v>3.27631021275641E-2</c:v>
                </c:pt>
                <c:pt idx="6">
                  <c:v>0.24879928241882199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C-EC4B-4219-8DD1-53B05C974BD1}"/>
            </c:ext>
          </c:extLst>
        </c:ser>
        <c:ser>
          <c:idx val="29"/>
          <c:order val="29"/>
          <c:tx>
            <c:strRef>
              <c:f>transpose!$C$33</c:f>
              <c:strCache>
                <c:ptCount val="1"/>
                <c:pt idx="0">
                  <c:v>case2746wp_k</c:v>
                </c:pt>
              </c:strCache>
            </c:strRef>
          </c:tx>
          <c:spPr>
            <a:solidFill>
              <a:schemeClr val="accent1">
                <a:tint val="73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transpose!$D$2:$J$3</c:f>
              <c:multiLvlStrCache>
                <c:ptCount val="7"/>
                <c:lvl>
                  <c:pt idx="0">
                    <c:v>full</c:v>
                  </c:pt>
                  <c:pt idx="1">
                    <c:v>full</c:v>
                  </c:pt>
                  <c:pt idx="2">
                    <c:v>e2</c:v>
                  </c:pt>
                  <c:pt idx="3">
                    <c:v>e2</c:v>
                  </c:pt>
                  <c:pt idx="4">
                    <c:v>e2</c:v>
                  </c:pt>
                  <c:pt idx="5">
                    <c:v>e2</c:v>
                  </c:pt>
                  <c:pt idx="6">
                    <c:v>full</c:v>
                  </c:pt>
                </c:lvl>
                <c:lvl>
                  <c:pt idx="0">
                    <c:v>acopf</c:v>
                  </c:pt>
                  <c:pt idx="1">
                    <c:v>slopf</c:v>
                  </c:pt>
                  <c:pt idx="2">
                    <c:v>dlopf</c:v>
                  </c:pt>
                  <c:pt idx="3">
                    <c:v>clopf</c:v>
                  </c:pt>
                  <c:pt idx="4">
                    <c:v>plopf</c:v>
                  </c:pt>
                  <c:pt idx="5">
                    <c:v>ptdf</c:v>
                  </c:pt>
                  <c:pt idx="6">
                    <c:v>btheta</c:v>
                  </c:pt>
                </c:lvl>
              </c:multiLvlStrCache>
            </c:multiLvlStrRef>
          </c:cat>
          <c:val>
            <c:numRef>
              <c:f>transpose!$D$33:$J$33</c:f>
              <c:numCache>
                <c:formatCode>General</c:formatCode>
                <c:ptCount val="7"/>
                <c:pt idx="0">
                  <c:v>1</c:v>
                </c:pt>
                <c:pt idx="1">
                  <c:v>0.749675217020082</c:v>
                </c:pt>
                <c:pt idx="2">
                  <c:v>1.2030390829718001</c:v>
                </c:pt>
                <c:pt idx="3">
                  <c:v>0.69722962977121405</c:v>
                </c:pt>
                <c:pt idx="4">
                  <c:v>6.4587470298486702E-2</c:v>
                </c:pt>
                <c:pt idx="5">
                  <c:v>3.6790854857700797E-2</c:v>
                </c:pt>
                <c:pt idx="6">
                  <c:v>0.121144723736443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D-EC4B-4219-8DD1-53B05C974BD1}"/>
            </c:ext>
          </c:extLst>
        </c:ser>
        <c:ser>
          <c:idx val="30"/>
          <c:order val="30"/>
          <c:tx>
            <c:strRef>
              <c:f>transpose!$C$34</c:f>
              <c:strCache>
                <c:ptCount val="1"/>
                <c:pt idx="0">
                  <c:v>case2848_rte</c:v>
                </c:pt>
              </c:strCache>
            </c:strRef>
          </c:tx>
          <c:spPr>
            <a:solidFill>
              <a:schemeClr val="accent1">
                <a:tint val="70000"/>
              </a:schemeClr>
            </a:solidFill>
            <a:ln>
              <a:noFill/>
            </a:ln>
            <a:effectLst/>
          </c:spPr>
          <c:invertIfNegative val="0"/>
          <c:dPt>
            <c:idx val="5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6-3652-4345-BBCE-BC3F25712246}"/>
              </c:ext>
            </c:extLst>
          </c:dPt>
          <c:cat>
            <c:multiLvlStrRef>
              <c:f>transpose!$D$2:$J$3</c:f>
              <c:multiLvlStrCache>
                <c:ptCount val="7"/>
                <c:lvl>
                  <c:pt idx="0">
                    <c:v>full</c:v>
                  </c:pt>
                  <c:pt idx="1">
                    <c:v>full</c:v>
                  </c:pt>
                  <c:pt idx="2">
                    <c:v>e2</c:v>
                  </c:pt>
                  <c:pt idx="3">
                    <c:v>e2</c:v>
                  </c:pt>
                  <c:pt idx="4">
                    <c:v>e2</c:v>
                  </c:pt>
                  <c:pt idx="5">
                    <c:v>e2</c:v>
                  </c:pt>
                  <c:pt idx="6">
                    <c:v>full</c:v>
                  </c:pt>
                </c:lvl>
                <c:lvl>
                  <c:pt idx="0">
                    <c:v>acopf</c:v>
                  </c:pt>
                  <c:pt idx="1">
                    <c:v>slopf</c:v>
                  </c:pt>
                  <c:pt idx="2">
                    <c:v>dlopf</c:v>
                  </c:pt>
                  <c:pt idx="3">
                    <c:v>clopf</c:v>
                  </c:pt>
                  <c:pt idx="4">
                    <c:v>plopf</c:v>
                  </c:pt>
                  <c:pt idx="5">
                    <c:v>ptdf</c:v>
                  </c:pt>
                  <c:pt idx="6">
                    <c:v>btheta</c:v>
                  </c:pt>
                </c:lvl>
              </c:multiLvlStrCache>
            </c:multiLvlStrRef>
          </c:cat>
          <c:val>
            <c:numRef>
              <c:f>transpose!$D$34:$J$34</c:f>
              <c:numCache>
                <c:formatCode>General</c:formatCode>
                <c:ptCount val="7"/>
                <c:pt idx="0">
                  <c:v>1</c:v>
                </c:pt>
                <c:pt idx="1">
                  <c:v>0.50698683971413305</c:v>
                </c:pt>
                <c:pt idx="2">
                  <c:v>1.26563765228271</c:v>
                </c:pt>
                <c:pt idx="3">
                  <c:v>0.289609475928436</c:v>
                </c:pt>
                <c:pt idx="4">
                  <c:v>2.91883094371857E-2</c:v>
                </c:pt>
                <c:pt idx="5">
                  <c:v>9999</c:v>
                </c:pt>
                <c:pt idx="6">
                  <c:v>2.2699267140073E-2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E-EC4B-4219-8DD1-53B05C974BD1}"/>
            </c:ext>
          </c:extLst>
        </c:ser>
        <c:ser>
          <c:idx val="31"/>
          <c:order val="31"/>
          <c:tx>
            <c:strRef>
              <c:f>transpose!$C$35</c:f>
              <c:strCache>
                <c:ptCount val="1"/>
                <c:pt idx="0">
                  <c:v>case2853_sdet</c:v>
                </c:pt>
              </c:strCache>
            </c:strRef>
          </c:tx>
          <c:spPr>
            <a:solidFill>
              <a:schemeClr val="accent1">
                <a:tint val="66000"/>
              </a:schemeClr>
            </a:solidFill>
            <a:ln>
              <a:noFill/>
            </a:ln>
            <a:effectLst/>
          </c:spPr>
          <c:invertIfNegative val="0"/>
          <c:dPt>
            <c:idx val="4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3652-4345-BBCE-BC3F25712246}"/>
              </c:ext>
            </c:extLst>
          </c:dPt>
          <c:dPt>
            <c:idx val="5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8-3652-4345-BBCE-BC3F25712246}"/>
              </c:ext>
            </c:extLst>
          </c:dPt>
          <c:cat>
            <c:multiLvlStrRef>
              <c:f>transpose!$D$2:$J$3</c:f>
              <c:multiLvlStrCache>
                <c:ptCount val="7"/>
                <c:lvl>
                  <c:pt idx="0">
                    <c:v>full</c:v>
                  </c:pt>
                  <c:pt idx="1">
                    <c:v>full</c:v>
                  </c:pt>
                  <c:pt idx="2">
                    <c:v>e2</c:v>
                  </c:pt>
                  <c:pt idx="3">
                    <c:v>e2</c:v>
                  </c:pt>
                  <c:pt idx="4">
                    <c:v>e2</c:v>
                  </c:pt>
                  <c:pt idx="5">
                    <c:v>e2</c:v>
                  </c:pt>
                  <c:pt idx="6">
                    <c:v>full</c:v>
                  </c:pt>
                </c:lvl>
                <c:lvl>
                  <c:pt idx="0">
                    <c:v>acopf</c:v>
                  </c:pt>
                  <c:pt idx="1">
                    <c:v>slopf</c:v>
                  </c:pt>
                  <c:pt idx="2">
                    <c:v>dlopf</c:v>
                  </c:pt>
                  <c:pt idx="3">
                    <c:v>clopf</c:v>
                  </c:pt>
                  <c:pt idx="4">
                    <c:v>plopf</c:v>
                  </c:pt>
                  <c:pt idx="5">
                    <c:v>ptdf</c:v>
                  </c:pt>
                  <c:pt idx="6">
                    <c:v>btheta</c:v>
                  </c:pt>
                </c:lvl>
              </c:multiLvlStrCache>
            </c:multiLvlStrRef>
          </c:cat>
          <c:val>
            <c:numRef>
              <c:f>transpose!$D$35:$J$35</c:f>
              <c:numCache>
                <c:formatCode>General</c:formatCode>
                <c:ptCount val="7"/>
                <c:pt idx="0">
                  <c:v>1</c:v>
                </c:pt>
                <c:pt idx="1">
                  <c:v>0.36385645101959102</c:v>
                </c:pt>
                <c:pt idx="2">
                  <c:v>3.2309837636633598</c:v>
                </c:pt>
                <c:pt idx="3">
                  <c:v>20.071342550345499</c:v>
                </c:pt>
                <c:pt idx="4">
                  <c:v>9999</c:v>
                </c:pt>
                <c:pt idx="5">
                  <c:v>9999</c:v>
                </c:pt>
                <c:pt idx="6">
                  <c:v>3.6913621420432599E-2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F-EC4B-4219-8DD1-53B05C974BD1}"/>
            </c:ext>
          </c:extLst>
        </c:ser>
        <c:ser>
          <c:idx val="32"/>
          <c:order val="32"/>
          <c:tx>
            <c:strRef>
              <c:f>transpose!$C$36</c:f>
              <c:strCache>
                <c:ptCount val="1"/>
                <c:pt idx="0">
                  <c:v>case2868_rte</c:v>
                </c:pt>
              </c:strCache>
            </c:strRef>
          </c:tx>
          <c:spPr>
            <a:solidFill>
              <a:schemeClr val="accent1">
                <a:tint val="63000"/>
              </a:schemeClr>
            </a:solidFill>
            <a:ln>
              <a:noFill/>
            </a:ln>
            <a:effectLst/>
          </c:spPr>
          <c:invertIfNegative val="0"/>
          <c:dPt>
            <c:idx val="5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3652-4345-BBCE-BC3F25712246}"/>
              </c:ext>
            </c:extLst>
          </c:dPt>
          <c:cat>
            <c:multiLvlStrRef>
              <c:f>transpose!$D$2:$J$3</c:f>
              <c:multiLvlStrCache>
                <c:ptCount val="7"/>
                <c:lvl>
                  <c:pt idx="0">
                    <c:v>full</c:v>
                  </c:pt>
                  <c:pt idx="1">
                    <c:v>full</c:v>
                  </c:pt>
                  <c:pt idx="2">
                    <c:v>e2</c:v>
                  </c:pt>
                  <c:pt idx="3">
                    <c:v>e2</c:v>
                  </c:pt>
                  <c:pt idx="4">
                    <c:v>e2</c:v>
                  </c:pt>
                  <c:pt idx="5">
                    <c:v>e2</c:v>
                  </c:pt>
                  <c:pt idx="6">
                    <c:v>full</c:v>
                  </c:pt>
                </c:lvl>
                <c:lvl>
                  <c:pt idx="0">
                    <c:v>acopf</c:v>
                  </c:pt>
                  <c:pt idx="1">
                    <c:v>slopf</c:v>
                  </c:pt>
                  <c:pt idx="2">
                    <c:v>dlopf</c:v>
                  </c:pt>
                  <c:pt idx="3">
                    <c:v>clopf</c:v>
                  </c:pt>
                  <c:pt idx="4">
                    <c:v>plopf</c:v>
                  </c:pt>
                  <c:pt idx="5">
                    <c:v>ptdf</c:v>
                  </c:pt>
                  <c:pt idx="6">
                    <c:v>btheta</c:v>
                  </c:pt>
                </c:lvl>
              </c:multiLvlStrCache>
            </c:multiLvlStrRef>
          </c:cat>
          <c:val>
            <c:numRef>
              <c:f>transpose!$D$36:$J$36</c:f>
              <c:numCache>
                <c:formatCode>General</c:formatCode>
                <c:ptCount val="7"/>
                <c:pt idx="0">
                  <c:v>1</c:v>
                </c:pt>
                <c:pt idx="1">
                  <c:v>0.44425270144636297</c:v>
                </c:pt>
                <c:pt idx="2">
                  <c:v>0.60992166162804096</c:v>
                </c:pt>
                <c:pt idx="3">
                  <c:v>0.353098474081118</c:v>
                </c:pt>
                <c:pt idx="4">
                  <c:v>2.33569369577875E-2</c:v>
                </c:pt>
                <c:pt idx="5">
                  <c:v>9999</c:v>
                </c:pt>
                <c:pt idx="6">
                  <c:v>2.3634677816000101E-2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0-EC4B-4219-8DD1-53B05C974BD1}"/>
            </c:ext>
          </c:extLst>
        </c:ser>
        <c:ser>
          <c:idx val="33"/>
          <c:order val="33"/>
          <c:tx>
            <c:strRef>
              <c:f>transpose!$C$37</c:f>
              <c:strCache>
                <c:ptCount val="1"/>
                <c:pt idx="0">
                  <c:v>case2869_pegase</c:v>
                </c:pt>
              </c:strCache>
            </c:strRef>
          </c:tx>
          <c:spPr>
            <a:solidFill>
              <a:schemeClr val="accent1">
                <a:tint val="60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transpose!$D$2:$J$3</c:f>
              <c:multiLvlStrCache>
                <c:ptCount val="7"/>
                <c:lvl>
                  <c:pt idx="0">
                    <c:v>full</c:v>
                  </c:pt>
                  <c:pt idx="1">
                    <c:v>full</c:v>
                  </c:pt>
                  <c:pt idx="2">
                    <c:v>e2</c:v>
                  </c:pt>
                  <c:pt idx="3">
                    <c:v>e2</c:v>
                  </c:pt>
                  <c:pt idx="4">
                    <c:v>e2</c:v>
                  </c:pt>
                  <c:pt idx="5">
                    <c:v>e2</c:v>
                  </c:pt>
                  <c:pt idx="6">
                    <c:v>full</c:v>
                  </c:pt>
                </c:lvl>
                <c:lvl>
                  <c:pt idx="0">
                    <c:v>acopf</c:v>
                  </c:pt>
                  <c:pt idx="1">
                    <c:v>slopf</c:v>
                  </c:pt>
                  <c:pt idx="2">
                    <c:v>dlopf</c:v>
                  </c:pt>
                  <c:pt idx="3">
                    <c:v>clopf</c:v>
                  </c:pt>
                  <c:pt idx="4">
                    <c:v>plopf</c:v>
                  </c:pt>
                  <c:pt idx="5">
                    <c:v>ptdf</c:v>
                  </c:pt>
                  <c:pt idx="6">
                    <c:v>btheta</c:v>
                  </c:pt>
                </c:lvl>
              </c:multiLvlStrCache>
            </c:multiLvlStrRef>
          </c:cat>
          <c:val>
            <c:numRef>
              <c:f>transpose!$D$37:$J$37</c:f>
              <c:numCache>
                <c:formatCode>General</c:formatCode>
                <c:ptCount val="7"/>
                <c:pt idx="0">
                  <c:v>1</c:v>
                </c:pt>
                <c:pt idx="1">
                  <c:v>1.6240034832211301</c:v>
                </c:pt>
                <c:pt idx="2">
                  <c:v>6.0270055239194598</c:v>
                </c:pt>
                <c:pt idx="3">
                  <c:v>1.89751943839594</c:v>
                </c:pt>
                <c:pt idx="4">
                  <c:v>6.0037697867930701E-2</c:v>
                </c:pt>
                <c:pt idx="5">
                  <c:v>3.8015926379747801E-2</c:v>
                </c:pt>
                <c:pt idx="6">
                  <c:v>4.27579792031582E-2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1-EC4B-4219-8DD1-53B05C974BD1}"/>
            </c:ext>
          </c:extLst>
        </c:ser>
        <c:ser>
          <c:idx val="34"/>
          <c:order val="34"/>
          <c:tx>
            <c:strRef>
              <c:f>transpose!$C$38</c:f>
              <c:strCache>
                <c:ptCount val="1"/>
                <c:pt idx="0">
                  <c:v>case3012wp_k</c:v>
                </c:pt>
              </c:strCache>
            </c:strRef>
          </c:tx>
          <c:spPr>
            <a:solidFill>
              <a:schemeClr val="accent1">
                <a:tint val="57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transpose!$D$2:$J$3</c:f>
              <c:multiLvlStrCache>
                <c:ptCount val="7"/>
                <c:lvl>
                  <c:pt idx="0">
                    <c:v>full</c:v>
                  </c:pt>
                  <c:pt idx="1">
                    <c:v>full</c:v>
                  </c:pt>
                  <c:pt idx="2">
                    <c:v>e2</c:v>
                  </c:pt>
                  <c:pt idx="3">
                    <c:v>e2</c:v>
                  </c:pt>
                  <c:pt idx="4">
                    <c:v>e2</c:v>
                  </c:pt>
                  <c:pt idx="5">
                    <c:v>e2</c:v>
                  </c:pt>
                  <c:pt idx="6">
                    <c:v>full</c:v>
                  </c:pt>
                </c:lvl>
                <c:lvl>
                  <c:pt idx="0">
                    <c:v>acopf</c:v>
                  </c:pt>
                  <c:pt idx="1">
                    <c:v>slopf</c:v>
                  </c:pt>
                  <c:pt idx="2">
                    <c:v>dlopf</c:v>
                  </c:pt>
                  <c:pt idx="3">
                    <c:v>clopf</c:v>
                  </c:pt>
                  <c:pt idx="4">
                    <c:v>plopf</c:v>
                  </c:pt>
                  <c:pt idx="5">
                    <c:v>ptdf</c:v>
                  </c:pt>
                  <c:pt idx="6">
                    <c:v>btheta</c:v>
                  </c:pt>
                </c:lvl>
              </c:multiLvlStrCache>
            </c:multiLvlStrRef>
          </c:cat>
          <c:val>
            <c:numRef>
              <c:f>transpose!$D$38:$J$38</c:f>
              <c:numCache>
                <c:formatCode>General</c:formatCode>
                <c:ptCount val="7"/>
                <c:pt idx="0">
                  <c:v>1</c:v>
                </c:pt>
                <c:pt idx="1">
                  <c:v>1.3188398350527499</c:v>
                </c:pt>
                <c:pt idx="2">
                  <c:v>0.86037015473365697</c:v>
                </c:pt>
                <c:pt idx="3">
                  <c:v>0.45920206455682699</c:v>
                </c:pt>
                <c:pt idx="4">
                  <c:v>0.244551145756182</c:v>
                </c:pt>
                <c:pt idx="5">
                  <c:v>2.91288706466084E-2</c:v>
                </c:pt>
                <c:pt idx="6">
                  <c:v>0.118752897355467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2-EC4B-4219-8DD1-53B05C974BD1}"/>
            </c:ext>
          </c:extLst>
        </c:ser>
        <c:ser>
          <c:idx val="35"/>
          <c:order val="35"/>
          <c:tx>
            <c:strRef>
              <c:f>transpose!$C$39</c:f>
              <c:strCache>
                <c:ptCount val="1"/>
                <c:pt idx="0">
                  <c:v>case3120sp_k</c:v>
                </c:pt>
              </c:strCache>
            </c:strRef>
          </c:tx>
          <c:spPr>
            <a:solidFill>
              <a:schemeClr val="accent1">
                <a:tint val="53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transpose!$D$2:$J$3</c:f>
              <c:multiLvlStrCache>
                <c:ptCount val="7"/>
                <c:lvl>
                  <c:pt idx="0">
                    <c:v>full</c:v>
                  </c:pt>
                  <c:pt idx="1">
                    <c:v>full</c:v>
                  </c:pt>
                  <c:pt idx="2">
                    <c:v>e2</c:v>
                  </c:pt>
                  <c:pt idx="3">
                    <c:v>e2</c:v>
                  </c:pt>
                  <c:pt idx="4">
                    <c:v>e2</c:v>
                  </c:pt>
                  <c:pt idx="5">
                    <c:v>e2</c:v>
                  </c:pt>
                  <c:pt idx="6">
                    <c:v>full</c:v>
                  </c:pt>
                </c:lvl>
                <c:lvl>
                  <c:pt idx="0">
                    <c:v>acopf</c:v>
                  </c:pt>
                  <c:pt idx="1">
                    <c:v>slopf</c:v>
                  </c:pt>
                  <c:pt idx="2">
                    <c:v>dlopf</c:v>
                  </c:pt>
                  <c:pt idx="3">
                    <c:v>clopf</c:v>
                  </c:pt>
                  <c:pt idx="4">
                    <c:v>plopf</c:v>
                  </c:pt>
                  <c:pt idx="5">
                    <c:v>ptdf</c:v>
                  </c:pt>
                  <c:pt idx="6">
                    <c:v>btheta</c:v>
                  </c:pt>
                </c:lvl>
              </c:multiLvlStrCache>
            </c:multiLvlStrRef>
          </c:cat>
          <c:val>
            <c:numRef>
              <c:f>transpose!$D$39:$J$39</c:f>
              <c:numCache>
                <c:formatCode>General</c:formatCode>
                <c:ptCount val="7"/>
                <c:pt idx="0">
                  <c:v>1</c:v>
                </c:pt>
                <c:pt idx="1">
                  <c:v>1.4139924860122199</c:v>
                </c:pt>
                <c:pt idx="2">
                  <c:v>1.29625722794861</c:v>
                </c:pt>
                <c:pt idx="3">
                  <c:v>0.39350677730734002</c:v>
                </c:pt>
                <c:pt idx="4">
                  <c:v>0.213144291669328</c:v>
                </c:pt>
                <c:pt idx="5">
                  <c:v>1.96104829060532E-2</c:v>
                </c:pt>
                <c:pt idx="6">
                  <c:v>0.13124286682630901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3-EC4B-4219-8DD1-53B05C974BD1}"/>
            </c:ext>
          </c:extLst>
        </c:ser>
        <c:ser>
          <c:idx val="36"/>
          <c:order val="36"/>
          <c:tx>
            <c:strRef>
              <c:f>transpose!$C$40</c:f>
              <c:strCache>
                <c:ptCount val="1"/>
                <c:pt idx="0">
                  <c:v>case3375wp_k</c:v>
                </c:pt>
              </c:strCache>
            </c:strRef>
          </c:tx>
          <c:spPr>
            <a:solidFill>
              <a:schemeClr val="accent1">
                <a:tint val="50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transpose!$D$2:$J$3</c:f>
              <c:multiLvlStrCache>
                <c:ptCount val="7"/>
                <c:lvl>
                  <c:pt idx="0">
                    <c:v>full</c:v>
                  </c:pt>
                  <c:pt idx="1">
                    <c:v>full</c:v>
                  </c:pt>
                  <c:pt idx="2">
                    <c:v>e2</c:v>
                  </c:pt>
                  <c:pt idx="3">
                    <c:v>e2</c:v>
                  </c:pt>
                  <c:pt idx="4">
                    <c:v>e2</c:v>
                  </c:pt>
                  <c:pt idx="5">
                    <c:v>e2</c:v>
                  </c:pt>
                  <c:pt idx="6">
                    <c:v>full</c:v>
                  </c:pt>
                </c:lvl>
                <c:lvl>
                  <c:pt idx="0">
                    <c:v>acopf</c:v>
                  </c:pt>
                  <c:pt idx="1">
                    <c:v>slopf</c:v>
                  </c:pt>
                  <c:pt idx="2">
                    <c:v>dlopf</c:v>
                  </c:pt>
                  <c:pt idx="3">
                    <c:v>clopf</c:v>
                  </c:pt>
                  <c:pt idx="4">
                    <c:v>plopf</c:v>
                  </c:pt>
                  <c:pt idx="5">
                    <c:v>ptdf</c:v>
                  </c:pt>
                  <c:pt idx="6">
                    <c:v>btheta</c:v>
                  </c:pt>
                </c:lvl>
              </c:multiLvlStrCache>
            </c:multiLvlStrRef>
          </c:cat>
          <c:val>
            <c:numRef>
              <c:f>transpose!$D$40:$J$40</c:f>
              <c:numCache>
                <c:formatCode>General</c:formatCode>
                <c:ptCount val="7"/>
                <c:pt idx="0">
                  <c:v>0.999999999999999</c:v>
                </c:pt>
                <c:pt idx="1">
                  <c:v>0.93353279628881602</c:v>
                </c:pt>
                <c:pt idx="2">
                  <c:v>1.8222273354096199</c:v>
                </c:pt>
                <c:pt idx="3">
                  <c:v>1.2994755311247701</c:v>
                </c:pt>
                <c:pt idx="4">
                  <c:v>8.00112945481571E-2</c:v>
                </c:pt>
                <c:pt idx="5">
                  <c:v>3.0547624754020699E-2</c:v>
                </c:pt>
                <c:pt idx="6">
                  <c:v>7.0177142011117494E-2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4-EC4B-4219-8DD1-53B05C974BD1}"/>
            </c:ext>
          </c:extLst>
        </c:ser>
        <c:ser>
          <c:idx val="37"/>
          <c:order val="37"/>
          <c:tx>
            <c:strRef>
              <c:f>transpose!$C$41</c:f>
              <c:strCache>
                <c:ptCount val="1"/>
                <c:pt idx="0">
                  <c:v>case4661_sdet</c:v>
                </c:pt>
              </c:strCache>
            </c:strRef>
          </c:tx>
          <c:spPr>
            <a:solidFill>
              <a:schemeClr val="accent1">
                <a:tint val="47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transpose!$D$2:$J$3</c:f>
              <c:multiLvlStrCache>
                <c:ptCount val="7"/>
                <c:lvl>
                  <c:pt idx="0">
                    <c:v>full</c:v>
                  </c:pt>
                  <c:pt idx="1">
                    <c:v>full</c:v>
                  </c:pt>
                  <c:pt idx="2">
                    <c:v>e2</c:v>
                  </c:pt>
                  <c:pt idx="3">
                    <c:v>e2</c:v>
                  </c:pt>
                  <c:pt idx="4">
                    <c:v>e2</c:v>
                  </c:pt>
                  <c:pt idx="5">
                    <c:v>e2</c:v>
                  </c:pt>
                  <c:pt idx="6">
                    <c:v>full</c:v>
                  </c:pt>
                </c:lvl>
                <c:lvl>
                  <c:pt idx="0">
                    <c:v>acopf</c:v>
                  </c:pt>
                  <c:pt idx="1">
                    <c:v>slopf</c:v>
                  </c:pt>
                  <c:pt idx="2">
                    <c:v>dlopf</c:v>
                  </c:pt>
                  <c:pt idx="3">
                    <c:v>clopf</c:v>
                  </c:pt>
                  <c:pt idx="4">
                    <c:v>plopf</c:v>
                  </c:pt>
                  <c:pt idx="5">
                    <c:v>ptdf</c:v>
                  </c:pt>
                  <c:pt idx="6">
                    <c:v>btheta</c:v>
                  </c:pt>
                </c:lvl>
              </c:multiLvlStrCache>
            </c:multiLvlStrRef>
          </c:cat>
          <c:val>
            <c:numRef>
              <c:f>transpose!$D$41:$J$41</c:f>
              <c:numCache>
                <c:formatCode>General</c:formatCode>
                <c:ptCount val="7"/>
                <c:pt idx="0">
                  <c:v>1</c:v>
                </c:pt>
                <c:pt idx="1">
                  <c:v>2.2514064929858399</c:v>
                </c:pt>
                <c:pt idx="2">
                  <c:v>10.2326179778896</c:v>
                </c:pt>
                <c:pt idx="3">
                  <c:v>3.8796924359616898</c:v>
                </c:pt>
                <c:pt idx="4">
                  <c:v>0.137371676140808</c:v>
                </c:pt>
                <c:pt idx="5">
                  <c:v>3.5465691740507101E-2</c:v>
                </c:pt>
                <c:pt idx="6">
                  <c:v>3.5740811201144002E-2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5-EC4B-4219-8DD1-53B05C974BD1}"/>
            </c:ext>
          </c:extLst>
        </c:ser>
        <c:ser>
          <c:idx val="38"/>
          <c:order val="38"/>
          <c:tx>
            <c:strRef>
              <c:f>transpose!$C$42</c:f>
              <c:strCache>
                <c:ptCount val="1"/>
                <c:pt idx="0">
                  <c:v>case6468_rte</c:v>
                </c:pt>
              </c:strCache>
            </c:strRef>
          </c:tx>
          <c:spPr>
            <a:solidFill>
              <a:schemeClr val="accent1">
                <a:tint val="44000"/>
              </a:schemeClr>
            </a:solidFill>
            <a:ln>
              <a:noFill/>
            </a:ln>
            <a:effectLst/>
          </c:spPr>
          <c:invertIfNegative val="0"/>
          <c:dPt>
            <c:idx val="5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C-3652-4345-BBCE-BC3F25712246}"/>
              </c:ext>
            </c:extLst>
          </c:dPt>
          <c:cat>
            <c:multiLvlStrRef>
              <c:f>transpose!$D$2:$J$3</c:f>
              <c:multiLvlStrCache>
                <c:ptCount val="7"/>
                <c:lvl>
                  <c:pt idx="0">
                    <c:v>full</c:v>
                  </c:pt>
                  <c:pt idx="1">
                    <c:v>full</c:v>
                  </c:pt>
                  <c:pt idx="2">
                    <c:v>e2</c:v>
                  </c:pt>
                  <c:pt idx="3">
                    <c:v>e2</c:v>
                  </c:pt>
                  <c:pt idx="4">
                    <c:v>e2</c:v>
                  </c:pt>
                  <c:pt idx="5">
                    <c:v>e2</c:v>
                  </c:pt>
                  <c:pt idx="6">
                    <c:v>full</c:v>
                  </c:pt>
                </c:lvl>
                <c:lvl>
                  <c:pt idx="0">
                    <c:v>acopf</c:v>
                  </c:pt>
                  <c:pt idx="1">
                    <c:v>slopf</c:v>
                  </c:pt>
                  <c:pt idx="2">
                    <c:v>dlopf</c:v>
                  </c:pt>
                  <c:pt idx="3">
                    <c:v>clopf</c:v>
                  </c:pt>
                  <c:pt idx="4">
                    <c:v>plopf</c:v>
                  </c:pt>
                  <c:pt idx="5">
                    <c:v>ptdf</c:v>
                  </c:pt>
                  <c:pt idx="6">
                    <c:v>btheta</c:v>
                  </c:pt>
                </c:lvl>
              </c:multiLvlStrCache>
            </c:multiLvlStrRef>
          </c:cat>
          <c:val>
            <c:numRef>
              <c:f>transpose!$D$42:$J$42</c:f>
              <c:numCache>
                <c:formatCode>General</c:formatCode>
                <c:ptCount val="7"/>
                <c:pt idx="0">
                  <c:v>0.999999999999999</c:v>
                </c:pt>
                <c:pt idx="1">
                  <c:v>0.15790019272706601</c:v>
                </c:pt>
                <c:pt idx="2">
                  <c:v>0.46423665082754401</c:v>
                </c:pt>
                <c:pt idx="3">
                  <c:v>0.194886988878789</c:v>
                </c:pt>
                <c:pt idx="4">
                  <c:v>7.1195063436369803E-3</c:v>
                </c:pt>
                <c:pt idx="5">
                  <c:v>9999</c:v>
                </c:pt>
                <c:pt idx="6">
                  <c:v>5.7869192648368796E-3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6-EC4B-4219-8DD1-53B05C974BD1}"/>
            </c:ext>
          </c:extLst>
        </c:ser>
        <c:ser>
          <c:idx val="39"/>
          <c:order val="39"/>
          <c:tx>
            <c:strRef>
              <c:f>transpose!$C$43</c:f>
              <c:strCache>
                <c:ptCount val="1"/>
                <c:pt idx="0">
                  <c:v>case6470_rte</c:v>
                </c:pt>
              </c:strCache>
            </c:strRef>
          </c:tx>
          <c:spPr>
            <a:solidFill>
              <a:schemeClr val="accent1">
                <a:tint val="40000"/>
              </a:schemeClr>
            </a:solidFill>
            <a:ln>
              <a:noFill/>
            </a:ln>
            <a:effectLst/>
          </c:spPr>
          <c:invertIfNegative val="0"/>
          <c:dPt>
            <c:idx val="5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3652-4345-BBCE-BC3F25712246}"/>
              </c:ext>
            </c:extLst>
          </c:dPt>
          <c:cat>
            <c:multiLvlStrRef>
              <c:f>transpose!$D$2:$J$3</c:f>
              <c:multiLvlStrCache>
                <c:ptCount val="7"/>
                <c:lvl>
                  <c:pt idx="0">
                    <c:v>full</c:v>
                  </c:pt>
                  <c:pt idx="1">
                    <c:v>full</c:v>
                  </c:pt>
                  <c:pt idx="2">
                    <c:v>e2</c:v>
                  </c:pt>
                  <c:pt idx="3">
                    <c:v>e2</c:v>
                  </c:pt>
                  <c:pt idx="4">
                    <c:v>e2</c:v>
                  </c:pt>
                  <c:pt idx="5">
                    <c:v>e2</c:v>
                  </c:pt>
                  <c:pt idx="6">
                    <c:v>full</c:v>
                  </c:pt>
                </c:lvl>
                <c:lvl>
                  <c:pt idx="0">
                    <c:v>acopf</c:v>
                  </c:pt>
                  <c:pt idx="1">
                    <c:v>slopf</c:v>
                  </c:pt>
                  <c:pt idx="2">
                    <c:v>dlopf</c:v>
                  </c:pt>
                  <c:pt idx="3">
                    <c:v>clopf</c:v>
                  </c:pt>
                  <c:pt idx="4">
                    <c:v>plopf</c:v>
                  </c:pt>
                  <c:pt idx="5">
                    <c:v>ptdf</c:v>
                  </c:pt>
                  <c:pt idx="6">
                    <c:v>btheta</c:v>
                  </c:pt>
                </c:lvl>
              </c:multiLvlStrCache>
            </c:multiLvlStrRef>
          </c:cat>
          <c:val>
            <c:numRef>
              <c:f>transpose!$D$43:$J$43</c:f>
              <c:numCache>
                <c:formatCode>General</c:formatCode>
                <c:ptCount val="7"/>
                <c:pt idx="0">
                  <c:v>1</c:v>
                </c:pt>
                <c:pt idx="1">
                  <c:v>0.275418164777334</c:v>
                </c:pt>
                <c:pt idx="2">
                  <c:v>1.02131025490375</c:v>
                </c:pt>
                <c:pt idx="3">
                  <c:v>0.323834965404459</c:v>
                </c:pt>
                <c:pt idx="4">
                  <c:v>2.7431564804418E-2</c:v>
                </c:pt>
                <c:pt idx="5">
                  <c:v>9999</c:v>
                </c:pt>
                <c:pt idx="6">
                  <c:v>9.6837678581363391E-3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7-EC4B-4219-8DD1-53B05C974BD1}"/>
            </c:ext>
          </c:extLst>
        </c:ser>
        <c:ser>
          <c:idx val="40"/>
          <c:order val="40"/>
          <c:tx>
            <c:strRef>
              <c:f>transpose!$C$44</c:f>
              <c:strCache>
                <c:ptCount val="1"/>
                <c:pt idx="0">
                  <c:v>case6495_rte</c:v>
                </c:pt>
              </c:strCache>
            </c:strRef>
          </c:tx>
          <c:spPr>
            <a:solidFill>
              <a:schemeClr val="accent1">
                <a:tint val="37000"/>
              </a:schemeClr>
            </a:solidFill>
            <a:ln>
              <a:noFill/>
            </a:ln>
            <a:effectLst/>
          </c:spPr>
          <c:invertIfNegative val="0"/>
          <c:dPt>
            <c:idx val="5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A-3652-4345-BBCE-BC3F25712246}"/>
              </c:ext>
            </c:extLst>
          </c:dPt>
          <c:cat>
            <c:multiLvlStrRef>
              <c:f>transpose!$D$2:$J$3</c:f>
              <c:multiLvlStrCache>
                <c:ptCount val="7"/>
                <c:lvl>
                  <c:pt idx="0">
                    <c:v>full</c:v>
                  </c:pt>
                  <c:pt idx="1">
                    <c:v>full</c:v>
                  </c:pt>
                  <c:pt idx="2">
                    <c:v>e2</c:v>
                  </c:pt>
                  <c:pt idx="3">
                    <c:v>e2</c:v>
                  </c:pt>
                  <c:pt idx="4">
                    <c:v>e2</c:v>
                  </c:pt>
                  <c:pt idx="5">
                    <c:v>e2</c:v>
                  </c:pt>
                  <c:pt idx="6">
                    <c:v>full</c:v>
                  </c:pt>
                </c:lvl>
                <c:lvl>
                  <c:pt idx="0">
                    <c:v>acopf</c:v>
                  </c:pt>
                  <c:pt idx="1">
                    <c:v>slopf</c:v>
                  </c:pt>
                  <c:pt idx="2">
                    <c:v>dlopf</c:v>
                  </c:pt>
                  <c:pt idx="3">
                    <c:v>clopf</c:v>
                  </c:pt>
                  <c:pt idx="4">
                    <c:v>plopf</c:v>
                  </c:pt>
                  <c:pt idx="5">
                    <c:v>ptdf</c:v>
                  </c:pt>
                  <c:pt idx="6">
                    <c:v>btheta</c:v>
                  </c:pt>
                </c:lvl>
              </c:multiLvlStrCache>
            </c:multiLvlStrRef>
          </c:cat>
          <c:val>
            <c:numRef>
              <c:f>transpose!$D$44:$J$44</c:f>
              <c:numCache>
                <c:formatCode>General</c:formatCode>
                <c:ptCount val="7"/>
                <c:pt idx="0">
                  <c:v>1</c:v>
                </c:pt>
                <c:pt idx="1">
                  <c:v>0.112959130432271</c:v>
                </c:pt>
                <c:pt idx="2">
                  <c:v>0.31766921878907001</c:v>
                </c:pt>
                <c:pt idx="3">
                  <c:v>8.2258959861848904E-2</c:v>
                </c:pt>
                <c:pt idx="4">
                  <c:v>1.02584614867712E-2</c:v>
                </c:pt>
                <c:pt idx="5">
                  <c:v>9999</c:v>
                </c:pt>
                <c:pt idx="6">
                  <c:v>3.7030168792464599E-3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8-EC4B-4219-8DD1-53B05C974BD1}"/>
            </c:ext>
          </c:extLst>
        </c:ser>
        <c:ser>
          <c:idx val="41"/>
          <c:order val="41"/>
          <c:tx>
            <c:strRef>
              <c:f>transpose!$C$45</c:f>
              <c:strCache>
                <c:ptCount val="1"/>
                <c:pt idx="0">
                  <c:v>case6515_rte</c:v>
                </c:pt>
              </c:strCache>
            </c:strRef>
          </c:tx>
          <c:spPr>
            <a:solidFill>
              <a:schemeClr val="accent1">
                <a:tint val="34000"/>
              </a:schemeClr>
            </a:solidFill>
            <a:ln>
              <a:noFill/>
            </a:ln>
            <a:effectLst/>
          </c:spPr>
          <c:invertIfNegative val="0"/>
          <c:dPt>
            <c:idx val="5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3652-4345-BBCE-BC3F25712246}"/>
              </c:ext>
            </c:extLst>
          </c:dPt>
          <c:cat>
            <c:multiLvlStrRef>
              <c:f>transpose!$D$2:$J$3</c:f>
              <c:multiLvlStrCache>
                <c:ptCount val="7"/>
                <c:lvl>
                  <c:pt idx="0">
                    <c:v>full</c:v>
                  </c:pt>
                  <c:pt idx="1">
                    <c:v>full</c:v>
                  </c:pt>
                  <c:pt idx="2">
                    <c:v>e2</c:v>
                  </c:pt>
                  <c:pt idx="3">
                    <c:v>e2</c:v>
                  </c:pt>
                  <c:pt idx="4">
                    <c:v>e2</c:v>
                  </c:pt>
                  <c:pt idx="5">
                    <c:v>e2</c:v>
                  </c:pt>
                  <c:pt idx="6">
                    <c:v>full</c:v>
                  </c:pt>
                </c:lvl>
                <c:lvl>
                  <c:pt idx="0">
                    <c:v>acopf</c:v>
                  </c:pt>
                  <c:pt idx="1">
                    <c:v>slopf</c:v>
                  </c:pt>
                  <c:pt idx="2">
                    <c:v>dlopf</c:v>
                  </c:pt>
                  <c:pt idx="3">
                    <c:v>clopf</c:v>
                  </c:pt>
                  <c:pt idx="4">
                    <c:v>plopf</c:v>
                  </c:pt>
                  <c:pt idx="5">
                    <c:v>ptdf</c:v>
                  </c:pt>
                  <c:pt idx="6">
                    <c:v>btheta</c:v>
                  </c:pt>
                </c:lvl>
              </c:multiLvlStrCache>
            </c:multiLvlStrRef>
          </c:cat>
          <c:val>
            <c:numRef>
              <c:f>transpose!$D$45:$J$45</c:f>
              <c:numCache>
                <c:formatCode>General</c:formatCode>
                <c:ptCount val="7"/>
                <c:pt idx="0">
                  <c:v>0.999999999999999</c:v>
                </c:pt>
                <c:pt idx="1">
                  <c:v>0.218796154413223</c:v>
                </c:pt>
                <c:pt idx="2">
                  <c:v>0.46118026321723699</c:v>
                </c:pt>
                <c:pt idx="3">
                  <c:v>0.242012081072501</c:v>
                </c:pt>
                <c:pt idx="4">
                  <c:v>1.26211986047745E-2</c:v>
                </c:pt>
                <c:pt idx="5">
                  <c:v>9999</c:v>
                </c:pt>
                <c:pt idx="6">
                  <c:v>1.0060536498521301E-2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9-EC4B-4219-8DD1-53B05C974BD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601505336"/>
        <c:axId val="601511736"/>
      </c:barChart>
      <c:catAx>
        <c:axId val="6015053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01511736"/>
        <c:crossesAt val="1.0000000000000002E-3"/>
        <c:auto val="1"/>
        <c:lblAlgn val="ctr"/>
        <c:lblOffset val="100"/>
        <c:noMultiLvlLbl val="0"/>
      </c:catAx>
      <c:valAx>
        <c:axId val="601511736"/>
        <c:scaling>
          <c:orientation val="minMax"/>
          <c:max val="6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015053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2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A12B2C3-2816-483B-A18C-CE76BD1F8ACB}" type="doc">
      <dgm:prSet loTypeId="urn:microsoft.com/office/officeart/2009/3/layout/IncreasingArrowsProcess" loCatId="process" qsTypeId="urn:microsoft.com/office/officeart/2005/8/quickstyle/simple4" qsCatId="simple" csTypeId="urn:microsoft.com/office/officeart/2005/8/colors/colorful2" csCatId="colorful" phldr="1"/>
      <dgm:spPr/>
    </dgm:pt>
    <dgm:pt modelId="{6F5D6150-F71C-447D-AB49-B1BEB2C089C6}">
      <dgm:prSet phldrT="[Text]"/>
      <dgm:spPr/>
      <dgm:t>
        <a:bodyPr/>
        <a:lstStyle/>
        <a:p>
          <a:r>
            <a:rPr lang="en-US" b="1" dirty="0"/>
            <a:t>Background</a:t>
          </a:r>
        </a:p>
      </dgm:t>
    </dgm:pt>
    <dgm:pt modelId="{4496177B-75D1-4577-9733-05241F90A86E}" type="parTrans" cxnId="{7C7A2845-74FC-4994-9C7C-D978C704CC68}">
      <dgm:prSet/>
      <dgm:spPr/>
      <dgm:t>
        <a:bodyPr/>
        <a:lstStyle/>
        <a:p>
          <a:endParaRPr lang="en-US" b="1"/>
        </a:p>
      </dgm:t>
    </dgm:pt>
    <dgm:pt modelId="{FAF2F1F8-7CB2-484C-9B4E-AE86F4A8BBF3}" type="sibTrans" cxnId="{7C7A2845-74FC-4994-9C7C-D978C704CC68}">
      <dgm:prSet/>
      <dgm:spPr/>
      <dgm:t>
        <a:bodyPr/>
        <a:lstStyle/>
        <a:p>
          <a:endParaRPr lang="en-US" b="1"/>
        </a:p>
      </dgm:t>
    </dgm:pt>
    <dgm:pt modelId="{4B108E73-3672-4301-AB47-FD392E17EDD8}">
      <dgm:prSet phldrT="[Text]"/>
      <dgm:spPr/>
      <dgm:t>
        <a:bodyPr/>
        <a:lstStyle/>
        <a:p>
          <a:r>
            <a:rPr lang="en-US" b="1" dirty="0"/>
            <a:t>Why are dense constraints better for large-scale DCOPF?</a:t>
          </a:r>
        </a:p>
      </dgm:t>
    </dgm:pt>
    <dgm:pt modelId="{70226A3E-3BB7-4C1E-98B7-960C7E302B8F}" type="parTrans" cxnId="{765D714F-FF7D-41D2-AB12-99527DFBE45D}">
      <dgm:prSet/>
      <dgm:spPr/>
      <dgm:t>
        <a:bodyPr/>
        <a:lstStyle/>
        <a:p>
          <a:endParaRPr lang="en-US" b="1"/>
        </a:p>
      </dgm:t>
    </dgm:pt>
    <dgm:pt modelId="{D57D3A6C-636B-4C3F-AAD1-825A200568C4}" type="sibTrans" cxnId="{765D714F-FF7D-41D2-AB12-99527DFBE45D}">
      <dgm:prSet/>
      <dgm:spPr/>
      <dgm:t>
        <a:bodyPr/>
        <a:lstStyle/>
        <a:p>
          <a:endParaRPr lang="en-US" b="1"/>
        </a:p>
      </dgm:t>
    </dgm:pt>
    <dgm:pt modelId="{FDC2D962-FC6C-4E8C-AAA1-9072D8881F34}">
      <dgm:prSet phldrT="[Text]"/>
      <dgm:spPr/>
      <dgm:t>
        <a:bodyPr/>
        <a:lstStyle/>
        <a:p>
          <a:r>
            <a:rPr lang="en-US" b="1" dirty="0"/>
            <a:t>Modeling simplifications</a:t>
          </a:r>
        </a:p>
      </dgm:t>
    </dgm:pt>
    <dgm:pt modelId="{75D4033A-5844-46D4-B6C5-83FB5A349789}" type="parTrans" cxnId="{8C273862-6BA4-45A2-B61C-C431C135CDB3}">
      <dgm:prSet/>
      <dgm:spPr/>
      <dgm:t>
        <a:bodyPr/>
        <a:lstStyle/>
        <a:p>
          <a:endParaRPr lang="en-US" b="1"/>
        </a:p>
      </dgm:t>
    </dgm:pt>
    <dgm:pt modelId="{2FC61AC5-6B67-4A19-B316-7F47FAF04A0D}" type="sibTrans" cxnId="{8C273862-6BA4-45A2-B61C-C431C135CDB3}">
      <dgm:prSet/>
      <dgm:spPr/>
      <dgm:t>
        <a:bodyPr/>
        <a:lstStyle/>
        <a:p>
          <a:endParaRPr lang="en-US" b="1"/>
        </a:p>
      </dgm:t>
    </dgm:pt>
    <dgm:pt modelId="{A0EB0840-02FB-4E73-8966-7E25941E1522}">
      <dgm:prSet phldrT="[Text]"/>
      <dgm:spPr/>
      <dgm:t>
        <a:bodyPr/>
        <a:lstStyle/>
        <a:p>
          <a:r>
            <a:rPr lang="en-US" b="1" dirty="0"/>
            <a:t>Preliminary results</a:t>
          </a:r>
        </a:p>
      </dgm:t>
    </dgm:pt>
    <dgm:pt modelId="{CE2EEF28-1F02-4D50-867F-5FF68D2E5BAA}" type="parTrans" cxnId="{B8EDB10A-31C8-42C2-8C18-6DE5AE40EA1B}">
      <dgm:prSet/>
      <dgm:spPr/>
      <dgm:t>
        <a:bodyPr/>
        <a:lstStyle/>
        <a:p>
          <a:endParaRPr lang="en-US" b="1"/>
        </a:p>
      </dgm:t>
    </dgm:pt>
    <dgm:pt modelId="{C97FC3F5-75E9-477E-B72D-88BA406A1803}" type="sibTrans" cxnId="{B8EDB10A-31C8-42C2-8C18-6DE5AE40EA1B}">
      <dgm:prSet/>
      <dgm:spPr/>
      <dgm:t>
        <a:bodyPr/>
        <a:lstStyle/>
        <a:p>
          <a:endParaRPr lang="en-US" b="1"/>
        </a:p>
      </dgm:t>
    </dgm:pt>
    <dgm:pt modelId="{C47E5998-4DB9-4156-A618-F1AC0B7D48E2}">
      <dgm:prSet phldrT="[Text]"/>
      <dgm:spPr/>
      <dgm:t>
        <a:bodyPr/>
        <a:lstStyle/>
        <a:p>
          <a:r>
            <a:rPr lang="en-US" b="1" dirty="0"/>
            <a:t>Linear OPF formulations</a:t>
          </a:r>
        </a:p>
      </dgm:t>
    </dgm:pt>
    <dgm:pt modelId="{DE937E18-D1A9-4B90-B925-79E019350F96}" type="parTrans" cxnId="{71D3AE1F-81AC-41E9-A026-11CB7969FEC8}">
      <dgm:prSet/>
      <dgm:spPr/>
      <dgm:t>
        <a:bodyPr/>
        <a:lstStyle/>
        <a:p>
          <a:endParaRPr lang="en-US" b="1"/>
        </a:p>
      </dgm:t>
    </dgm:pt>
    <dgm:pt modelId="{8ADFD799-2F50-4FFC-A9D2-26A795CBDBA4}" type="sibTrans" cxnId="{71D3AE1F-81AC-41E9-A026-11CB7969FEC8}">
      <dgm:prSet/>
      <dgm:spPr/>
      <dgm:t>
        <a:bodyPr/>
        <a:lstStyle/>
        <a:p>
          <a:endParaRPr lang="en-US" b="1"/>
        </a:p>
      </dgm:t>
    </dgm:pt>
    <dgm:pt modelId="{96C83880-BA76-4A62-8FCE-28007BD696A4}" type="pres">
      <dgm:prSet presAssocID="{DA12B2C3-2816-483B-A18C-CE76BD1F8ACB}" presName="Name0" presStyleCnt="0">
        <dgm:presLayoutVars>
          <dgm:chMax val="5"/>
          <dgm:chPref val="5"/>
          <dgm:dir/>
          <dgm:animLvl val="lvl"/>
        </dgm:presLayoutVars>
      </dgm:prSet>
      <dgm:spPr/>
    </dgm:pt>
    <dgm:pt modelId="{51DBA8C7-C395-4CEF-9F47-CFB98EE7E119}" type="pres">
      <dgm:prSet presAssocID="{6F5D6150-F71C-447D-AB49-B1BEB2C089C6}" presName="parentText1" presStyleLbl="node1" presStyleIdx="0" presStyleCnt="5">
        <dgm:presLayoutVars>
          <dgm:chMax/>
          <dgm:chPref val="3"/>
          <dgm:bulletEnabled val="1"/>
        </dgm:presLayoutVars>
      </dgm:prSet>
      <dgm:spPr/>
    </dgm:pt>
    <dgm:pt modelId="{E67DE8AF-9D54-450C-B386-9A1D8E19B1E5}" type="pres">
      <dgm:prSet presAssocID="{C47E5998-4DB9-4156-A618-F1AC0B7D48E2}" presName="parentText2" presStyleLbl="node1" presStyleIdx="1" presStyleCnt="5">
        <dgm:presLayoutVars>
          <dgm:chMax/>
          <dgm:chPref val="3"/>
          <dgm:bulletEnabled val="1"/>
        </dgm:presLayoutVars>
      </dgm:prSet>
      <dgm:spPr/>
    </dgm:pt>
    <dgm:pt modelId="{CD303FD6-AF91-4458-B2BE-71E82CD1C500}" type="pres">
      <dgm:prSet presAssocID="{4B108E73-3672-4301-AB47-FD392E17EDD8}" presName="parentText3" presStyleLbl="node1" presStyleIdx="2" presStyleCnt="5">
        <dgm:presLayoutVars>
          <dgm:chMax/>
          <dgm:chPref val="3"/>
          <dgm:bulletEnabled val="1"/>
        </dgm:presLayoutVars>
      </dgm:prSet>
      <dgm:spPr/>
    </dgm:pt>
    <dgm:pt modelId="{2DA45F46-8BA8-47E6-9DD9-C91398DB275D}" type="pres">
      <dgm:prSet presAssocID="{FDC2D962-FC6C-4E8C-AAA1-9072D8881F34}" presName="parentText4" presStyleLbl="node1" presStyleIdx="3" presStyleCnt="5">
        <dgm:presLayoutVars>
          <dgm:chMax/>
          <dgm:chPref val="3"/>
          <dgm:bulletEnabled val="1"/>
        </dgm:presLayoutVars>
      </dgm:prSet>
      <dgm:spPr/>
    </dgm:pt>
    <dgm:pt modelId="{6F49BED6-265C-4162-8E96-BDB75500B5AE}" type="pres">
      <dgm:prSet presAssocID="{A0EB0840-02FB-4E73-8966-7E25941E1522}" presName="parentText5" presStyleLbl="node1" presStyleIdx="4" presStyleCnt="5">
        <dgm:presLayoutVars>
          <dgm:chMax/>
          <dgm:chPref val="3"/>
          <dgm:bulletEnabled val="1"/>
        </dgm:presLayoutVars>
      </dgm:prSet>
      <dgm:spPr/>
    </dgm:pt>
  </dgm:ptLst>
  <dgm:cxnLst>
    <dgm:cxn modelId="{B8EDB10A-31C8-42C2-8C18-6DE5AE40EA1B}" srcId="{DA12B2C3-2816-483B-A18C-CE76BD1F8ACB}" destId="{A0EB0840-02FB-4E73-8966-7E25941E1522}" srcOrd="4" destOrd="0" parTransId="{CE2EEF28-1F02-4D50-867F-5FF68D2E5BAA}" sibTransId="{C97FC3F5-75E9-477E-B72D-88BA406A1803}"/>
    <dgm:cxn modelId="{71D3AE1F-81AC-41E9-A026-11CB7969FEC8}" srcId="{DA12B2C3-2816-483B-A18C-CE76BD1F8ACB}" destId="{C47E5998-4DB9-4156-A618-F1AC0B7D48E2}" srcOrd="1" destOrd="0" parTransId="{DE937E18-D1A9-4B90-B925-79E019350F96}" sibTransId="{8ADFD799-2F50-4FFC-A9D2-26A795CBDBA4}"/>
    <dgm:cxn modelId="{8C273862-6BA4-45A2-B61C-C431C135CDB3}" srcId="{DA12B2C3-2816-483B-A18C-CE76BD1F8ACB}" destId="{FDC2D962-FC6C-4E8C-AAA1-9072D8881F34}" srcOrd="3" destOrd="0" parTransId="{75D4033A-5844-46D4-B6C5-83FB5A349789}" sibTransId="{2FC61AC5-6B67-4A19-B316-7F47FAF04A0D}"/>
    <dgm:cxn modelId="{7C7A2845-74FC-4994-9C7C-D978C704CC68}" srcId="{DA12B2C3-2816-483B-A18C-CE76BD1F8ACB}" destId="{6F5D6150-F71C-447D-AB49-B1BEB2C089C6}" srcOrd="0" destOrd="0" parTransId="{4496177B-75D1-4577-9733-05241F90A86E}" sibTransId="{FAF2F1F8-7CB2-484C-9B4E-AE86F4A8BBF3}"/>
    <dgm:cxn modelId="{C0B7574D-8A20-4BF9-B37D-48404EE93B21}" type="presOf" srcId="{C47E5998-4DB9-4156-A618-F1AC0B7D48E2}" destId="{E67DE8AF-9D54-450C-B386-9A1D8E19B1E5}" srcOrd="0" destOrd="0" presId="urn:microsoft.com/office/officeart/2009/3/layout/IncreasingArrowsProcess"/>
    <dgm:cxn modelId="{765D714F-FF7D-41D2-AB12-99527DFBE45D}" srcId="{DA12B2C3-2816-483B-A18C-CE76BD1F8ACB}" destId="{4B108E73-3672-4301-AB47-FD392E17EDD8}" srcOrd="2" destOrd="0" parTransId="{70226A3E-3BB7-4C1E-98B7-960C7E302B8F}" sibTransId="{D57D3A6C-636B-4C3F-AAD1-825A200568C4}"/>
    <dgm:cxn modelId="{BAEEC46F-E8ED-485D-982C-C783F507401A}" type="presOf" srcId="{DA12B2C3-2816-483B-A18C-CE76BD1F8ACB}" destId="{96C83880-BA76-4A62-8FCE-28007BD696A4}" srcOrd="0" destOrd="0" presId="urn:microsoft.com/office/officeart/2009/3/layout/IncreasingArrowsProcess"/>
    <dgm:cxn modelId="{7E0AF47C-C711-4FDC-A759-32FD9DABB4E9}" type="presOf" srcId="{4B108E73-3672-4301-AB47-FD392E17EDD8}" destId="{CD303FD6-AF91-4458-B2BE-71E82CD1C500}" srcOrd="0" destOrd="0" presId="urn:microsoft.com/office/officeart/2009/3/layout/IncreasingArrowsProcess"/>
    <dgm:cxn modelId="{24399E90-ACD4-4048-9D8D-06C8AAFC2995}" type="presOf" srcId="{A0EB0840-02FB-4E73-8966-7E25941E1522}" destId="{6F49BED6-265C-4162-8E96-BDB75500B5AE}" srcOrd="0" destOrd="0" presId="urn:microsoft.com/office/officeart/2009/3/layout/IncreasingArrowsProcess"/>
    <dgm:cxn modelId="{9DB95FC7-C6F9-4EB7-986D-73DF14C0E052}" type="presOf" srcId="{FDC2D962-FC6C-4E8C-AAA1-9072D8881F34}" destId="{2DA45F46-8BA8-47E6-9DD9-C91398DB275D}" srcOrd="0" destOrd="0" presId="urn:microsoft.com/office/officeart/2009/3/layout/IncreasingArrowsProcess"/>
    <dgm:cxn modelId="{6ECF12FE-366C-4B6E-92FB-D5F34CD2F715}" type="presOf" srcId="{6F5D6150-F71C-447D-AB49-B1BEB2C089C6}" destId="{51DBA8C7-C395-4CEF-9F47-CFB98EE7E119}" srcOrd="0" destOrd="0" presId="urn:microsoft.com/office/officeart/2009/3/layout/IncreasingArrowsProcess"/>
    <dgm:cxn modelId="{BC6ED0BA-606C-43EE-B15F-5CA19ABE26D0}" type="presParOf" srcId="{96C83880-BA76-4A62-8FCE-28007BD696A4}" destId="{51DBA8C7-C395-4CEF-9F47-CFB98EE7E119}" srcOrd="0" destOrd="0" presId="urn:microsoft.com/office/officeart/2009/3/layout/IncreasingArrowsProcess"/>
    <dgm:cxn modelId="{25356C84-BDF1-420C-AA40-8C5A7F78AFB7}" type="presParOf" srcId="{96C83880-BA76-4A62-8FCE-28007BD696A4}" destId="{E67DE8AF-9D54-450C-B386-9A1D8E19B1E5}" srcOrd="1" destOrd="0" presId="urn:microsoft.com/office/officeart/2009/3/layout/IncreasingArrowsProcess"/>
    <dgm:cxn modelId="{23CC9E09-F04D-4B4C-ACE9-E4B4D286F383}" type="presParOf" srcId="{96C83880-BA76-4A62-8FCE-28007BD696A4}" destId="{CD303FD6-AF91-4458-B2BE-71E82CD1C500}" srcOrd="2" destOrd="0" presId="urn:microsoft.com/office/officeart/2009/3/layout/IncreasingArrowsProcess"/>
    <dgm:cxn modelId="{7F31FB57-F177-49C5-8DB7-E899E83392E2}" type="presParOf" srcId="{96C83880-BA76-4A62-8FCE-28007BD696A4}" destId="{2DA45F46-8BA8-47E6-9DD9-C91398DB275D}" srcOrd="3" destOrd="0" presId="urn:microsoft.com/office/officeart/2009/3/layout/IncreasingArrowsProcess"/>
    <dgm:cxn modelId="{CCBDC655-E932-4A2E-A32B-12E350A13D10}" type="presParOf" srcId="{96C83880-BA76-4A62-8FCE-28007BD696A4}" destId="{6F49BED6-265C-4162-8E96-BDB75500B5AE}" srcOrd="4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EB125B0-CE88-4BC3-B16C-76789FC5E131}" type="doc">
      <dgm:prSet loTypeId="urn:microsoft.com/office/officeart/2005/8/layout/matrix1" loCatId="matrix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0927A528-AAC8-4225-BDFE-63B2D1C938BD}">
      <dgm:prSet phldrT="[Text]"/>
      <dgm:spPr/>
      <dgm:t>
        <a:bodyPr/>
        <a:lstStyle/>
        <a:p>
          <a:r>
            <a:rPr lang="en-US" dirty="0"/>
            <a:t>OPF</a:t>
          </a:r>
        </a:p>
      </dgm:t>
    </dgm:pt>
    <dgm:pt modelId="{65C3B03E-3349-497C-9ED7-D3084C8AFA1E}" type="parTrans" cxnId="{D46ACFAF-43D1-4200-94F3-472F4703BBFF}">
      <dgm:prSet/>
      <dgm:spPr/>
      <dgm:t>
        <a:bodyPr/>
        <a:lstStyle/>
        <a:p>
          <a:endParaRPr lang="en-US"/>
        </a:p>
      </dgm:t>
    </dgm:pt>
    <dgm:pt modelId="{1D0D44BA-9203-4D90-AA17-C0A83308ECC1}" type="sibTrans" cxnId="{D46ACFAF-43D1-4200-94F3-472F4703BBFF}">
      <dgm:prSet/>
      <dgm:spPr/>
      <dgm:t>
        <a:bodyPr/>
        <a:lstStyle/>
        <a:p>
          <a:endParaRPr lang="en-US"/>
        </a:p>
      </dgm:t>
    </dgm:pt>
    <dgm:pt modelId="{9C39AC02-7DCB-4DA3-B09B-099874AC761C}">
      <dgm:prSet phldrT="[Text]"/>
      <dgm:spPr/>
      <dgm:t>
        <a:bodyPr/>
        <a:lstStyle/>
        <a:p>
          <a:r>
            <a:rPr lang="en-US" dirty="0"/>
            <a:t>Unit commitment</a:t>
          </a:r>
        </a:p>
      </dgm:t>
    </dgm:pt>
    <dgm:pt modelId="{1D248114-FD25-47AB-99BA-CD65D7D6E36C}" type="parTrans" cxnId="{13EC1D2D-D8AC-4A68-BD95-CA3AA75397D3}">
      <dgm:prSet/>
      <dgm:spPr/>
      <dgm:t>
        <a:bodyPr/>
        <a:lstStyle/>
        <a:p>
          <a:endParaRPr lang="en-US"/>
        </a:p>
      </dgm:t>
    </dgm:pt>
    <dgm:pt modelId="{D93F2D4E-00AF-4CD7-9D7F-061C7235D3F9}" type="sibTrans" cxnId="{13EC1D2D-D8AC-4A68-BD95-CA3AA75397D3}">
      <dgm:prSet/>
      <dgm:spPr/>
      <dgm:t>
        <a:bodyPr/>
        <a:lstStyle/>
        <a:p>
          <a:endParaRPr lang="en-US"/>
        </a:p>
      </dgm:t>
    </dgm:pt>
    <dgm:pt modelId="{EFD3EC05-CCF2-47CE-A5B7-4B91DD126615}">
      <dgm:prSet phldrT="[Text]"/>
      <dgm:spPr/>
      <dgm:t>
        <a:bodyPr/>
        <a:lstStyle/>
        <a:p>
          <a:r>
            <a:rPr lang="en-US" dirty="0"/>
            <a:t>Contingency analysis</a:t>
          </a:r>
        </a:p>
      </dgm:t>
    </dgm:pt>
    <dgm:pt modelId="{079948A7-1D91-412F-A28D-7935FA7A7CC8}" type="parTrans" cxnId="{A8E810B7-2009-4B26-8A32-F5BA263EB822}">
      <dgm:prSet/>
      <dgm:spPr/>
      <dgm:t>
        <a:bodyPr/>
        <a:lstStyle/>
        <a:p>
          <a:endParaRPr lang="en-US"/>
        </a:p>
      </dgm:t>
    </dgm:pt>
    <dgm:pt modelId="{DE226F0A-A63B-4EE5-87C4-1AD617B6D337}" type="sibTrans" cxnId="{A8E810B7-2009-4B26-8A32-F5BA263EB822}">
      <dgm:prSet/>
      <dgm:spPr/>
      <dgm:t>
        <a:bodyPr/>
        <a:lstStyle/>
        <a:p>
          <a:endParaRPr lang="en-US"/>
        </a:p>
      </dgm:t>
    </dgm:pt>
    <dgm:pt modelId="{ADBCF5D0-6605-4F8D-8F41-A8954878630C}">
      <dgm:prSet phldrT="[Text]"/>
      <dgm:spPr>
        <a:gradFill rotWithShape="0">
          <a:gsLst>
            <a:gs pos="0">
              <a:schemeClr val="accent4">
                <a:lumMod val="60000"/>
                <a:lumOff val="40000"/>
              </a:schemeClr>
            </a:gs>
            <a:gs pos="75000">
              <a:srgbClr val="3D4F67"/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</a:gradFill>
      </dgm:spPr>
      <dgm:t>
        <a:bodyPr/>
        <a:lstStyle/>
        <a:p>
          <a:r>
            <a:rPr lang="en-US" dirty="0"/>
            <a:t>Real time dispatch</a:t>
          </a:r>
        </a:p>
      </dgm:t>
    </dgm:pt>
    <dgm:pt modelId="{464FA73E-D04B-42C0-B309-3F286EE1C371}" type="parTrans" cxnId="{E5497224-570F-48B8-8039-D0DBD16BE330}">
      <dgm:prSet/>
      <dgm:spPr/>
      <dgm:t>
        <a:bodyPr/>
        <a:lstStyle/>
        <a:p>
          <a:endParaRPr lang="en-US"/>
        </a:p>
      </dgm:t>
    </dgm:pt>
    <dgm:pt modelId="{EF0BB1CC-7C1A-4F18-9469-BE6457683B56}" type="sibTrans" cxnId="{E5497224-570F-48B8-8039-D0DBD16BE330}">
      <dgm:prSet/>
      <dgm:spPr/>
      <dgm:t>
        <a:bodyPr/>
        <a:lstStyle/>
        <a:p>
          <a:endParaRPr lang="en-US"/>
        </a:p>
      </dgm:t>
    </dgm:pt>
    <dgm:pt modelId="{38825A66-E2A3-496D-8295-3D8232033A0D}">
      <dgm:prSet phldrT="[Text]"/>
      <dgm:spPr/>
      <dgm:t>
        <a:bodyPr/>
        <a:lstStyle/>
        <a:p>
          <a:r>
            <a:rPr lang="en-US" dirty="0"/>
            <a:t>Transmission switching</a:t>
          </a:r>
        </a:p>
      </dgm:t>
    </dgm:pt>
    <dgm:pt modelId="{8366F71F-DB36-4000-9A60-8DA69E927D5E}" type="parTrans" cxnId="{7645D2A3-86E7-41A1-A8BA-C84853EE54C8}">
      <dgm:prSet/>
      <dgm:spPr/>
      <dgm:t>
        <a:bodyPr/>
        <a:lstStyle/>
        <a:p>
          <a:endParaRPr lang="en-US"/>
        </a:p>
      </dgm:t>
    </dgm:pt>
    <dgm:pt modelId="{2EF58FB8-DD65-4197-A466-407332532276}" type="sibTrans" cxnId="{7645D2A3-86E7-41A1-A8BA-C84853EE54C8}">
      <dgm:prSet/>
      <dgm:spPr/>
      <dgm:t>
        <a:bodyPr/>
        <a:lstStyle/>
        <a:p>
          <a:endParaRPr lang="en-US"/>
        </a:p>
      </dgm:t>
    </dgm:pt>
    <dgm:pt modelId="{1A2AAFB0-5255-44BD-ABAD-626D27095031}" type="pres">
      <dgm:prSet presAssocID="{AEB125B0-CE88-4BC3-B16C-76789FC5E131}" presName="diagram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FDF61727-9E02-4553-916C-BE215268692A}" type="pres">
      <dgm:prSet presAssocID="{AEB125B0-CE88-4BC3-B16C-76789FC5E131}" presName="matrix" presStyleCnt="0"/>
      <dgm:spPr/>
    </dgm:pt>
    <dgm:pt modelId="{6267E90C-2BE2-4691-AC1A-00C2B01A1607}" type="pres">
      <dgm:prSet presAssocID="{AEB125B0-CE88-4BC3-B16C-76789FC5E131}" presName="tile1" presStyleLbl="node1" presStyleIdx="0" presStyleCnt="4"/>
      <dgm:spPr/>
    </dgm:pt>
    <dgm:pt modelId="{70F48400-4462-4328-A8C1-FDE6F16A343D}" type="pres">
      <dgm:prSet presAssocID="{AEB125B0-CE88-4BC3-B16C-76789FC5E131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EF64B84B-DB00-4B71-9E26-E689AF0C9A74}" type="pres">
      <dgm:prSet presAssocID="{AEB125B0-CE88-4BC3-B16C-76789FC5E131}" presName="tile2" presStyleLbl="node1" presStyleIdx="1" presStyleCnt="4"/>
      <dgm:spPr/>
    </dgm:pt>
    <dgm:pt modelId="{4FFBCE89-7FA9-4A75-8A96-54023AD6F6FA}" type="pres">
      <dgm:prSet presAssocID="{AEB125B0-CE88-4BC3-B16C-76789FC5E131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99BED3CD-3ED0-46DE-B179-5A4DD0202E8A}" type="pres">
      <dgm:prSet presAssocID="{AEB125B0-CE88-4BC3-B16C-76789FC5E131}" presName="tile3" presStyleLbl="node1" presStyleIdx="2" presStyleCnt="4"/>
      <dgm:spPr/>
    </dgm:pt>
    <dgm:pt modelId="{A4B0B5E1-CA68-4623-AF61-B95709B6A6B2}" type="pres">
      <dgm:prSet presAssocID="{AEB125B0-CE88-4BC3-B16C-76789FC5E131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289EF043-4947-48F6-AC62-10E27728C428}" type="pres">
      <dgm:prSet presAssocID="{AEB125B0-CE88-4BC3-B16C-76789FC5E131}" presName="tile4" presStyleLbl="node1" presStyleIdx="3" presStyleCnt="4"/>
      <dgm:spPr/>
    </dgm:pt>
    <dgm:pt modelId="{E3059C32-D45D-4F1D-A700-21C1F9B72207}" type="pres">
      <dgm:prSet presAssocID="{AEB125B0-CE88-4BC3-B16C-76789FC5E131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</dgm:pt>
    <dgm:pt modelId="{8E152D1A-A826-4AAD-B75B-B476D2F27050}" type="pres">
      <dgm:prSet presAssocID="{AEB125B0-CE88-4BC3-B16C-76789FC5E131}" presName="centerTile" presStyleLbl="fgShp" presStyleIdx="0" presStyleCnt="1">
        <dgm:presLayoutVars>
          <dgm:chMax val="0"/>
          <dgm:chPref val="0"/>
        </dgm:presLayoutVars>
      </dgm:prSet>
      <dgm:spPr/>
    </dgm:pt>
  </dgm:ptLst>
  <dgm:cxnLst>
    <dgm:cxn modelId="{05D12814-837C-49DB-83F5-E333CD607651}" type="presOf" srcId="{9C39AC02-7DCB-4DA3-B09B-099874AC761C}" destId="{6267E90C-2BE2-4691-AC1A-00C2B01A1607}" srcOrd="0" destOrd="0" presId="urn:microsoft.com/office/officeart/2005/8/layout/matrix1"/>
    <dgm:cxn modelId="{B00C5A21-328F-4A9A-8FEE-98A31F435054}" type="presOf" srcId="{AEB125B0-CE88-4BC3-B16C-76789FC5E131}" destId="{1A2AAFB0-5255-44BD-ABAD-626D27095031}" srcOrd="0" destOrd="0" presId="urn:microsoft.com/office/officeart/2005/8/layout/matrix1"/>
    <dgm:cxn modelId="{E5497224-570F-48B8-8039-D0DBD16BE330}" srcId="{0927A528-AAC8-4225-BDFE-63B2D1C938BD}" destId="{ADBCF5D0-6605-4F8D-8F41-A8954878630C}" srcOrd="2" destOrd="0" parTransId="{464FA73E-D04B-42C0-B309-3F286EE1C371}" sibTransId="{EF0BB1CC-7C1A-4F18-9469-BE6457683B56}"/>
    <dgm:cxn modelId="{13EC1D2D-D8AC-4A68-BD95-CA3AA75397D3}" srcId="{0927A528-AAC8-4225-BDFE-63B2D1C938BD}" destId="{9C39AC02-7DCB-4DA3-B09B-099874AC761C}" srcOrd="0" destOrd="0" parTransId="{1D248114-FD25-47AB-99BA-CD65D7D6E36C}" sibTransId="{D93F2D4E-00AF-4CD7-9D7F-061C7235D3F9}"/>
    <dgm:cxn modelId="{7555A24E-1019-4693-A63B-2F1910062AB0}" type="presOf" srcId="{9C39AC02-7DCB-4DA3-B09B-099874AC761C}" destId="{70F48400-4462-4328-A8C1-FDE6F16A343D}" srcOrd="1" destOrd="0" presId="urn:microsoft.com/office/officeart/2005/8/layout/matrix1"/>
    <dgm:cxn modelId="{B4614E81-2CFA-4132-946D-F65E398D193F}" type="presOf" srcId="{38825A66-E2A3-496D-8295-3D8232033A0D}" destId="{289EF043-4947-48F6-AC62-10E27728C428}" srcOrd="0" destOrd="0" presId="urn:microsoft.com/office/officeart/2005/8/layout/matrix1"/>
    <dgm:cxn modelId="{7645D2A3-86E7-41A1-A8BA-C84853EE54C8}" srcId="{0927A528-AAC8-4225-BDFE-63B2D1C938BD}" destId="{38825A66-E2A3-496D-8295-3D8232033A0D}" srcOrd="3" destOrd="0" parTransId="{8366F71F-DB36-4000-9A60-8DA69E927D5E}" sibTransId="{2EF58FB8-DD65-4197-A466-407332532276}"/>
    <dgm:cxn modelId="{8974D3A6-5213-4529-A6D7-E6D7DE6F3E02}" type="presOf" srcId="{EFD3EC05-CCF2-47CE-A5B7-4B91DD126615}" destId="{4FFBCE89-7FA9-4A75-8A96-54023AD6F6FA}" srcOrd="1" destOrd="0" presId="urn:microsoft.com/office/officeart/2005/8/layout/matrix1"/>
    <dgm:cxn modelId="{D46ACFAF-43D1-4200-94F3-472F4703BBFF}" srcId="{AEB125B0-CE88-4BC3-B16C-76789FC5E131}" destId="{0927A528-AAC8-4225-BDFE-63B2D1C938BD}" srcOrd="0" destOrd="0" parTransId="{65C3B03E-3349-497C-9ED7-D3084C8AFA1E}" sibTransId="{1D0D44BA-9203-4D90-AA17-C0A83308ECC1}"/>
    <dgm:cxn modelId="{A8E810B7-2009-4B26-8A32-F5BA263EB822}" srcId="{0927A528-AAC8-4225-BDFE-63B2D1C938BD}" destId="{EFD3EC05-CCF2-47CE-A5B7-4B91DD126615}" srcOrd="1" destOrd="0" parTransId="{079948A7-1D91-412F-A28D-7935FA7A7CC8}" sibTransId="{DE226F0A-A63B-4EE5-87C4-1AD617B6D337}"/>
    <dgm:cxn modelId="{2A879BB7-122F-4B98-A285-B616BAC3F3B2}" type="presOf" srcId="{0927A528-AAC8-4225-BDFE-63B2D1C938BD}" destId="{8E152D1A-A826-4AAD-B75B-B476D2F27050}" srcOrd="0" destOrd="0" presId="urn:microsoft.com/office/officeart/2005/8/layout/matrix1"/>
    <dgm:cxn modelId="{07294CD0-77C3-4E11-BAE1-FD168DA8FC6C}" type="presOf" srcId="{ADBCF5D0-6605-4F8D-8F41-A8954878630C}" destId="{A4B0B5E1-CA68-4623-AF61-B95709B6A6B2}" srcOrd="1" destOrd="0" presId="urn:microsoft.com/office/officeart/2005/8/layout/matrix1"/>
    <dgm:cxn modelId="{6B1C11D4-0B30-456E-A3CC-D3783830FAB9}" type="presOf" srcId="{EFD3EC05-CCF2-47CE-A5B7-4B91DD126615}" destId="{EF64B84B-DB00-4B71-9E26-E689AF0C9A74}" srcOrd="0" destOrd="0" presId="urn:microsoft.com/office/officeart/2005/8/layout/matrix1"/>
    <dgm:cxn modelId="{A62F87EA-1579-456A-9E30-DF5AFEB6DB3C}" type="presOf" srcId="{ADBCF5D0-6605-4F8D-8F41-A8954878630C}" destId="{99BED3CD-3ED0-46DE-B179-5A4DD0202E8A}" srcOrd="0" destOrd="0" presId="urn:microsoft.com/office/officeart/2005/8/layout/matrix1"/>
    <dgm:cxn modelId="{1BBA55EC-633A-47DA-89EC-3341CA61F5E5}" type="presOf" srcId="{38825A66-E2A3-496D-8295-3D8232033A0D}" destId="{E3059C32-D45D-4F1D-A700-21C1F9B72207}" srcOrd="1" destOrd="0" presId="urn:microsoft.com/office/officeart/2005/8/layout/matrix1"/>
    <dgm:cxn modelId="{3CE97DB2-0F68-4304-85B6-FF7FCDC4424C}" type="presParOf" srcId="{1A2AAFB0-5255-44BD-ABAD-626D27095031}" destId="{FDF61727-9E02-4553-916C-BE215268692A}" srcOrd="0" destOrd="0" presId="urn:microsoft.com/office/officeart/2005/8/layout/matrix1"/>
    <dgm:cxn modelId="{3EE5A76B-8AA2-4CF4-9392-CB1FEF9CCEFC}" type="presParOf" srcId="{FDF61727-9E02-4553-916C-BE215268692A}" destId="{6267E90C-2BE2-4691-AC1A-00C2B01A1607}" srcOrd="0" destOrd="0" presId="urn:microsoft.com/office/officeart/2005/8/layout/matrix1"/>
    <dgm:cxn modelId="{0E075077-3DCD-487C-8BA7-50B556828BF3}" type="presParOf" srcId="{FDF61727-9E02-4553-916C-BE215268692A}" destId="{70F48400-4462-4328-A8C1-FDE6F16A343D}" srcOrd="1" destOrd="0" presId="urn:microsoft.com/office/officeart/2005/8/layout/matrix1"/>
    <dgm:cxn modelId="{0071AAFF-0B6D-471D-A7C0-C694C70F8AE9}" type="presParOf" srcId="{FDF61727-9E02-4553-916C-BE215268692A}" destId="{EF64B84B-DB00-4B71-9E26-E689AF0C9A74}" srcOrd="2" destOrd="0" presId="urn:microsoft.com/office/officeart/2005/8/layout/matrix1"/>
    <dgm:cxn modelId="{250315EB-56C5-4981-AE32-E383C4D522E1}" type="presParOf" srcId="{FDF61727-9E02-4553-916C-BE215268692A}" destId="{4FFBCE89-7FA9-4A75-8A96-54023AD6F6FA}" srcOrd="3" destOrd="0" presId="urn:microsoft.com/office/officeart/2005/8/layout/matrix1"/>
    <dgm:cxn modelId="{3881BFDD-DBDE-4F19-A253-941E74585484}" type="presParOf" srcId="{FDF61727-9E02-4553-916C-BE215268692A}" destId="{99BED3CD-3ED0-46DE-B179-5A4DD0202E8A}" srcOrd="4" destOrd="0" presId="urn:microsoft.com/office/officeart/2005/8/layout/matrix1"/>
    <dgm:cxn modelId="{38EF1836-0579-43F4-90A5-CB983EB93D8A}" type="presParOf" srcId="{FDF61727-9E02-4553-916C-BE215268692A}" destId="{A4B0B5E1-CA68-4623-AF61-B95709B6A6B2}" srcOrd="5" destOrd="0" presId="urn:microsoft.com/office/officeart/2005/8/layout/matrix1"/>
    <dgm:cxn modelId="{05FFE93A-0574-4432-88BC-8F61E845E913}" type="presParOf" srcId="{FDF61727-9E02-4553-916C-BE215268692A}" destId="{289EF043-4947-48F6-AC62-10E27728C428}" srcOrd="6" destOrd="0" presId="urn:microsoft.com/office/officeart/2005/8/layout/matrix1"/>
    <dgm:cxn modelId="{CB61036D-EC20-4554-A658-095257125287}" type="presParOf" srcId="{FDF61727-9E02-4553-916C-BE215268692A}" destId="{E3059C32-D45D-4F1D-A700-21C1F9B72207}" srcOrd="7" destOrd="0" presId="urn:microsoft.com/office/officeart/2005/8/layout/matrix1"/>
    <dgm:cxn modelId="{426D179D-A528-4495-A203-0260774BE945}" type="presParOf" srcId="{1A2AAFB0-5255-44BD-ABAD-626D27095031}" destId="{8E152D1A-A826-4AAD-B75B-B476D2F27050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16D67F6-13C0-4FB3-A2FC-254CCD320D5C}" type="doc">
      <dgm:prSet loTypeId="urn:microsoft.com/office/officeart/2005/8/layout/cycle3" loCatId="cycle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7E13530-6614-48E8-B33A-271DF508873E}">
      <dgm:prSet phldrT="[Text]"/>
      <dgm:spPr/>
      <dgm:t>
        <a:bodyPr/>
        <a:lstStyle/>
        <a:p>
          <a:r>
            <a:rPr lang="en-US" dirty="0"/>
            <a:t>Determine important constraints</a:t>
          </a:r>
        </a:p>
      </dgm:t>
    </dgm:pt>
    <dgm:pt modelId="{A1C345B9-9E2C-4341-8139-5845F369F4E1}" type="parTrans" cxnId="{598E3CF5-1E94-4958-92A5-B8B6239E8804}">
      <dgm:prSet/>
      <dgm:spPr/>
      <dgm:t>
        <a:bodyPr/>
        <a:lstStyle/>
        <a:p>
          <a:endParaRPr lang="en-US"/>
        </a:p>
      </dgm:t>
    </dgm:pt>
    <dgm:pt modelId="{60822834-27EE-4EA1-8E4E-1EA305A1573A}" type="sibTrans" cxnId="{598E3CF5-1E94-4958-92A5-B8B6239E8804}">
      <dgm:prSet/>
      <dgm:spPr>
        <a:solidFill>
          <a:srgbClr val="CFD5EA"/>
        </a:solidFill>
      </dgm:spPr>
      <dgm:t>
        <a:bodyPr/>
        <a:lstStyle/>
        <a:p>
          <a:endParaRPr lang="en-US"/>
        </a:p>
      </dgm:t>
    </dgm:pt>
    <dgm:pt modelId="{D9410628-49C1-4581-8A60-101F471582BC}">
      <dgm:prSet phldrT="[Text]"/>
      <dgm:spPr/>
      <dgm:t>
        <a:bodyPr/>
        <a:lstStyle/>
        <a:p>
          <a:r>
            <a:rPr lang="en-US" dirty="0"/>
            <a:t>Calculate sensitivities</a:t>
          </a:r>
        </a:p>
      </dgm:t>
    </dgm:pt>
    <dgm:pt modelId="{D67609FC-703C-4DD9-964D-3E1F79C23E54}" type="parTrans" cxnId="{9EDAD161-9068-4304-B00C-FA022A9D07E1}">
      <dgm:prSet/>
      <dgm:spPr/>
      <dgm:t>
        <a:bodyPr/>
        <a:lstStyle/>
        <a:p>
          <a:endParaRPr lang="en-US"/>
        </a:p>
      </dgm:t>
    </dgm:pt>
    <dgm:pt modelId="{D5CC7550-84ED-4FE6-8BE8-7E72281A3EC5}" type="sibTrans" cxnId="{9EDAD161-9068-4304-B00C-FA022A9D07E1}">
      <dgm:prSet/>
      <dgm:spPr/>
      <dgm:t>
        <a:bodyPr/>
        <a:lstStyle/>
        <a:p>
          <a:endParaRPr lang="en-US"/>
        </a:p>
      </dgm:t>
    </dgm:pt>
    <dgm:pt modelId="{D04DA201-C883-4F03-841F-0A663DCE84A0}">
      <dgm:prSet phldrT="[Text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US" dirty="0"/>
            <a:t>Solve OPF</a:t>
          </a:r>
        </a:p>
      </dgm:t>
    </dgm:pt>
    <dgm:pt modelId="{3A2CA477-7DBE-4C05-9191-9F2A0674F5FB}" type="parTrans" cxnId="{204E7006-3979-42B9-AC8D-01969538A0E1}">
      <dgm:prSet/>
      <dgm:spPr/>
      <dgm:t>
        <a:bodyPr/>
        <a:lstStyle/>
        <a:p>
          <a:endParaRPr lang="en-US"/>
        </a:p>
      </dgm:t>
    </dgm:pt>
    <dgm:pt modelId="{CEADC82E-CAEC-4034-BAFB-AA730E030F00}" type="sibTrans" cxnId="{204E7006-3979-42B9-AC8D-01969538A0E1}">
      <dgm:prSet/>
      <dgm:spPr/>
      <dgm:t>
        <a:bodyPr/>
        <a:lstStyle/>
        <a:p>
          <a:endParaRPr lang="en-US"/>
        </a:p>
      </dgm:t>
    </dgm:pt>
    <dgm:pt modelId="{2733190D-4395-4315-8E95-CF48E2314634}">
      <dgm:prSet phldrT="[Text]"/>
      <dgm:spPr/>
      <dgm:t>
        <a:bodyPr/>
        <a:lstStyle/>
        <a:p>
          <a:r>
            <a:rPr lang="en-US" dirty="0"/>
            <a:t>Are all constraints satisfied?</a:t>
          </a:r>
        </a:p>
      </dgm:t>
    </dgm:pt>
    <dgm:pt modelId="{B0B20665-4A58-4CA8-B331-1C6A70CF9853}" type="parTrans" cxnId="{95EA6FFE-4A91-4316-839B-7D849F953F2A}">
      <dgm:prSet/>
      <dgm:spPr/>
      <dgm:t>
        <a:bodyPr/>
        <a:lstStyle/>
        <a:p>
          <a:endParaRPr lang="en-US"/>
        </a:p>
      </dgm:t>
    </dgm:pt>
    <dgm:pt modelId="{3D8C144C-1854-43CC-BA69-FB934CDD84BC}" type="sibTrans" cxnId="{95EA6FFE-4A91-4316-839B-7D849F953F2A}">
      <dgm:prSet/>
      <dgm:spPr/>
      <dgm:t>
        <a:bodyPr/>
        <a:lstStyle/>
        <a:p>
          <a:endParaRPr lang="en-US"/>
        </a:p>
      </dgm:t>
    </dgm:pt>
    <dgm:pt modelId="{AA12BE06-E6C4-4D71-8971-3F800719EC4C}">
      <dgm:prSet phldrT="[Text]"/>
      <dgm:spPr/>
      <dgm:t>
        <a:bodyPr/>
        <a:lstStyle/>
        <a:p>
          <a:r>
            <a:rPr lang="en-US" dirty="0"/>
            <a:t>Solve DC power flow on full network</a:t>
          </a:r>
        </a:p>
      </dgm:t>
    </dgm:pt>
    <dgm:pt modelId="{AA9B2C2B-665F-4602-BC91-AF882B406E93}" type="parTrans" cxnId="{8262BB03-4700-4A18-9603-AE6FD1A286DD}">
      <dgm:prSet/>
      <dgm:spPr/>
      <dgm:t>
        <a:bodyPr/>
        <a:lstStyle/>
        <a:p>
          <a:endParaRPr lang="en-US"/>
        </a:p>
      </dgm:t>
    </dgm:pt>
    <dgm:pt modelId="{8F12AC2B-5B52-49F5-A3BC-6524AE0D00AF}" type="sibTrans" cxnId="{8262BB03-4700-4A18-9603-AE6FD1A286DD}">
      <dgm:prSet/>
      <dgm:spPr/>
      <dgm:t>
        <a:bodyPr/>
        <a:lstStyle/>
        <a:p>
          <a:endParaRPr lang="en-US"/>
        </a:p>
      </dgm:t>
    </dgm:pt>
    <dgm:pt modelId="{5316BB3B-902C-4E28-BE49-FC56E19E2FCD}" type="pres">
      <dgm:prSet presAssocID="{D16D67F6-13C0-4FB3-A2FC-254CCD320D5C}" presName="Name0" presStyleCnt="0">
        <dgm:presLayoutVars>
          <dgm:dir/>
          <dgm:resizeHandles val="exact"/>
        </dgm:presLayoutVars>
      </dgm:prSet>
      <dgm:spPr/>
    </dgm:pt>
    <dgm:pt modelId="{FB0E47D7-5EE3-4F98-A5A2-457E4D506169}" type="pres">
      <dgm:prSet presAssocID="{D16D67F6-13C0-4FB3-A2FC-254CCD320D5C}" presName="cycle" presStyleCnt="0"/>
      <dgm:spPr/>
    </dgm:pt>
    <dgm:pt modelId="{08D17383-D817-4009-81EA-976A08E967A7}" type="pres">
      <dgm:prSet presAssocID="{47E13530-6614-48E8-B33A-271DF508873E}" presName="nodeFirstNode" presStyleLbl="node1" presStyleIdx="0" presStyleCnt="5">
        <dgm:presLayoutVars>
          <dgm:bulletEnabled val="1"/>
        </dgm:presLayoutVars>
      </dgm:prSet>
      <dgm:spPr/>
    </dgm:pt>
    <dgm:pt modelId="{AEF1489D-A6FD-4391-BEE5-317721092EAE}" type="pres">
      <dgm:prSet presAssocID="{60822834-27EE-4EA1-8E4E-1EA305A1573A}" presName="sibTransFirstNode" presStyleLbl="bgShp" presStyleIdx="0" presStyleCnt="1"/>
      <dgm:spPr/>
    </dgm:pt>
    <dgm:pt modelId="{84560F51-A719-4C0E-A16E-F7A5FDA824D8}" type="pres">
      <dgm:prSet presAssocID="{D9410628-49C1-4581-8A60-101F471582BC}" presName="nodeFollowingNodes" presStyleLbl="node1" presStyleIdx="1" presStyleCnt="5">
        <dgm:presLayoutVars>
          <dgm:bulletEnabled val="1"/>
        </dgm:presLayoutVars>
      </dgm:prSet>
      <dgm:spPr/>
    </dgm:pt>
    <dgm:pt modelId="{114AC594-9361-46C9-AC61-9B01BD3546DC}" type="pres">
      <dgm:prSet presAssocID="{D04DA201-C883-4F03-841F-0A663DCE84A0}" presName="nodeFollowingNodes" presStyleLbl="node1" presStyleIdx="2" presStyleCnt="5">
        <dgm:presLayoutVars>
          <dgm:bulletEnabled val="1"/>
        </dgm:presLayoutVars>
      </dgm:prSet>
      <dgm:spPr/>
    </dgm:pt>
    <dgm:pt modelId="{13407D43-35BD-4CFA-971D-3E1B250B8B5B}" type="pres">
      <dgm:prSet presAssocID="{AA12BE06-E6C4-4D71-8971-3F800719EC4C}" presName="nodeFollowingNodes" presStyleLbl="node1" presStyleIdx="3" presStyleCnt="5">
        <dgm:presLayoutVars>
          <dgm:bulletEnabled val="1"/>
        </dgm:presLayoutVars>
      </dgm:prSet>
      <dgm:spPr/>
    </dgm:pt>
    <dgm:pt modelId="{23A9E756-55E7-4D8E-B1FC-311076F72134}" type="pres">
      <dgm:prSet presAssocID="{2733190D-4395-4315-8E95-CF48E2314634}" presName="nodeFollowingNodes" presStyleLbl="node1" presStyleIdx="4" presStyleCnt="5">
        <dgm:presLayoutVars>
          <dgm:bulletEnabled val="1"/>
        </dgm:presLayoutVars>
      </dgm:prSet>
      <dgm:spPr/>
    </dgm:pt>
  </dgm:ptLst>
  <dgm:cxnLst>
    <dgm:cxn modelId="{8262BB03-4700-4A18-9603-AE6FD1A286DD}" srcId="{D16D67F6-13C0-4FB3-A2FC-254CCD320D5C}" destId="{AA12BE06-E6C4-4D71-8971-3F800719EC4C}" srcOrd="3" destOrd="0" parTransId="{AA9B2C2B-665F-4602-BC91-AF882B406E93}" sibTransId="{8F12AC2B-5B52-49F5-A3BC-6524AE0D00AF}"/>
    <dgm:cxn modelId="{204E7006-3979-42B9-AC8D-01969538A0E1}" srcId="{D16D67F6-13C0-4FB3-A2FC-254CCD320D5C}" destId="{D04DA201-C883-4F03-841F-0A663DCE84A0}" srcOrd="2" destOrd="0" parTransId="{3A2CA477-7DBE-4C05-9191-9F2A0674F5FB}" sibTransId="{CEADC82E-CAEC-4034-BAFB-AA730E030F00}"/>
    <dgm:cxn modelId="{9EDAD161-9068-4304-B00C-FA022A9D07E1}" srcId="{D16D67F6-13C0-4FB3-A2FC-254CCD320D5C}" destId="{D9410628-49C1-4581-8A60-101F471582BC}" srcOrd="1" destOrd="0" parTransId="{D67609FC-703C-4DD9-964D-3E1F79C23E54}" sibTransId="{D5CC7550-84ED-4FE6-8BE8-7E72281A3EC5}"/>
    <dgm:cxn modelId="{F5EA7C6A-4771-4A19-9B72-DEAEFE34F718}" type="presOf" srcId="{AA12BE06-E6C4-4D71-8971-3F800719EC4C}" destId="{13407D43-35BD-4CFA-971D-3E1B250B8B5B}" srcOrd="0" destOrd="0" presId="urn:microsoft.com/office/officeart/2005/8/layout/cycle3"/>
    <dgm:cxn modelId="{DD729671-8F00-4E66-ADEA-5E3373070FFA}" type="presOf" srcId="{2733190D-4395-4315-8E95-CF48E2314634}" destId="{23A9E756-55E7-4D8E-B1FC-311076F72134}" srcOrd="0" destOrd="0" presId="urn:microsoft.com/office/officeart/2005/8/layout/cycle3"/>
    <dgm:cxn modelId="{649D9F8D-E1D8-4460-A590-EBDC5E9D653F}" type="presOf" srcId="{60822834-27EE-4EA1-8E4E-1EA305A1573A}" destId="{AEF1489D-A6FD-4391-BEE5-317721092EAE}" srcOrd="0" destOrd="0" presId="urn:microsoft.com/office/officeart/2005/8/layout/cycle3"/>
    <dgm:cxn modelId="{5F6004C2-DD79-4E8E-BC4D-2E119F93C57F}" type="presOf" srcId="{D04DA201-C883-4F03-841F-0A663DCE84A0}" destId="{114AC594-9361-46C9-AC61-9B01BD3546DC}" srcOrd="0" destOrd="0" presId="urn:microsoft.com/office/officeart/2005/8/layout/cycle3"/>
    <dgm:cxn modelId="{99E160DA-95A6-471D-9A72-D7AE5E10841F}" type="presOf" srcId="{47E13530-6614-48E8-B33A-271DF508873E}" destId="{08D17383-D817-4009-81EA-976A08E967A7}" srcOrd="0" destOrd="0" presId="urn:microsoft.com/office/officeart/2005/8/layout/cycle3"/>
    <dgm:cxn modelId="{637EF9E8-0AFF-47F0-9607-06F72DD5E930}" type="presOf" srcId="{D16D67F6-13C0-4FB3-A2FC-254CCD320D5C}" destId="{5316BB3B-902C-4E28-BE49-FC56E19E2FCD}" srcOrd="0" destOrd="0" presId="urn:microsoft.com/office/officeart/2005/8/layout/cycle3"/>
    <dgm:cxn modelId="{598E3CF5-1E94-4958-92A5-B8B6239E8804}" srcId="{D16D67F6-13C0-4FB3-A2FC-254CCD320D5C}" destId="{47E13530-6614-48E8-B33A-271DF508873E}" srcOrd="0" destOrd="0" parTransId="{A1C345B9-9E2C-4341-8139-5845F369F4E1}" sibTransId="{60822834-27EE-4EA1-8E4E-1EA305A1573A}"/>
    <dgm:cxn modelId="{9BCD95FC-8E5C-4D61-A2A6-D66DE6D85F88}" type="presOf" srcId="{D9410628-49C1-4581-8A60-101F471582BC}" destId="{84560F51-A719-4C0E-A16E-F7A5FDA824D8}" srcOrd="0" destOrd="0" presId="urn:microsoft.com/office/officeart/2005/8/layout/cycle3"/>
    <dgm:cxn modelId="{95EA6FFE-4A91-4316-839B-7D849F953F2A}" srcId="{D16D67F6-13C0-4FB3-A2FC-254CCD320D5C}" destId="{2733190D-4395-4315-8E95-CF48E2314634}" srcOrd="4" destOrd="0" parTransId="{B0B20665-4A58-4CA8-B331-1C6A70CF9853}" sibTransId="{3D8C144C-1854-43CC-BA69-FB934CDD84BC}"/>
    <dgm:cxn modelId="{25717659-0F92-4952-AA40-ABC3FFF854C9}" type="presParOf" srcId="{5316BB3B-902C-4E28-BE49-FC56E19E2FCD}" destId="{FB0E47D7-5EE3-4F98-A5A2-457E4D506169}" srcOrd="0" destOrd="0" presId="urn:microsoft.com/office/officeart/2005/8/layout/cycle3"/>
    <dgm:cxn modelId="{81D87BEF-37FA-47BA-B17A-335CC25FAB69}" type="presParOf" srcId="{FB0E47D7-5EE3-4F98-A5A2-457E4D506169}" destId="{08D17383-D817-4009-81EA-976A08E967A7}" srcOrd="0" destOrd="0" presId="urn:microsoft.com/office/officeart/2005/8/layout/cycle3"/>
    <dgm:cxn modelId="{6B5FCBD6-B406-469B-891F-E518D08F8C8B}" type="presParOf" srcId="{FB0E47D7-5EE3-4F98-A5A2-457E4D506169}" destId="{AEF1489D-A6FD-4391-BEE5-317721092EAE}" srcOrd="1" destOrd="0" presId="urn:microsoft.com/office/officeart/2005/8/layout/cycle3"/>
    <dgm:cxn modelId="{2E07B491-5BFC-4F9D-917B-D5F224BF7EB7}" type="presParOf" srcId="{FB0E47D7-5EE3-4F98-A5A2-457E4D506169}" destId="{84560F51-A719-4C0E-A16E-F7A5FDA824D8}" srcOrd="2" destOrd="0" presId="urn:microsoft.com/office/officeart/2005/8/layout/cycle3"/>
    <dgm:cxn modelId="{88758374-8E55-41A8-8CEF-D6A69186B603}" type="presParOf" srcId="{FB0E47D7-5EE3-4F98-A5A2-457E4D506169}" destId="{114AC594-9361-46C9-AC61-9B01BD3546DC}" srcOrd="3" destOrd="0" presId="urn:microsoft.com/office/officeart/2005/8/layout/cycle3"/>
    <dgm:cxn modelId="{46B2F08D-82D2-408B-BFC5-8CD99179BD5C}" type="presParOf" srcId="{FB0E47D7-5EE3-4F98-A5A2-457E4D506169}" destId="{13407D43-35BD-4CFA-971D-3E1B250B8B5B}" srcOrd="4" destOrd="0" presId="urn:microsoft.com/office/officeart/2005/8/layout/cycle3"/>
    <dgm:cxn modelId="{22EE4AFC-9BD4-43DF-B11A-785DF6967F9B}" type="presParOf" srcId="{FB0E47D7-5EE3-4F98-A5A2-457E4D506169}" destId="{23A9E756-55E7-4D8E-B1FC-311076F72134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CF17810-BC8E-4425-AD48-1C46B9076343}" type="doc">
      <dgm:prSet loTypeId="urn:microsoft.com/office/officeart/2005/8/layout/chevron1" loCatId="process" qsTypeId="urn:microsoft.com/office/officeart/2005/8/quickstyle/simple2" qsCatId="simple" csTypeId="urn:microsoft.com/office/officeart/2005/8/colors/accent1_2" csCatId="accent1" phldr="1"/>
      <dgm:spPr/>
    </dgm:pt>
    <dgm:pt modelId="{CF14451A-1D40-42B7-BCE9-AA094B563215}">
      <dgm:prSet phldrT="[Text]"/>
      <dgm:spPr/>
      <dgm:t>
        <a:bodyPr/>
        <a:lstStyle/>
        <a:p>
          <a:r>
            <a:rPr lang="en-US" dirty="0"/>
            <a:t>Calculate Sensitivities</a:t>
          </a:r>
        </a:p>
      </dgm:t>
    </dgm:pt>
    <dgm:pt modelId="{CD63B621-D07D-4301-8AAF-3547F1C66BC5}" type="parTrans" cxnId="{0C747177-DDB9-4C7F-85EF-A04AC0F57789}">
      <dgm:prSet/>
      <dgm:spPr/>
      <dgm:t>
        <a:bodyPr/>
        <a:lstStyle/>
        <a:p>
          <a:endParaRPr lang="en-US"/>
        </a:p>
      </dgm:t>
    </dgm:pt>
    <dgm:pt modelId="{97B460F8-B07B-49FB-AEC0-1FCF051E1309}" type="sibTrans" cxnId="{0C747177-DDB9-4C7F-85EF-A04AC0F57789}">
      <dgm:prSet/>
      <dgm:spPr/>
      <dgm:t>
        <a:bodyPr/>
        <a:lstStyle/>
        <a:p>
          <a:endParaRPr lang="en-US"/>
        </a:p>
      </dgm:t>
    </dgm:pt>
    <dgm:pt modelId="{01C5C928-8101-4E59-8482-B6F8B2FECE5B}">
      <dgm:prSet phldrT="[Text]"/>
      <dgm:spPr/>
      <dgm:t>
        <a:bodyPr/>
        <a:lstStyle/>
        <a:p>
          <a:r>
            <a:rPr lang="en-US" dirty="0"/>
            <a:t>Real/Reactive power flow and line losses</a:t>
          </a:r>
        </a:p>
      </dgm:t>
    </dgm:pt>
    <dgm:pt modelId="{64598218-1D12-4D6C-860D-A6DBA3C7EAF8}" type="parTrans" cxnId="{C644D507-A26F-4478-9527-AE8012A8B844}">
      <dgm:prSet/>
      <dgm:spPr/>
      <dgm:t>
        <a:bodyPr/>
        <a:lstStyle/>
        <a:p>
          <a:endParaRPr lang="en-US"/>
        </a:p>
      </dgm:t>
    </dgm:pt>
    <dgm:pt modelId="{3EF2FB1F-D558-48FD-895E-780574F8D431}" type="sibTrans" cxnId="{C644D507-A26F-4478-9527-AE8012A8B844}">
      <dgm:prSet/>
      <dgm:spPr/>
      <dgm:t>
        <a:bodyPr/>
        <a:lstStyle/>
        <a:p>
          <a:endParaRPr lang="en-US"/>
        </a:p>
      </dgm:t>
    </dgm:pt>
    <dgm:pt modelId="{01A1E195-6F23-43CE-AFE1-1E4F9C04C30F}">
      <dgm:prSet phldrT="[Text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US" dirty="0"/>
            <a:t>Solve LOPF</a:t>
          </a:r>
        </a:p>
      </dgm:t>
    </dgm:pt>
    <dgm:pt modelId="{F8DF2029-14A8-4DA8-8C7A-B12CD80AC2EC}" type="parTrans" cxnId="{BDF07E18-B0F6-4EB3-B8D3-09C89007FB5C}">
      <dgm:prSet/>
      <dgm:spPr/>
      <dgm:t>
        <a:bodyPr/>
        <a:lstStyle/>
        <a:p>
          <a:endParaRPr lang="en-US"/>
        </a:p>
      </dgm:t>
    </dgm:pt>
    <dgm:pt modelId="{DE72F7EC-1B10-4606-AF93-E4EB4DD980B4}" type="sibTrans" cxnId="{BDF07E18-B0F6-4EB3-B8D3-09C89007FB5C}">
      <dgm:prSet/>
      <dgm:spPr/>
      <dgm:t>
        <a:bodyPr/>
        <a:lstStyle/>
        <a:p>
          <a:endParaRPr lang="en-US"/>
        </a:p>
      </dgm:t>
    </dgm:pt>
    <dgm:pt modelId="{BAE65CAD-E762-4104-A05B-3EBFA569A67B}">
      <dgm:prSet phldrT="[Text]"/>
      <dgm:spPr/>
      <dgm:t>
        <a:bodyPr/>
        <a:lstStyle/>
        <a:p>
          <a:r>
            <a:rPr lang="en-US" dirty="0"/>
            <a:t>Solved using </a:t>
          </a:r>
          <a:r>
            <a:rPr lang="en-US" dirty="0" err="1"/>
            <a:t>Gurobi</a:t>
          </a:r>
          <a:endParaRPr lang="en-US" dirty="0"/>
        </a:p>
      </dgm:t>
    </dgm:pt>
    <dgm:pt modelId="{17E87FB2-FA86-4A3A-A90A-C46D1EAD12F5}" type="parTrans" cxnId="{7A8A33C0-73FC-48DE-AD04-7107CA5BB042}">
      <dgm:prSet/>
      <dgm:spPr/>
      <dgm:t>
        <a:bodyPr/>
        <a:lstStyle/>
        <a:p>
          <a:endParaRPr lang="en-US"/>
        </a:p>
      </dgm:t>
    </dgm:pt>
    <dgm:pt modelId="{34DB10E9-D680-43BB-BF6B-DB4E4361C7FA}" type="sibTrans" cxnId="{7A8A33C0-73FC-48DE-AD04-7107CA5BB042}">
      <dgm:prSet/>
      <dgm:spPr/>
      <dgm:t>
        <a:bodyPr/>
        <a:lstStyle/>
        <a:p>
          <a:endParaRPr lang="en-US"/>
        </a:p>
      </dgm:t>
    </dgm:pt>
    <dgm:pt modelId="{2367ECA4-7E86-4EB7-AFB7-64F08177160D}">
      <dgm:prSet phldrT="[Text]"/>
      <dgm:spPr/>
      <dgm:t>
        <a:bodyPr/>
        <a:lstStyle/>
        <a:p>
          <a:pPr>
            <a:spcAft>
              <a:spcPts val="0"/>
            </a:spcAft>
          </a:pPr>
          <a:r>
            <a:rPr lang="en-US" dirty="0"/>
            <a:t>Solve </a:t>
          </a:r>
        </a:p>
        <a:p>
          <a:pPr>
            <a:spcAft>
              <a:spcPts val="0"/>
            </a:spcAft>
          </a:pPr>
          <a:r>
            <a:rPr lang="en-US" dirty="0"/>
            <a:t>AC OPF</a:t>
          </a:r>
        </a:p>
      </dgm:t>
    </dgm:pt>
    <dgm:pt modelId="{069678D5-4BC5-4A8A-B4CB-A734D3B119AC}" type="parTrans" cxnId="{A09A4DFE-7492-4EC4-8487-8942176E2C1C}">
      <dgm:prSet/>
      <dgm:spPr/>
      <dgm:t>
        <a:bodyPr/>
        <a:lstStyle/>
        <a:p>
          <a:endParaRPr lang="en-US"/>
        </a:p>
      </dgm:t>
    </dgm:pt>
    <dgm:pt modelId="{55AF5AEC-0B73-454E-91CA-5A416C8B71C9}" type="sibTrans" cxnId="{A09A4DFE-7492-4EC4-8487-8942176E2C1C}">
      <dgm:prSet/>
      <dgm:spPr/>
      <dgm:t>
        <a:bodyPr/>
        <a:lstStyle/>
        <a:p>
          <a:endParaRPr lang="en-US"/>
        </a:p>
      </dgm:t>
    </dgm:pt>
    <dgm:pt modelId="{F6C57309-0724-4ADF-95C7-6774C7C5DAC3}">
      <dgm:prSet phldrT="[Text]"/>
      <dgm:spPr/>
      <dgm:t>
        <a:bodyPr/>
        <a:lstStyle/>
        <a:p>
          <a:r>
            <a:rPr lang="en-US" dirty="0"/>
            <a:t>Solved using IPOPT</a:t>
          </a:r>
        </a:p>
      </dgm:t>
    </dgm:pt>
    <dgm:pt modelId="{BD119441-DAD9-4DD9-A6D8-27F1FF4EDE8B}" type="parTrans" cxnId="{05F6F99E-E403-4C36-BA8A-DBF24A1C6FB5}">
      <dgm:prSet/>
      <dgm:spPr/>
      <dgm:t>
        <a:bodyPr/>
        <a:lstStyle/>
        <a:p>
          <a:endParaRPr lang="en-US"/>
        </a:p>
      </dgm:t>
    </dgm:pt>
    <dgm:pt modelId="{A8FFF8F3-0A07-4AA2-B613-BD1911A2CFA7}" type="sibTrans" cxnId="{05F6F99E-E403-4C36-BA8A-DBF24A1C6FB5}">
      <dgm:prSet/>
      <dgm:spPr/>
      <dgm:t>
        <a:bodyPr/>
        <a:lstStyle/>
        <a:p>
          <a:endParaRPr lang="en-US"/>
        </a:p>
      </dgm:t>
    </dgm:pt>
    <dgm:pt modelId="{52108B86-FA70-4F57-8CD3-9692649473A3}">
      <dgm:prSet phldrT="[Text]"/>
      <dgm:spPr/>
      <dgm:t>
        <a:bodyPr/>
        <a:lstStyle/>
        <a:p>
          <a:r>
            <a:rPr lang="en-US" dirty="0"/>
            <a:t>Solve AC Power Flow</a:t>
          </a:r>
        </a:p>
      </dgm:t>
    </dgm:pt>
    <dgm:pt modelId="{C92552FE-13BD-45F9-AEB9-E6298F928DED}" type="parTrans" cxnId="{33A6EDED-5431-457F-8E3B-45E3654D1CE7}">
      <dgm:prSet/>
      <dgm:spPr/>
      <dgm:t>
        <a:bodyPr/>
        <a:lstStyle/>
        <a:p>
          <a:endParaRPr lang="en-US"/>
        </a:p>
      </dgm:t>
    </dgm:pt>
    <dgm:pt modelId="{355E5E9C-3375-4DA2-96D7-E967418EF409}" type="sibTrans" cxnId="{33A6EDED-5431-457F-8E3B-45E3654D1CE7}">
      <dgm:prSet/>
      <dgm:spPr/>
      <dgm:t>
        <a:bodyPr/>
        <a:lstStyle/>
        <a:p>
          <a:endParaRPr lang="en-US"/>
        </a:p>
      </dgm:t>
    </dgm:pt>
    <dgm:pt modelId="{C703117F-D94C-4E81-A042-17F790439005}">
      <dgm:prSet phldrT="[Text]"/>
      <dgm:spPr/>
      <dgm:t>
        <a:bodyPr/>
        <a:lstStyle/>
        <a:p>
          <a:r>
            <a:rPr lang="en-US" dirty="0"/>
            <a:t>Calculate power flow errors and violations</a:t>
          </a:r>
        </a:p>
      </dgm:t>
    </dgm:pt>
    <dgm:pt modelId="{F90BDE40-BC9B-4D57-AD53-4D013C27EA60}" type="parTrans" cxnId="{14A3EF36-49BD-4916-9C50-1E8C8C35C0B5}">
      <dgm:prSet/>
      <dgm:spPr/>
      <dgm:t>
        <a:bodyPr/>
        <a:lstStyle/>
        <a:p>
          <a:endParaRPr lang="en-US"/>
        </a:p>
      </dgm:t>
    </dgm:pt>
    <dgm:pt modelId="{CDAA2EBB-EF18-46A3-B293-1589693366A3}" type="sibTrans" cxnId="{14A3EF36-49BD-4916-9C50-1E8C8C35C0B5}">
      <dgm:prSet/>
      <dgm:spPr/>
      <dgm:t>
        <a:bodyPr/>
        <a:lstStyle/>
        <a:p>
          <a:endParaRPr lang="en-US"/>
        </a:p>
      </dgm:t>
    </dgm:pt>
    <dgm:pt modelId="{1A3A33C5-35D8-4571-BC32-3305CB76E91D}">
      <dgm:prSet phldrT="[Text]"/>
      <dgm:spPr/>
      <dgm:t>
        <a:bodyPr/>
        <a:lstStyle/>
        <a:p>
          <a:r>
            <a:rPr lang="en-US" dirty="0"/>
            <a:t>Basepoint solution</a:t>
          </a:r>
        </a:p>
      </dgm:t>
    </dgm:pt>
    <dgm:pt modelId="{DA5C9AE4-1956-4B7F-9DEB-B00839ED4AAA}" type="parTrans" cxnId="{7A48F78F-8C99-43B7-BF59-E10C6D7CF9EF}">
      <dgm:prSet/>
      <dgm:spPr/>
      <dgm:t>
        <a:bodyPr/>
        <a:lstStyle/>
        <a:p>
          <a:endParaRPr lang="en-US"/>
        </a:p>
      </dgm:t>
    </dgm:pt>
    <dgm:pt modelId="{744F7032-A3C9-49B6-86F9-8E930669D06A}" type="sibTrans" cxnId="{7A48F78F-8C99-43B7-BF59-E10C6D7CF9EF}">
      <dgm:prSet/>
      <dgm:spPr/>
      <dgm:t>
        <a:bodyPr/>
        <a:lstStyle/>
        <a:p>
          <a:endParaRPr lang="en-US"/>
        </a:p>
      </dgm:t>
    </dgm:pt>
    <dgm:pt modelId="{0E379CB8-8D1F-40DD-B824-FC324EFC4F17}">
      <dgm:prSet phldrT="[Text]"/>
      <dgm:spPr/>
      <dgm:t>
        <a:bodyPr/>
        <a:lstStyle/>
        <a:p>
          <a:r>
            <a:rPr lang="en-US" dirty="0"/>
            <a:t>Voltage magnitude</a:t>
          </a:r>
        </a:p>
      </dgm:t>
    </dgm:pt>
    <dgm:pt modelId="{C8CA9A94-B128-46E0-B532-0F04C3B06434}" type="parTrans" cxnId="{46AEA845-9847-49E7-8ACF-BDA19C726BFD}">
      <dgm:prSet/>
      <dgm:spPr/>
      <dgm:t>
        <a:bodyPr/>
        <a:lstStyle/>
        <a:p>
          <a:endParaRPr lang="en-US"/>
        </a:p>
      </dgm:t>
    </dgm:pt>
    <dgm:pt modelId="{C9C1C37E-2B6F-4E3E-923D-8F280D8F6CE1}" type="sibTrans" cxnId="{46AEA845-9847-49E7-8ACF-BDA19C726BFD}">
      <dgm:prSet/>
      <dgm:spPr/>
      <dgm:t>
        <a:bodyPr/>
        <a:lstStyle/>
        <a:p>
          <a:endParaRPr lang="en-US"/>
        </a:p>
      </dgm:t>
    </dgm:pt>
    <dgm:pt modelId="{810526BF-129F-47C4-AAC4-DC893CB16E02}">
      <dgm:prSet phldrT="[Text]"/>
      <dgm:spPr/>
      <dgm:t>
        <a:bodyPr/>
        <a:lstStyle/>
        <a:p>
          <a:r>
            <a:rPr lang="en-US" dirty="0"/>
            <a:t>S/D/C/P-LOPF</a:t>
          </a:r>
        </a:p>
      </dgm:t>
    </dgm:pt>
    <dgm:pt modelId="{2E06881D-66DA-49E6-AD52-E50D96E06774}" type="parTrans" cxnId="{27D4F903-4F87-4C40-8DDF-FAD66EE64D2F}">
      <dgm:prSet/>
      <dgm:spPr/>
      <dgm:t>
        <a:bodyPr/>
        <a:lstStyle/>
        <a:p>
          <a:endParaRPr lang="en-US"/>
        </a:p>
      </dgm:t>
    </dgm:pt>
    <dgm:pt modelId="{DBC0D454-9435-4B13-8BFD-D8B0481DA589}" type="sibTrans" cxnId="{27D4F903-4F87-4C40-8DDF-FAD66EE64D2F}">
      <dgm:prSet/>
      <dgm:spPr/>
      <dgm:t>
        <a:bodyPr/>
        <a:lstStyle/>
        <a:p>
          <a:endParaRPr lang="en-US"/>
        </a:p>
      </dgm:t>
    </dgm:pt>
    <dgm:pt modelId="{9AD89979-C64C-4322-AA88-FE18E0B3904F}">
      <dgm:prSet phldrT="[Text]"/>
      <dgm:spPr/>
      <dgm:t>
        <a:bodyPr/>
        <a:lstStyle/>
        <a:p>
          <a:r>
            <a:rPr lang="en-US" dirty="0"/>
            <a:t>Sparse and dense calculations</a:t>
          </a:r>
        </a:p>
      </dgm:t>
    </dgm:pt>
    <dgm:pt modelId="{83E69A28-484D-4211-8CEE-ECCADFE08C59}" type="parTrans" cxnId="{8BDCF1A5-AF4F-40DF-B114-24F78968276D}">
      <dgm:prSet/>
      <dgm:spPr/>
      <dgm:t>
        <a:bodyPr/>
        <a:lstStyle/>
        <a:p>
          <a:endParaRPr lang="en-US"/>
        </a:p>
      </dgm:t>
    </dgm:pt>
    <dgm:pt modelId="{12CF46CD-FEAA-41E7-8FDC-34E4BDD01311}" type="sibTrans" cxnId="{8BDCF1A5-AF4F-40DF-B114-24F78968276D}">
      <dgm:prSet/>
      <dgm:spPr/>
      <dgm:t>
        <a:bodyPr/>
        <a:lstStyle/>
        <a:p>
          <a:endParaRPr lang="en-US"/>
        </a:p>
      </dgm:t>
    </dgm:pt>
    <dgm:pt modelId="{9A826EB6-0267-4A19-8C1D-56FA656CA1BE}">
      <dgm:prSet phldrT="[Text]"/>
      <dgm:spPr/>
      <dgm:t>
        <a:bodyPr/>
        <a:lstStyle/>
        <a:p>
          <a:r>
            <a:rPr lang="en-US" dirty="0"/>
            <a:t>B-theta/PTDF</a:t>
          </a:r>
        </a:p>
      </dgm:t>
    </dgm:pt>
    <dgm:pt modelId="{7A4D0AE4-A50C-47DF-8C40-3D4AD14AE654}" type="parTrans" cxnId="{D6F69084-916A-42B7-81E9-F8B9F3F391D1}">
      <dgm:prSet/>
      <dgm:spPr/>
      <dgm:t>
        <a:bodyPr/>
        <a:lstStyle/>
        <a:p>
          <a:endParaRPr lang="en-US"/>
        </a:p>
      </dgm:t>
    </dgm:pt>
    <dgm:pt modelId="{599CB551-1EE2-49E6-B1AC-4454F3275975}" type="sibTrans" cxnId="{D6F69084-916A-42B7-81E9-F8B9F3F391D1}">
      <dgm:prSet/>
      <dgm:spPr/>
      <dgm:t>
        <a:bodyPr/>
        <a:lstStyle/>
        <a:p>
          <a:endParaRPr lang="en-US"/>
        </a:p>
      </dgm:t>
    </dgm:pt>
    <dgm:pt modelId="{AFE338C3-EEDC-4D2E-816D-169DFCF4D717}">
      <dgm:prSet phldrT="[Text]"/>
      <dgm:spPr/>
      <dgm:t>
        <a:bodyPr/>
        <a:lstStyle/>
        <a:p>
          <a:r>
            <a:rPr lang="en-US" dirty="0"/>
            <a:t>Simulates “actual” dispatch from OPF solution</a:t>
          </a:r>
        </a:p>
      </dgm:t>
    </dgm:pt>
    <dgm:pt modelId="{F1C6C751-D2F8-42AE-8999-0EA0F1877239}" type="parTrans" cxnId="{0556D976-B4D5-4028-AA20-85308C05BAA4}">
      <dgm:prSet/>
      <dgm:spPr/>
      <dgm:t>
        <a:bodyPr/>
        <a:lstStyle/>
        <a:p>
          <a:endParaRPr lang="en-US"/>
        </a:p>
      </dgm:t>
    </dgm:pt>
    <dgm:pt modelId="{AF2936D2-1362-4601-B2DE-7B0C89A4AA0C}" type="sibTrans" cxnId="{0556D976-B4D5-4028-AA20-85308C05BAA4}">
      <dgm:prSet/>
      <dgm:spPr/>
      <dgm:t>
        <a:bodyPr/>
        <a:lstStyle/>
        <a:p>
          <a:endParaRPr lang="en-US"/>
        </a:p>
      </dgm:t>
    </dgm:pt>
    <dgm:pt modelId="{45B46B06-E256-4C6A-8104-EA25F3DE9488}">
      <dgm:prSet phldrT="[Text]"/>
      <dgm:spPr>
        <a:solidFill>
          <a:schemeClr val="accent1"/>
        </a:solidFill>
      </dgm:spPr>
      <dgm:t>
        <a:bodyPr/>
        <a:lstStyle/>
        <a:p>
          <a:r>
            <a:rPr lang="en-US" dirty="0"/>
            <a:t>Change Demand</a:t>
          </a:r>
        </a:p>
      </dgm:t>
    </dgm:pt>
    <dgm:pt modelId="{DD3D6F1F-3876-4607-88EC-DB862E4A1A27}" type="parTrans" cxnId="{61AE9E24-3A88-4B75-87F5-0969737DDC14}">
      <dgm:prSet/>
      <dgm:spPr/>
      <dgm:t>
        <a:bodyPr/>
        <a:lstStyle/>
        <a:p>
          <a:endParaRPr lang="en-US"/>
        </a:p>
      </dgm:t>
    </dgm:pt>
    <dgm:pt modelId="{F5B77489-1C6E-4F43-A49C-3F6A73540DCF}" type="sibTrans" cxnId="{61AE9E24-3A88-4B75-87F5-0969737DDC14}">
      <dgm:prSet/>
      <dgm:spPr/>
      <dgm:t>
        <a:bodyPr/>
        <a:lstStyle/>
        <a:p>
          <a:endParaRPr lang="en-US"/>
        </a:p>
      </dgm:t>
    </dgm:pt>
    <dgm:pt modelId="{E0D1A098-ABE1-47F4-AB1F-5EF8A8269ADC}">
      <dgm:prSet phldrT="[Text]"/>
      <dgm:spPr>
        <a:noFill/>
      </dgm:spPr>
      <dgm:t>
        <a:bodyPr/>
        <a:lstStyle/>
        <a:p>
          <a:r>
            <a:rPr lang="en-US" dirty="0"/>
            <a:t>Uniform multiplier from 0.9 to 1.1</a:t>
          </a:r>
        </a:p>
      </dgm:t>
    </dgm:pt>
    <dgm:pt modelId="{F358454A-1685-4298-BE52-79402688A453}" type="parTrans" cxnId="{AACED57A-C15F-400C-AD6E-CB99458DFF04}">
      <dgm:prSet/>
      <dgm:spPr/>
      <dgm:t>
        <a:bodyPr/>
        <a:lstStyle/>
        <a:p>
          <a:endParaRPr lang="en-US"/>
        </a:p>
      </dgm:t>
    </dgm:pt>
    <dgm:pt modelId="{D08248B6-9B8A-417E-911D-3888687E6AC0}" type="sibTrans" cxnId="{AACED57A-C15F-400C-AD6E-CB99458DFF04}">
      <dgm:prSet/>
      <dgm:spPr/>
      <dgm:t>
        <a:bodyPr/>
        <a:lstStyle/>
        <a:p>
          <a:endParaRPr lang="en-US"/>
        </a:p>
      </dgm:t>
    </dgm:pt>
    <dgm:pt modelId="{23802AB5-F63B-42CC-9289-254A064F15B3}">
      <dgm:prSet phldrT="[Text]"/>
      <dgm:spPr>
        <a:noFill/>
      </dgm:spPr>
      <dgm:t>
        <a:bodyPr/>
        <a:lstStyle/>
        <a:p>
          <a:r>
            <a:rPr lang="en-US" dirty="0"/>
            <a:t>0.01 increments</a:t>
          </a:r>
        </a:p>
      </dgm:t>
    </dgm:pt>
    <dgm:pt modelId="{6346FE85-11CB-4A2A-BA85-44BEC03268AE}" type="parTrans" cxnId="{D3B59473-75B1-469D-ADBF-A980F3B19FC4}">
      <dgm:prSet/>
      <dgm:spPr/>
      <dgm:t>
        <a:bodyPr/>
        <a:lstStyle/>
        <a:p>
          <a:endParaRPr lang="en-US"/>
        </a:p>
      </dgm:t>
    </dgm:pt>
    <dgm:pt modelId="{D88B3308-49AB-4E53-BB6F-F212B417DE0E}" type="sibTrans" cxnId="{D3B59473-75B1-469D-ADBF-A980F3B19FC4}">
      <dgm:prSet/>
      <dgm:spPr/>
      <dgm:t>
        <a:bodyPr/>
        <a:lstStyle/>
        <a:p>
          <a:endParaRPr lang="en-US"/>
        </a:p>
      </dgm:t>
    </dgm:pt>
    <dgm:pt modelId="{7A1FF778-8A28-45DA-8D3D-59D0E213F940}" type="pres">
      <dgm:prSet presAssocID="{DCF17810-BC8E-4425-AD48-1C46B9076343}" presName="Name0" presStyleCnt="0">
        <dgm:presLayoutVars>
          <dgm:dir/>
          <dgm:animLvl val="lvl"/>
          <dgm:resizeHandles val="exact"/>
        </dgm:presLayoutVars>
      </dgm:prSet>
      <dgm:spPr/>
    </dgm:pt>
    <dgm:pt modelId="{A7DC9C2B-E37C-44BC-B18F-8D874DF869AA}" type="pres">
      <dgm:prSet presAssocID="{2367ECA4-7E86-4EB7-AFB7-64F08177160D}" presName="composite" presStyleCnt="0"/>
      <dgm:spPr/>
    </dgm:pt>
    <dgm:pt modelId="{2E2D2477-81E8-4BB4-9D20-D5F42EB8FAC6}" type="pres">
      <dgm:prSet presAssocID="{2367ECA4-7E86-4EB7-AFB7-64F08177160D}" presName="parTx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50C3A2CF-D9FA-4E59-B363-5F66243D9517}" type="pres">
      <dgm:prSet presAssocID="{2367ECA4-7E86-4EB7-AFB7-64F08177160D}" presName="desTx" presStyleLbl="revTx" presStyleIdx="0" presStyleCnt="5">
        <dgm:presLayoutVars>
          <dgm:bulletEnabled val="1"/>
        </dgm:presLayoutVars>
      </dgm:prSet>
      <dgm:spPr/>
    </dgm:pt>
    <dgm:pt modelId="{68D9B707-F6EF-440C-B9D6-4D3728456323}" type="pres">
      <dgm:prSet presAssocID="{55AF5AEC-0B73-454E-91CA-5A416C8B71C9}" presName="space" presStyleCnt="0"/>
      <dgm:spPr/>
    </dgm:pt>
    <dgm:pt modelId="{2AFE0A3E-4F98-4339-BDF3-476EB9056F88}" type="pres">
      <dgm:prSet presAssocID="{CF14451A-1D40-42B7-BCE9-AA094B563215}" presName="composite" presStyleCnt="0"/>
      <dgm:spPr/>
    </dgm:pt>
    <dgm:pt modelId="{FBE30EBC-90DB-45D5-A17E-9B59E6B48E32}" type="pres">
      <dgm:prSet presAssocID="{CF14451A-1D40-42B7-BCE9-AA094B563215}" presName="parTx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23891F41-0FAE-457B-9190-8156E4D6BBC0}" type="pres">
      <dgm:prSet presAssocID="{CF14451A-1D40-42B7-BCE9-AA094B563215}" presName="desTx" presStyleLbl="revTx" presStyleIdx="1" presStyleCnt="5">
        <dgm:presLayoutVars>
          <dgm:bulletEnabled val="1"/>
        </dgm:presLayoutVars>
      </dgm:prSet>
      <dgm:spPr/>
    </dgm:pt>
    <dgm:pt modelId="{30D6B0B2-A8A8-4BD3-8724-F00CE925FCEA}" type="pres">
      <dgm:prSet presAssocID="{97B460F8-B07B-49FB-AEC0-1FCF051E1309}" presName="space" presStyleCnt="0"/>
      <dgm:spPr/>
    </dgm:pt>
    <dgm:pt modelId="{67BE879F-9F22-4B88-923F-D0091B1CFC37}" type="pres">
      <dgm:prSet presAssocID="{45B46B06-E256-4C6A-8104-EA25F3DE9488}" presName="composite" presStyleCnt="0"/>
      <dgm:spPr/>
    </dgm:pt>
    <dgm:pt modelId="{4596D1BF-2805-4FEB-AF82-571970BB706E}" type="pres">
      <dgm:prSet presAssocID="{45B46B06-E256-4C6A-8104-EA25F3DE9488}" presName="parTx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7B44EF05-273B-41F4-8A1E-C46519E4055F}" type="pres">
      <dgm:prSet presAssocID="{45B46B06-E256-4C6A-8104-EA25F3DE9488}" presName="desTx" presStyleLbl="revTx" presStyleIdx="2" presStyleCnt="5">
        <dgm:presLayoutVars>
          <dgm:bulletEnabled val="1"/>
        </dgm:presLayoutVars>
      </dgm:prSet>
      <dgm:spPr/>
    </dgm:pt>
    <dgm:pt modelId="{AE3A905D-D370-438F-AC3A-EC7A8606C4D5}" type="pres">
      <dgm:prSet presAssocID="{F5B77489-1C6E-4F43-A49C-3F6A73540DCF}" presName="space" presStyleCnt="0"/>
      <dgm:spPr/>
    </dgm:pt>
    <dgm:pt modelId="{24909FA4-CB43-4F84-AAB3-0BBF2D741729}" type="pres">
      <dgm:prSet presAssocID="{01A1E195-6F23-43CE-AFE1-1E4F9C04C30F}" presName="composite" presStyleCnt="0"/>
      <dgm:spPr/>
    </dgm:pt>
    <dgm:pt modelId="{E611412F-3CC6-4ABF-A68B-98C349344CEC}" type="pres">
      <dgm:prSet presAssocID="{01A1E195-6F23-43CE-AFE1-1E4F9C04C30F}" presName="parTx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1FF9C521-5946-49C8-A5E8-C8DAC16A199C}" type="pres">
      <dgm:prSet presAssocID="{01A1E195-6F23-43CE-AFE1-1E4F9C04C30F}" presName="desTx" presStyleLbl="revTx" presStyleIdx="3" presStyleCnt="5">
        <dgm:presLayoutVars>
          <dgm:bulletEnabled val="1"/>
        </dgm:presLayoutVars>
      </dgm:prSet>
      <dgm:spPr/>
    </dgm:pt>
    <dgm:pt modelId="{C494E5E8-BDD0-4503-ACB3-72D470F5DFFF}" type="pres">
      <dgm:prSet presAssocID="{DE72F7EC-1B10-4606-AF93-E4EB4DD980B4}" presName="space" presStyleCnt="0"/>
      <dgm:spPr/>
    </dgm:pt>
    <dgm:pt modelId="{5F7146F4-AEB5-47B0-BABC-35CBBF874D20}" type="pres">
      <dgm:prSet presAssocID="{52108B86-FA70-4F57-8CD3-9692649473A3}" presName="composite" presStyleCnt="0"/>
      <dgm:spPr/>
    </dgm:pt>
    <dgm:pt modelId="{03FD4130-C26C-4DDD-9357-A7D7C4D40C27}" type="pres">
      <dgm:prSet presAssocID="{52108B86-FA70-4F57-8CD3-9692649473A3}" presName="parTx" presStyleLbl="node1" presStyleIdx="4" presStyleCnt="5">
        <dgm:presLayoutVars>
          <dgm:chMax val="0"/>
          <dgm:chPref val="0"/>
          <dgm:bulletEnabled val="1"/>
        </dgm:presLayoutVars>
      </dgm:prSet>
      <dgm:spPr/>
    </dgm:pt>
    <dgm:pt modelId="{7B504815-6E5B-43E8-9C77-C23300925FBE}" type="pres">
      <dgm:prSet presAssocID="{52108B86-FA70-4F57-8CD3-9692649473A3}" presName="desTx" presStyleLbl="revTx" presStyleIdx="4" presStyleCnt="5">
        <dgm:presLayoutVars>
          <dgm:bulletEnabled val="1"/>
        </dgm:presLayoutVars>
      </dgm:prSet>
      <dgm:spPr/>
    </dgm:pt>
  </dgm:ptLst>
  <dgm:cxnLst>
    <dgm:cxn modelId="{D7488201-4700-4754-B98B-36671D43DC20}" type="presOf" srcId="{01A1E195-6F23-43CE-AFE1-1E4F9C04C30F}" destId="{E611412F-3CC6-4ABF-A68B-98C349344CEC}" srcOrd="0" destOrd="0" presId="urn:microsoft.com/office/officeart/2005/8/layout/chevron1"/>
    <dgm:cxn modelId="{DA849102-4339-40FD-8683-689AAD5EEF8E}" type="presOf" srcId="{810526BF-129F-47C4-AAC4-DC893CB16E02}" destId="{1FF9C521-5946-49C8-A5E8-C8DAC16A199C}" srcOrd="0" destOrd="0" presId="urn:microsoft.com/office/officeart/2005/8/layout/chevron1"/>
    <dgm:cxn modelId="{27D4F903-4F87-4C40-8DDF-FAD66EE64D2F}" srcId="{01A1E195-6F23-43CE-AFE1-1E4F9C04C30F}" destId="{810526BF-129F-47C4-AAC4-DC893CB16E02}" srcOrd="0" destOrd="0" parTransId="{2E06881D-66DA-49E6-AD52-E50D96E06774}" sibTransId="{DBC0D454-9435-4B13-8BFD-D8B0481DA589}"/>
    <dgm:cxn modelId="{C644D507-A26F-4478-9527-AE8012A8B844}" srcId="{CF14451A-1D40-42B7-BCE9-AA094B563215}" destId="{01C5C928-8101-4E59-8482-B6F8B2FECE5B}" srcOrd="0" destOrd="0" parTransId="{64598218-1D12-4D6C-860D-A6DBA3C7EAF8}" sibTransId="{3EF2FB1F-D558-48FD-895E-780574F8D431}"/>
    <dgm:cxn modelId="{BDF07E18-B0F6-4EB3-B8D3-09C89007FB5C}" srcId="{DCF17810-BC8E-4425-AD48-1C46B9076343}" destId="{01A1E195-6F23-43CE-AFE1-1E4F9C04C30F}" srcOrd="3" destOrd="0" parTransId="{F8DF2029-14A8-4DA8-8C7A-B12CD80AC2EC}" sibTransId="{DE72F7EC-1B10-4606-AF93-E4EB4DD980B4}"/>
    <dgm:cxn modelId="{7143E11C-7C05-4CA8-B868-6361D4DEA491}" type="presOf" srcId="{1A3A33C5-35D8-4571-BC32-3305CB76E91D}" destId="{50C3A2CF-D9FA-4E59-B363-5F66243D9517}" srcOrd="0" destOrd="0" presId="urn:microsoft.com/office/officeart/2005/8/layout/chevron1"/>
    <dgm:cxn modelId="{61AE9E24-3A88-4B75-87F5-0969737DDC14}" srcId="{DCF17810-BC8E-4425-AD48-1C46B9076343}" destId="{45B46B06-E256-4C6A-8104-EA25F3DE9488}" srcOrd="2" destOrd="0" parTransId="{DD3D6F1F-3876-4607-88EC-DB862E4A1A27}" sibTransId="{F5B77489-1C6E-4F43-A49C-3F6A73540DCF}"/>
    <dgm:cxn modelId="{14A3EF36-49BD-4916-9C50-1E8C8C35C0B5}" srcId="{52108B86-FA70-4F57-8CD3-9692649473A3}" destId="{C703117F-D94C-4E81-A042-17F790439005}" srcOrd="0" destOrd="0" parTransId="{F90BDE40-BC9B-4D57-AD53-4D013C27EA60}" sibTransId="{CDAA2EBB-EF18-46A3-B293-1589693366A3}"/>
    <dgm:cxn modelId="{7581BA3A-ED18-4BB3-ADAC-4B071BB47A7A}" type="presOf" srcId="{2367ECA4-7E86-4EB7-AFB7-64F08177160D}" destId="{2E2D2477-81E8-4BB4-9D20-D5F42EB8FAC6}" srcOrd="0" destOrd="0" presId="urn:microsoft.com/office/officeart/2005/8/layout/chevron1"/>
    <dgm:cxn modelId="{46AEA845-9847-49E7-8ACF-BDA19C726BFD}" srcId="{CF14451A-1D40-42B7-BCE9-AA094B563215}" destId="{0E379CB8-8D1F-40DD-B824-FC324EFC4F17}" srcOrd="1" destOrd="0" parTransId="{C8CA9A94-B128-46E0-B532-0F04C3B06434}" sibTransId="{C9C1C37E-2B6F-4E3E-923D-8F280D8F6CE1}"/>
    <dgm:cxn modelId="{EDAAD572-0700-4465-A6D6-C62EA28771C7}" type="presOf" srcId="{E0D1A098-ABE1-47F4-AB1F-5EF8A8269ADC}" destId="{7B44EF05-273B-41F4-8A1E-C46519E4055F}" srcOrd="0" destOrd="0" presId="urn:microsoft.com/office/officeart/2005/8/layout/chevron1"/>
    <dgm:cxn modelId="{D3B59473-75B1-469D-ADBF-A980F3B19FC4}" srcId="{45B46B06-E256-4C6A-8104-EA25F3DE9488}" destId="{23802AB5-F63B-42CC-9289-254A064F15B3}" srcOrd="1" destOrd="0" parTransId="{6346FE85-11CB-4A2A-BA85-44BEC03268AE}" sibTransId="{D88B3308-49AB-4E53-BB6F-F212B417DE0E}"/>
    <dgm:cxn modelId="{12DFE655-229F-4873-A1B0-834D4BC43B29}" type="presOf" srcId="{52108B86-FA70-4F57-8CD3-9692649473A3}" destId="{03FD4130-C26C-4DDD-9357-A7D7C4D40C27}" srcOrd="0" destOrd="0" presId="urn:microsoft.com/office/officeart/2005/8/layout/chevron1"/>
    <dgm:cxn modelId="{0556D976-B4D5-4028-AA20-85308C05BAA4}" srcId="{52108B86-FA70-4F57-8CD3-9692649473A3}" destId="{AFE338C3-EEDC-4D2E-816D-169DFCF4D717}" srcOrd="1" destOrd="0" parTransId="{F1C6C751-D2F8-42AE-8999-0EA0F1877239}" sibTransId="{AF2936D2-1362-4601-B2DE-7B0C89A4AA0C}"/>
    <dgm:cxn modelId="{A84E7157-D5E0-4715-9A0E-8702E297ADD2}" type="presOf" srcId="{F6C57309-0724-4ADF-95C7-6774C7C5DAC3}" destId="{50C3A2CF-D9FA-4E59-B363-5F66243D9517}" srcOrd="0" destOrd="1" presId="urn:microsoft.com/office/officeart/2005/8/layout/chevron1"/>
    <dgm:cxn modelId="{0C747177-DDB9-4C7F-85EF-A04AC0F57789}" srcId="{DCF17810-BC8E-4425-AD48-1C46B9076343}" destId="{CF14451A-1D40-42B7-BCE9-AA094B563215}" srcOrd="1" destOrd="0" parTransId="{CD63B621-D07D-4301-8AAF-3547F1C66BC5}" sibTransId="{97B460F8-B07B-49FB-AEC0-1FCF051E1309}"/>
    <dgm:cxn modelId="{AACED57A-C15F-400C-AD6E-CB99458DFF04}" srcId="{45B46B06-E256-4C6A-8104-EA25F3DE9488}" destId="{E0D1A098-ABE1-47F4-AB1F-5EF8A8269ADC}" srcOrd="0" destOrd="0" parTransId="{F358454A-1685-4298-BE52-79402688A453}" sibTransId="{D08248B6-9B8A-417E-911D-3888687E6AC0}"/>
    <dgm:cxn modelId="{D7825D7E-64FD-4487-8364-2BB74C639888}" type="presOf" srcId="{9A826EB6-0267-4A19-8C1D-56FA656CA1BE}" destId="{1FF9C521-5946-49C8-A5E8-C8DAC16A199C}" srcOrd="0" destOrd="1" presId="urn:microsoft.com/office/officeart/2005/8/layout/chevron1"/>
    <dgm:cxn modelId="{55BCEB82-2C97-4B12-A5E5-8F737B48A0D8}" type="presOf" srcId="{CF14451A-1D40-42B7-BCE9-AA094B563215}" destId="{FBE30EBC-90DB-45D5-A17E-9B59E6B48E32}" srcOrd="0" destOrd="0" presId="urn:microsoft.com/office/officeart/2005/8/layout/chevron1"/>
    <dgm:cxn modelId="{D6F69084-916A-42B7-81E9-F8B9F3F391D1}" srcId="{01A1E195-6F23-43CE-AFE1-1E4F9C04C30F}" destId="{9A826EB6-0267-4A19-8C1D-56FA656CA1BE}" srcOrd="1" destOrd="0" parTransId="{7A4D0AE4-A50C-47DF-8C40-3D4AD14AE654}" sibTransId="{599CB551-1EE2-49E6-B1AC-4454F3275975}"/>
    <dgm:cxn modelId="{7A48F78F-8C99-43B7-BF59-E10C6D7CF9EF}" srcId="{2367ECA4-7E86-4EB7-AFB7-64F08177160D}" destId="{1A3A33C5-35D8-4571-BC32-3305CB76E91D}" srcOrd="0" destOrd="0" parTransId="{DA5C9AE4-1956-4B7F-9DEB-B00839ED4AAA}" sibTransId="{744F7032-A3C9-49B6-86F9-8E930669D06A}"/>
    <dgm:cxn modelId="{4F248593-36EC-4AB7-8BF3-2CFC0ADB04FF}" type="presOf" srcId="{BAE65CAD-E762-4104-A05B-3EBFA569A67B}" destId="{1FF9C521-5946-49C8-A5E8-C8DAC16A199C}" srcOrd="0" destOrd="2" presId="urn:microsoft.com/office/officeart/2005/8/layout/chevron1"/>
    <dgm:cxn modelId="{05F6F99E-E403-4C36-BA8A-DBF24A1C6FB5}" srcId="{2367ECA4-7E86-4EB7-AFB7-64F08177160D}" destId="{F6C57309-0724-4ADF-95C7-6774C7C5DAC3}" srcOrd="1" destOrd="0" parTransId="{BD119441-DAD9-4DD9-A6D8-27F1FF4EDE8B}" sibTransId="{A8FFF8F3-0A07-4AA2-B613-BD1911A2CFA7}"/>
    <dgm:cxn modelId="{8BDCF1A5-AF4F-40DF-B114-24F78968276D}" srcId="{CF14451A-1D40-42B7-BCE9-AA094B563215}" destId="{9AD89979-C64C-4322-AA88-FE18E0B3904F}" srcOrd="2" destOrd="0" parTransId="{83E69A28-484D-4211-8CEE-ECCADFE08C59}" sibTransId="{12CF46CD-FEAA-41E7-8FDC-34E4BDD01311}"/>
    <dgm:cxn modelId="{C19A4FB2-C6A3-4FDD-B77A-5E15630B35C8}" type="presOf" srcId="{DCF17810-BC8E-4425-AD48-1C46B9076343}" destId="{7A1FF778-8A28-45DA-8D3D-59D0E213F940}" srcOrd="0" destOrd="0" presId="urn:microsoft.com/office/officeart/2005/8/layout/chevron1"/>
    <dgm:cxn modelId="{200993BF-3E75-44E3-BAAB-00BAD00A6A34}" type="presOf" srcId="{23802AB5-F63B-42CC-9289-254A064F15B3}" destId="{7B44EF05-273B-41F4-8A1E-C46519E4055F}" srcOrd="0" destOrd="1" presId="urn:microsoft.com/office/officeart/2005/8/layout/chevron1"/>
    <dgm:cxn modelId="{7A8A33C0-73FC-48DE-AD04-7107CA5BB042}" srcId="{01A1E195-6F23-43CE-AFE1-1E4F9C04C30F}" destId="{BAE65CAD-E762-4104-A05B-3EBFA569A67B}" srcOrd="2" destOrd="0" parTransId="{17E87FB2-FA86-4A3A-A90A-C46D1EAD12F5}" sibTransId="{34DB10E9-D680-43BB-BF6B-DB4E4361C7FA}"/>
    <dgm:cxn modelId="{267BB3C8-238A-4E13-9CCA-6984DAC362A1}" type="presOf" srcId="{0E379CB8-8D1F-40DD-B824-FC324EFC4F17}" destId="{23891F41-0FAE-457B-9190-8156E4D6BBC0}" srcOrd="0" destOrd="1" presId="urn:microsoft.com/office/officeart/2005/8/layout/chevron1"/>
    <dgm:cxn modelId="{7B579DCD-6BD4-4429-B92D-A9465765D630}" type="presOf" srcId="{9AD89979-C64C-4322-AA88-FE18E0B3904F}" destId="{23891F41-0FAE-457B-9190-8156E4D6BBC0}" srcOrd="0" destOrd="2" presId="urn:microsoft.com/office/officeart/2005/8/layout/chevron1"/>
    <dgm:cxn modelId="{7E9969E0-FEE7-420E-A3C7-234F9AA46656}" type="presOf" srcId="{AFE338C3-EEDC-4D2E-816D-169DFCF4D717}" destId="{7B504815-6E5B-43E8-9C77-C23300925FBE}" srcOrd="0" destOrd="1" presId="urn:microsoft.com/office/officeart/2005/8/layout/chevron1"/>
    <dgm:cxn modelId="{F32F1AEB-0CC5-43CC-A552-6F9F2ADDBA27}" type="presOf" srcId="{45B46B06-E256-4C6A-8104-EA25F3DE9488}" destId="{4596D1BF-2805-4FEB-AF82-571970BB706E}" srcOrd="0" destOrd="0" presId="urn:microsoft.com/office/officeart/2005/8/layout/chevron1"/>
    <dgm:cxn modelId="{AC8A92ED-8B72-4220-8903-EC469F3B8370}" type="presOf" srcId="{C703117F-D94C-4E81-A042-17F790439005}" destId="{7B504815-6E5B-43E8-9C77-C23300925FBE}" srcOrd="0" destOrd="0" presId="urn:microsoft.com/office/officeart/2005/8/layout/chevron1"/>
    <dgm:cxn modelId="{33A6EDED-5431-457F-8E3B-45E3654D1CE7}" srcId="{DCF17810-BC8E-4425-AD48-1C46B9076343}" destId="{52108B86-FA70-4F57-8CD3-9692649473A3}" srcOrd="4" destOrd="0" parTransId="{C92552FE-13BD-45F9-AEB9-E6298F928DED}" sibTransId="{355E5E9C-3375-4DA2-96D7-E967418EF409}"/>
    <dgm:cxn modelId="{834D86F2-C1FF-4B7F-A43B-7F26C4DC71DA}" type="presOf" srcId="{01C5C928-8101-4E59-8482-B6F8B2FECE5B}" destId="{23891F41-0FAE-457B-9190-8156E4D6BBC0}" srcOrd="0" destOrd="0" presId="urn:microsoft.com/office/officeart/2005/8/layout/chevron1"/>
    <dgm:cxn modelId="{A09A4DFE-7492-4EC4-8487-8942176E2C1C}" srcId="{DCF17810-BC8E-4425-AD48-1C46B9076343}" destId="{2367ECA4-7E86-4EB7-AFB7-64F08177160D}" srcOrd="0" destOrd="0" parTransId="{069678D5-4BC5-4A8A-B4CB-A734D3B119AC}" sibTransId="{55AF5AEC-0B73-454E-91CA-5A416C8B71C9}"/>
    <dgm:cxn modelId="{2477423B-B15A-47E5-B883-60FF3A550125}" type="presParOf" srcId="{7A1FF778-8A28-45DA-8D3D-59D0E213F940}" destId="{A7DC9C2B-E37C-44BC-B18F-8D874DF869AA}" srcOrd="0" destOrd="0" presId="urn:microsoft.com/office/officeart/2005/8/layout/chevron1"/>
    <dgm:cxn modelId="{F2F379BB-6DC1-4848-B99B-B921016B23AF}" type="presParOf" srcId="{A7DC9C2B-E37C-44BC-B18F-8D874DF869AA}" destId="{2E2D2477-81E8-4BB4-9D20-D5F42EB8FAC6}" srcOrd="0" destOrd="0" presId="urn:microsoft.com/office/officeart/2005/8/layout/chevron1"/>
    <dgm:cxn modelId="{2FFBF6DC-01C9-43CE-9D6E-524A4DB64461}" type="presParOf" srcId="{A7DC9C2B-E37C-44BC-B18F-8D874DF869AA}" destId="{50C3A2CF-D9FA-4E59-B363-5F66243D9517}" srcOrd="1" destOrd="0" presId="urn:microsoft.com/office/officeart/2005/8/layout/chevron1"/>
    <dgm:cxn modelId="{80E0DDE0-4E9C-4650-8A20-FDA5FF5BC8BF}" type="presParOf" srcId="{7A1FF778-8A28-45DA-8D3D-59D0E213F940}" destId="{68D9B707-F6EF-440C-B9D6-4D3728456323}" srcOrd="1" destOrd="0" presId="urn:microsoft.com/office/officeart/2005/8/layout/chevron1"/>
    <dgm:cxn modelId="{38792F06-3C25-4FA5-ADD2-28334168E651}" type="presParOf" srcId="{7A1FF778-8A28-45DA-8D3D-59D0E213F940}" destId="{2AFE0A3E-4F98-4339-BDF3-476EB9056F88}" srcOrd="2" destOrd="0" presId="urn:microsoft.com/office/officeart/2005/8/layout/chevron1"/>
    <dgm:cxn modelId="{F4D5A56C-4912-4546-A581-B9480B40AEFC}" type="presParOf" srcId="{2AFE0A3E-4F98-4339-BDF3-476EB9056F88}" destId="{FBE30EBC-90DB-45D5-A17E-9B59E6B48E32}" srcOrd="0" destOrd="0" presId="urn:microsoft.com/office/officeart/2005/8/layout/chevron1"/>
    <dgm:cxn modelId="{48F00789-DA4C-4D10-A683-D2946F9F6A6D}" type="presParOf" srcId="{2AFE0A3E-4F98-4339-BDF3-476EB9056F88}" destId="{23891F41-0FAE-457B-9190-8156E4D6BBC0}" srcOrd="1" destOrd="0" presId="urn:microsoft.com/office/officeart/2005/8/layout/chevron1"/>
    <dgm:cxn modelId="{0BA1ACCD-1DAB-4462-BBF7-39DA11119C0D}" type="presParOf" srcId="{7A1FF778-8A28-45DA-8D3D-59D0E213F940}" destId="{30D6B0B2-A8A8-4BD3-8724-F00CE925FCEA}" srcOrd="3" destOrd="0" presId="urn:microsoft.com/office/officeart/2005/8/layout/chevron1"/>
    <dgm:cxn modelId="{16980895-6B37-4EF9-93AA-B5D1874B9E40}" type="presParOf" srcId="{7A1FF778-8A28-45DA-8D3D-59D0E213F940}" destId="{67BE879F-9F22-4B88-923F-D0091B1CFC37}" srcOrd="4" destOrd="0" presId="urn:microsoft.com/office/officeart/2005/8/layout/chevron1"/>
    <dgm:cxn modelId="{6E393F63-EC26-48DC-9D45-8B9A81BC5E8F}" type="presParOf" srcId="{67BE879F-9F22-4B88-923F-D0091B1CFC37}" destId="{4596D1BF-2805-4FEB-AF82-571970BB706E}" srcOrd="0" destOrd="0" presId="urn:microsoft.com/office/officeart/2005/8/layout/chevron1"/>
    <dgm:cxn modelId="{370524F9-19B5-4F53-9B6F-D8025AC240A9}" type="presParOf" srcId="{67BE879F-9F22-4B88-923F-D0091B1CFC37}" destId="{7B44EF05-273B-41F4-8A1E-C46519E4055F}" srcOrd="1" destOrd="0" presId="urn:microsoft.com/office/officeart/2005/8/layout/chevron1"/>
    <dgm:cxn modelId="{7119CC2F-EE39-4966-A94D-A0A27E42E963}" type="presParOf" srcId="{7A1FF778-8A28-45DA-8D3D-59D0E213F940}" destId="{AE3A905D-D370-438F-AC3A-EC7A8606C4D5}" srcOrd="5" destOrd="0" presId="urn:microsoft.com/office/officeart/2005/8/layout/chevron1"/>
    <dgm:cxn modelId="{8F3F3E1A-11B2-4FCA-A924-CBD611583DBE}" type="presParOf" srcId="{7A1FF778-8A28-45DA-8D3D-59D0E213F940}" destId="{24909FA4-CB43-4F84-AAB3-0BBF2D741729}" srcOrd="6" destOrd="0" presId="urn:microsoft.com/office/officeart/2005/8/layout/chevron1"/>
    <dgm:cxn modelId="{8C4DC2E7-E851-4F89-BA76-368E15EE77CB}" type="presParOf" srcId="{24909FA4-CB43-4F84-AAB3-0BBF2D741729}" destId="{E611412F-3CC6-4ABF-A68B-98C349344CEC}" srcOrd="0" destOrd="0" presId="urn:microsoft.com/office/officeart/2005/8/layout/chevron1"/>
    <dgm:cxn modelId="{EBCEA97B-F748-4853-B9A6-55EBED5BA79D}" type="presParOf" srcId="{24909FA4-CB43-4F84-AAB3-0BBF2D741729}" destId="{1FF9C521-5946-49C8-A5E8-C8DAC16A199C}" srcOrd="1" destOrd="0" presId="urn:microsoft.com/office/officeart/2005/8/layout/chevron1"/>
    <dgm:cxn modelId="{BF7529A7-CCB1-4A6A-AE21-DE860362EF3C}" type="presParOf" srcId="{7A1FF778-8A28-45DA-8D3D-59D0E213F940}" destId="{C494E5E8-BDD0-4503-ACB3-72D470F5DFFF}" srcOrd="7" destOrd="0" presId="urn:microsoft.com/office/officeart/2005/8/layout/chevron1"/>
    <dgm:cxn modelId="{280AAE62-964F-46DA-BE10-B2B67DA63ED3}" type="presParOf" srcId="{7A1FF778-8A28-45DA-8D3D-59D0E213F940}" destId="{5F7146F4-AEB5-47B0-BABC-35CBBF874D20}" srcOrd="8" destOrd="0" presId="urn:microsoft.com/office/officeart/2005/8/layout/chevron1"/>
    <dgm:cxn modelId="{2E2DA7AC-8B2C-4C21-BED1-67E6E93E9B1F}" type="presParOf" srcId="{5F7146F4-AEB5-47B0-BABC-35CBBF874D20}" destId="{03FD4130-C26C-4DDD-9357-A7D7C4D40C27}" srcOrd="0" destOrd="0" presId="urn:microsoft.com/office/officeart/2005/8/layout/chevron1"/>
    <dgm:cxn modelId="{7EC441AE-ADE5-4D8B-8E8D-D7D1F5E9154A}" type="presParOf" srcId="{5F7146F4-AEB5-47B0-BABC-35CBBF874D20}" destId="{7B504815-6E5B-43E8-9C77-C23300925FBE}" srcOrd="1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CF17810-BC8E-4425-AD48-1C46B9076343}" type="doc">
      <dgm:prSet loTypeId="urn:microsoft.com/office/officeart/2005/8/layout/chevron1" loCatId="process" qsTypeId="urn:microsoft.com/office/officeart/2005/8/quickstyle/simple2" qsCatId="simple" csTypeId="urn:microsoft.com/office/officeart/2005/8/colors/accent1_2" csCatId="accent1" phldr="1"/>
      <dgm:spPr/>
    </dgm:pt>
    <dgm:pt modelId="{CF14451A-1D40-42B7-BCE9-AA094B563215}">
      <dgm:prSet phldrT="[Text]"/>
      <dgm:spPr/>
      <dgm:t>
        <a:bodyPr/>
        <a:lstStyle/>
        <a:p>
          <a:r>
            <a:rPr lang="en-US" dirty="0"/>
            <a:t>Calculate Sensitivities</a:t>
          </a:r>
        </a:p>
      </dgm:t>
    </dgm:pt>
    <dgm:pt modelId="{CD63B621-D07D-4301-8AAF-3547F1C66BC5}" type="parTrans" cxnId="{0C747177-DDB9-4C7F-85EF-A04AC0F57789}">
      <dgm:prSet/>
      <dgm:spPr/>
      <dgm:t>
        <a:bodyPr/>
        <a:lstStyle/>
        <a:p>
          <a:endParaRPr lang="en-US"/>
        </a:p>
      </dgm:t>
    </dgm:pt>
    <dgm:pt modelId="{97B460F8-B07B-49FB-AEC0-1FCF051E1309}" type="sibTrans" cxnId="{0C747177-DDB9-4C7F-85EF-A04AC0F57789}">
      <dgm:prSet/>
      <dgm:spPr/>
      <dgm:t>
        <a:bodyPr/>
        <a:lstStyle/>
        <a:p>
          <a:endParaRPr lang="en-US"/>
        </a:p>
      </dgm:t>
    </dgm:pt>
    <dgm:pt modelId="{01A1E195-6F23-43CE-AFE1-1E4F9C04C30F}">
      <dgm:prSet phldrT="[Text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US" dirty="0"/>
            <a:t>Solve LOPF</a:t>
          </a:r>
        </a:p>
      </dgm:t>
    </dgm:pt>
    <dgm:pt modelId="{F8DF2029-14A8-4DA8-8C7A-B12CD80AC2EC}" type="parTrans" cxnId="{BDF07E18-B0F6-4EB3-B8D3-09C89007FB5C}">
      <dgm:prSet/>
      <dgm:spPr/>
      <dgm:t>
        <a:bodyPr/>
        <a:lstStyle/>
        <a:p>
          <a:endParaRPr lang="en-US"/>
        </a:p>
      </dgm:t>
    </dgm:pt>
    <dgm:pt modelId="{DE72F7EC-1B10-4606-AF93-E4EB4DD980B4}" type="sibTrans" cxnId="{BDF07E18-B0F6-4EB3-B8D3-09C89007FB5C}">
      <dgm:prSet/>
      <dgm:spPr/>
      <dgm:t>
        <a:bodyPr/>
        <a:lstStyle/>
        <a:p>
          <a:endParaRPr lang="en-US"/>
        </a:p>
      </dgm:t>
    </dgm:pt>
    <dgm:pt modelId="{2367ECA4-7E86-4EB7-AFB7-64F08177160D}">
      <dgm:prSet phldrT="[Text]"/>
      <dgm:spPr/>
      <dgm:t>
        <a:bodyPr/>
        <a:lstStyle/>
        <a:p>
          <a:r>
            <a:rPr lang="en-US" dirty="0"/>
            <a:t>Solve </a:t>
          </a:r>
        </a:p>
        <a:p>
          <a:r>
            <a:rPr lang="en-US" dirty="0"/>
            <a:t>AC OPF</a:t>
          </a:r>
        </a:p>
      </dgm:t>
    </dgm:pt>
    <dgm:pt modelId="{069678D5-4BC5-4A8A-B4CB-A734D3B119AC}" type="parTrans" cxnId="{A09A4DFE-7492-4EC4-8487-8942176E2C1C}">
      <dgm:prSet/>
      <dgm:spPr/>
      <dgm:t>
        <a:bodyPr/>
        <a:lstStyle/>
        <a:p>
          <a:endParaRPr lang="en-US"/>
        </a:p>
      </dgm:t>
    </dgm:pt>
    <dgm:pt modelId="{55AF5AEC-0B73-454E-91CA-5A416C8B71C9}" type="sibTrans" cxnId="{A09A4DFE-7492-4EC4-8487-8942176E2C1C}">
      <dgm:prSet/>
      <dgm:spPr/>
      <dgm:t>
        <a:bodyPr/>
        <a:lstStyle/>
        <a:p>
          <a:endParaRPr lang="en-US"/>
        </a:p>
      </dgm:t>
    </dgm:pt>
    <dgm:pt modelId="{52108B86-FA70-4F57-8CD3-9692649473A3}">
      <dgm:prSet phldrT="[Text]"/>
      <dgm:spPr/>
      <dgm:t>
        <a:bodyPr/>
        <a:lstStyle/>
        <a:p>
          <a:r>
            <a:rPr lang="en-US" dirty="0"/>
            <a:t>Solve AC Power Flow</a:t>
          </a:r>
        </a:p>
      </dgm:t>
    </dgm:pt>
    <dgm:pt modelId="{C92552FE-13BD-45F9-AEB9-E6298F928DED}" type="parTrans" cxnId="{33A6EDED-5431-457F-8E3B-45E3654D1CE7}">
      <dgm:prSet/>
      <dgm:spPr/>
      <dgm:t>
        <a:bodyPr/>
        <a:lstStyle/>
        <a:p>
          <a:endParaRPr lang="en-US"/>
        </a:p>
      </dgm:t>
    </dgm:pt>
    <dgm:pt modelId="{355E5E9C-3375-4DA2-96D7-E967418EF409}" type="sibTrans" cxnId="{33A6EDED-5431-457F-8E3B-45E3654D1CE7}">
      <dgm:prSet/>
      <dgm:spPr/>
      <dgm:t>
        <a:bodyPr/>
        <a:lstStyle/>
        <a:p>
          <a:endParaRPr lang="en-US"/>
        </a:p>
      </dgm:t>
    </dgm:pt>
    <dgm:pt modelId="{45B46B06-E256-4C6A-8104-EA25F3DE9488}">
      <dgm:prSet phldrT="[Text]"/>
      <dgm:spPr>
        <a:solidFill>
          <a:schemeClr val="accent1"/>
        </a:solidFill>
      </dgm:spPr>
      <dgm:t>
        <a:bodyPr/>
        <a:lstStyle/>
        <a:p>
          <a:r>
            <a:rPr lang="en-US" dirty="0"/>
            <a:t>Change Demand</a:t>
          </a:r>
        </a:p>
      </dgm:t>
    </dgm:pt>
    <dgm:pt modelId="{DD3D6F1F-3876-4607-88EC-DB862E4A1A27}" type="parTrans" cxnId="{61AE9E24-3A88-4B75-87F5-0969737DDC14}">
      <dgm:prSet/>
      <dgm:spPr/>
      <dgm:t>
        <a:bodyPr/>
        <a:lstStyle/>
        <a:p>
          <a:endParaRPr lang="en-US"/>
        </a:p>
      </dgm:t>
    </dgm:pt>
    <dgm:pt modelId="{F5B77489-1C6E-4F43-A49C-3F6A73540DCF}" type="sibTrans" cxnId="{61AE9E24-3A88-4B75-87F5-0969737DDC14}">
      <dgm:prSet/>
      <dgm:spPr/>
      <dgm:t>
        <a:bodyPr/>
        <a:lstStyle/>
        <a:p>
          <a:endParaRPr lang="en-US"/>
        </a:p>
      </dgm:t>
    </dgm:pt>
    <dgm:pt modelId="{D94FD562-CBE9-4557-A7F6-98C8C34F9AA9}">
      <dgm:prSet phldrT="[Text]"/>
      <dgm:spPr>
        <a:solidFill>
          <a:schemeClr val="accent6"/>
        </a:solidFill>
      </dgm:spPr>
      <dgm:t>
        <a:bodyPr/>
        <a:lstStyle/>
        <a:p>
          <a:r>
            <a:rPr lang="en-US" dirty="0"/>
            <a:t>Select Monitored Constraints</a:t>
          </a:r>
        </a:p>
      </dgm:t>
    </dgm:pt>
    <dgm:pt modelId="{605B8668-B6F2-41AE-BBD3-2127D6D7C82E}" type="parTrans" cxnId="{327683B8-7379-4894-B213-A8CF1DC0B927}">
      <dgm:prSet/>
      <dgm:spPr/>
      <dgm:t>
        <a:bodyPr/>
        <a:lstStyle/>
        <a:p>
          <a:endParaRPr lang="en-US"/>
        </a:p>
      </dgm:t>
    </dgm:pt>
    <dgm:pt modelId="{2FA4D21C-1443-4D40-A409-04B8DD5A23AC}" type="sibTrans" cxnId="{327683B8-7379-4894-B213-A8CF1DC0B927}">
      <dgm:prSet/>
      <dgm:spPr/>
      <dgm:t>
        <a:bodyPr/>
        <a:lstStyle/>
        <a:p>
          <a:endParaRPr lang="en-US"/>
        </a:p>
      </dgm:t>
    </dgm:pt>
    <dgm:pt modelId="{7A1FF778-8A28-45DA-8D3D-59D0E213F940}" type="pres">
      <dgm:prSet presAssocID="{DCF17810-BC8E-4425-AD48-1C46B9076343}" presName="Name0" presStyleCnt="0">
        <dgm:presLayoutVars>
          <dgm:dir/>
          <dgm:animLvl val="lvl"/>
          <dgm:resizeHandles val="exact"/>
        </dgm:presLayoutVars>
      </dgm:prSet>
      <dgm:spPr/>
    </dgm:pt>
    <dgm:pt modelId="{6FFB43A7-C47B-4E77-9CF5-8BDAADACB46D}" type="pres">
      <dgm:prSet presAssocID="{2367ECA4-7E86-4EB7-AFB7-64F08177160D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</dgm:pt>
    <dgm:pt modelId="{09D59CFB-175A-4A95-8F90-7C6EBD7102CD}" type="pres">
      <dgm:prSet presAssocID="{55AF5AEC-0B73-454E-91CA-5A416C8B71C9}" presName="parTxOnlySpace" presStyleCnt="0"/>
      <dgm:spPr/>
    </dgm:pt>
    <dgm:pt modelId="{B3E94874-287E-456B-A04D-889DE7CA2EF4}" type="pres">
      <dgm:prSet presAssocID="{CF14451A-1D40-42B7-BCE9-AA094B563215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</dgm:pt>
    <dgm:pt modelId="{1CC84468-7B35-4AE8-8B81-F6CC7A758D0D}" type="pres">
      <dgm:prSet presAssocID="{97B460F8-B07B-49FB-AEC0-1FCF051E1309}" presName="parTxOnlySpace" presStyleCnt="0"/>
      <dgm:spPr/>
    </dgm:pt>
    <dgm:pt modelId="{F3AA3D4E-3785-43E7-B806-9EFBE552F432}" type="pres">
      <dgm:prSet presAssocID="{45B46B06-E256-4C6A-8104-EA25F3DE9488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</dgm:pt>
    <dgm:pt modelId="{1719555F-7F6D-4A5F-8994-EAC3D85FB085}" type="pres">
      <dgm:prSet presAssocID="{F5B77489-1C6E-4F43-A49C-3F6A73540DCF}" presName="parTxOnlySpace" presStyleCnt="0"/>
      <dgm:spPr/>
    </dgm:pt>
    <dgm:pt modelId="{2BBD1055-B01E-4682-8C2E-AF6DDA96792E}" type="pres">
      <dgm:prSet presAssocID="{D94FD562-CBE9-4557-A7F6-98C8C34F9AA9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</dgm:pt>
    <dgm:pt modelId="{A5671F2A-FFE2-4619-8EEA-ED35712F1541}" type="pres">
      <dgm:prSet presAssocID="{2FA4D21C-1443-4D40-A409-04B8DD5A23AC}" presName="parTxOnlySpace" presStyleCnt="0"/>
      <dgm:spPr/>
    </dgm:pt>
    <dgm:pt modelId="{DAAB4C48-3FCC-495F-97E2-F8994AD5DB0D}" type="pres">
      <dgm:prSet presAssocID="{01A1E195-6F23-43CE-AFE1-1E4F9C04C30F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</dgm:pt>
    <dgm:pt modelId="{60CABCF4-5BAB-468F-80CA-C8D07A408C4B}" type="pres">
      <dgm:prSet presAssocID="{DE72F7EC-1B10-4606-AF93-E4EB4DD980B4}" presName="parTxOnlySpace" presStyleCnt="0"/>
      <dgm:spPr/>
    </dgm:pt>
    <dgm:pt modelId="{9161B10F-9243-4FD9-B41F-8C9F1043DDB8}" type="pres">
      <dgm:prSet presAssocID="{52108B86-FA70-4F57-8CD3-9692649473A3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</dgm:pt>
  </dgm:ptLst>
  <dgm:cxnLst>
    <dgm:cxn modelId="{972DA110-B950-41F0-BC63-1102C6574383}" type="presOf" srcId="{01A1E195-6F23-43CE-AFE1-1E4F9C04C30F}" destId="{DAAB4C48-3FCC-495F-97E2-F8994AD5DB0D}" srcOrd="0" destOrd="0" presId="urn:microsoft.com/office/officeart/2005/8/layout/chevron1"/>
    <dgm:cxn modelId="{BDF07E18-B0F6-4EB3-B8D3-09C89007FB5C}" srcId="{DCF17810-BC8E-4425-AD48-1C46B9076343}" destId="{01A1E195-6F23-43CE-AFE1-1E4F9C04C30F}" srcOrd="4" destOrd="0" parTransId="{F8DF2029-14A8-4DA8-8C7A-B12CD80AC2EC}" sibTransId="{DE72F7EC-1B10-4606-AF93-E4EB4DD980B4}"/>
    <dgm:cxn modelId="{61AE9E24-3A88-4B75-87F5-0969737DDC14}" srcId="{DCF17810-BC8E-4425-AD48-1C46B9076343}" destId="{45B46B06-E256-4C6A-8104-EA25F3DE9488}" srcOrd="2" destOrd="0" parTransId="{DD3D6F1F-3876-4607-88EC-DB862E4A1A27}" sibTransId="{F5B77489-1C6E-4F43-A49C-3F6A73540DCF}"/>
    <dgm:cxn modelId="{0F373852-17BC-4D2A-A02D-9FA643A960A5}" type="presOf" srcId="{45B46B06-E256-4C6A-8104-EA25F3DE9488}" destId="{F3AA3D4E-3785-43E7-B806-9EFBE552F432}" srcOrd="0" destOrd="0" presId="urn:microsoft.com/office/officeart/2005/8/layout/chevron1"/>
    <dgm:cxn modelId="{0C747177-DDB9-4C7F-85EF-A04AC0F57789}" srcId="{DCF17810-BC8E-4425-AD48-1C46B9076343}" destId="{CF14451A-1D40-42B7-BCE9-AA094B563215}" srcOrd="1" destOrd="0" parTransId="{CD63B621-D07D-4301-8AAF-3547F1C66BC5}" sibTransId="{97B460F8-B07B-49FB-AEC0-1FCF051E1309}"/>
    <dgm:cxn modelId="{91732559-57C7-4929-AC84-DD5D63487EFE}" type="presOf" srcId="{CF14451A-1D40-42B7-BCE9-AA094B563215}" destId="{B3E94874-287E-456B-A04D-889DE7CA2EF4}" srcOrd="0" destOrd="0" presId="urn:microsoft.com/office/officeart/2005/8/layout/chevron1"/>
    <dgm:cxn modelId="{3A4ED882-18C0-4511-9F7B-E1914BE58679}" type="presOf" srcId="{52108B86-FA70-4F57-8CD3-9692649473A3}" destId="{9161B10F-9243-4FD9-B41F-8C9F1043DDB8}" srcOrd="0" destOrd="0" presId="urn:microsoft.com/office/officeart/2005/8/layout/chevron1"/>
    <dgm:cxn modelId="{C19A4FB2-C6A3-4FDD-B77A-5E15630B35C8}" type="presOf" srcId="{DCF17810-BC8E-4425-AD48-1C46B9076343}" destId="{7A1FF778-8A28-45DA-8D3D-59D0E213F940}" srcOrd="0" destOrd="0" presId="urn:microsoft.com/office/officeart/2005/8/layout/chevron1"/>
    <dgm:cxn modelId="{327683B8-7379-4894-B213-A8CF1DC0B927}" srcId="{DCF17810-BC8E-4425-AD48-1C46B9076343}" destId="{D94FD562-CBE9-4557-A7F6-98C8C34F9AA9}" srcOrd="3" destOrd="0" parTransId="{605B8668-B6F2-41AE-BBD3-2127D6D7C82E}" sibTransId="{2FA4D21C-1443-4D40-A409-04B8DD5A23AC}"/>
    <dgm:cxn modelId="{8E7ABBE4-328C-43FC-866F-41F9682419A1}" type="presOf" srcId="{D94FD562-CBE9-4557-A7F6-98C8C34F9AA9}" destId="{2BBD1055-B01E-4682-8C2E-AF6DDA96792E}" srcOrd="0" destOrd="0" presId="urn:microsoft.com/office/officeart/2005/8/layout/chevron1"/>
    <dgm:cxn modelId="{33A6EDED-5431-457F-8E3B-45E3654D1CE7}" srcId="{DCF17810-BC8E-4425-AD48-1C46B9076343}" destId="{52108B86-FA70-4F57-8CD3-9692649473A3}" srcOrd="5" destOrd="0" parTransId="{C92552FE-13BD-45F9-AEB9-E6298F928DED}" sibTransId="{355E5E9C-3375-4DA2-96D7-E967418EF409}"/>
    <dgm:cxn modelId="{76B79AF1-ED8A-4717-BA76-FD24D6789EE4}" type="presOf" srcId="{2367ECA4-7E86-4EB7-AFB7-64F08177160D}" destId="{6FFB43A7-C47B-4E77-9CF5-8BDAADACB46D}" srcOrd="0" destOrd="0" presId="urn:microsoft.com/office/officeart/2005/8/layout/chevron1"/>
    <dgm:cxn modelId="{A09A4DFE-7492-4EC4-8487-8942176E2C1C}" srcId="{DCF17810-BC8E-4425-AD48-1C46B9076343}" destId="{2367ECA4-7E86-4EB7-AFB7-64F08177160D}" srcOrd="0" destOrd="0" parTransId="{069678D5-4BC5-4A8A-B4CB-A734D3B119AC}" sibTransId="{55AF5AEC-0B73-454E-91CA-5A416C8B71C9}"/>
    <dgm:cxn modelId="{83C5B210-435B-40CA-8EFC-A017D7DEC754}" type="presParOf" srcId="{7A1FF778-8A28-45DA-8D3D-59D0E213F940}" destId="{6FFB43A7-C47B-4E77-9CF5-8BDAADACB46D}" srcOrd="0" destOrd="0" presId="urn:microsoft.com/office/officeart/2005/8/layout/chevron1"/>
    <dgm:cxn modelId="{EB5C4A7F-D1B0-46B6-8C7C-4AD5AE3081CE}" type="presParOf" srcId="{7A1FF778-8A28-45DA-8D3D-59D0E213F940}" destId="{09D59CFB-175A-4A95-8F90-7C6EBD7102CD}" srcOrd="1" destOrd="0" presId="urn:microsoft.com/office/officeart/2005/8/layout/chevron1"/>
    <dgm:cxn modelId="{134C648F-D484-4739-A02E-1343A4AF5BD2}" type="presParOf" srcId="{7A1FF778-8A28-45DA-8D3D-59D0E213F940}" destId="{B3E94874-287E-456B-A04D-889DE7CA2EF4}" srcOrd="2" destOrd="0" presId="urn:microsoft.com/office/officeart/2005/8/layout/chevron1"/>
    <dgm:cxn modelId="{AF5198F9-FFA2-4701-A215-4F47E16B5EA4}" type="presParOf" srcId="{7A1FF778-8A28-45DA-8D3D-59D0E213F940}" destId="{1CC84468-7B35-4AE8-8B81-F6CC7A758D0D}" srcOrd="3" destOrd="0" presId="urn:microsoft.com/office/officeart/2005/8/layout/chevron1"/>
    <dgm:cxn modelId="{5777C075-AD16-40FE-AFA3-6292B1E99F6C}" type="presParOf" srcId="{7A1FF778-8A28-45DA-8D3D-59D0E213F940}" destId="{F3AA3D4E-3785-43E7-B806-9EFBE552F432}" srcOrd="4" destOrd="0" presId="urn:microsoft.com/office/officeart/2005/8/layout/chevron1"/>
    <dgm:cxn modelId="{70BD444C-C7AC-4859-BC4D-A13AC6B93930}" type="presParOf" srcId="{7A1FF778-8A28-45DA-8D3D-59D0E213F940}" destId="{1719555F-7F6D-4A5F-8994-EAC3D85FB085}" srcOrd="5" destOrd="0" presId="urn:microsoft.com/office/officeart/2005/8/layout/chevron1"/>
    <dgm:cxn modelId="{320F40C9-F467-4FA0-8B2B-511B2CAC1C2B}" type="presParOf" srcId="{7A1FF778-8A28-45DA-8D3D-59D0E213F940}" destId="{2BBD1055-B01E-4682-8C2E-AF6DDA96792E}" srcOrd="6" destOrd="0" presId="urn:microsoft.com/office/officeart/2005/8/layout/chevron1"/>
    <dgm:cxn modelId="{DBE47208-20DB-47FF-8423-F265C447CA23}" type="presParOf" srcId="{7A1FF778-8A28-45DA-8D3D-59D0E213F940}" destId="{A5671F2A-FFE2-4619-8EEA-ED35712F1541}" srcOrd="7" destOrd="0" presId="urn:microsoft.com/office/officeart/2005/8/layout/chevron1"/>
    <dgm:cxn modelId="{252D3BC5-1ACA-4172-8B44-257D24EF6602}" type="presParOf" srcId="{7A1FF778-8A28-45DA-8D3D-59D0E213F940}" destId="{DAAB4C48-3FCC-495F-97E2-F8994AD5DB0D}" srcOrd="8" destOrd="0" presId="urn:microsoft.com/office/officeart/2005/8/layout/chevron1"/>
    <dgm:cxn modelId="{7B942DCC-B9DB-4973-BB03-241575FED419}" type="presParOf" srcId="{7A1FF778-8A28-45DA-8D3D-59D0E213F940}" destId="{60CABCF4-5BAB-468F-80CA-C8D07A408C4B}" srcOrd="9" destOrd="0" presId="urn:microsoft.com/office/officeart/2005/8/layout/chevron1"/>
    <dgm:cxn modelId="{E48648EC-DBA7-4C52-9CD6-9B0E1A1A5C61}" type="presParOf" srcId="{7A1FF778-8A28-45DA-8D3D-59D0E213F940}" destId="{9161B10F-9243-4FD9-B41F-8C9F1043DDB8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DBA8C7-C395-4CEF-9F47-CFB98EE7E119}">
      <dsp:nvSpPr>
        <dsp:cNvPr id="0" name=""/>
        <dsp:cNvSpPr/>
      </dsp:nvSpPr>
      <dsp:spPr>
        <a:xfrm>
          <a:off x="0" y="36966"/>
          <a:ext cx="10515600" cy="1529353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254000" bIns="242785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1" kern="1200" dirty="0"/>
            <a:t>Background</a:t>
          </a:r>
        </a:p>
      </dsp:txBody>
      <dsp:txXfrm>
        <a:off x="0" y="419304"/>
        <a:ext cx="10133262" cy="764677"/>
      </dsp:txXfrm>
    </dsp:sp>
    <dsp:sp modelId="{E67DE8AF-9D54-450C-B386-9A1D8E19B1E5}">
      <dsp:nvSpPr>
        <dsp:cNvPr id="0" name=""/>
        <dsp:cNvSpPr/>
      </dsp:nvSpPr>
      <dsp:spPr>
        <a:xfrm>
          <a:off x="1943282" y="546989"/>
          <a:ext cx="8572317" cy="1529353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accent2">
                <a:hueOff val="-363841"/>
                <a:satOff val="-20982"/>
                <a:lumOff val="2157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363841"/>
                <a:satOff val="-20982"/>
                <a:lumOff val="2157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363841"/>
                <a:satOff val="-20982"/>
                <a:lumOff val="2157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254000" bIns="242785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1" kern="1200" dirty="0"/>
            <a:t>Linear OPF formulations</a:t>
          </a:r>
        </a:p>
      </dsp:txBody>
      <dsp:txXfrm>
        <a:off x="1943282" y="929327"/>
        <a:ext cx="8189979" cy="764677"/>
      </dsp:txXfrm>
    </dsp:sp>
    <dsp:sp modelId="{CD303FD6-AF91-4458-B2BE-71E82CD1C500}">
      <dsp:nvSpPr>
        <dsp:cNvPr id="0" name=""/>
        <dsp:cNvSpPr/>
      </dsp:nvSpPr>
      <dsp:spPr>
        <a:xfrm>
          <a:off x="3886565" y="1057011"/>
          <a:ext cx="6629034" cy="1529353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accent2">
                <a:hueOff val="-727682"/>
                <a:satOff val="-41964"/>
                <a:lumOff val="431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727682"/>
                <a:satOff val="-41964"/>
                <a:lumOff val="431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727682"/>
                <a:satOff val="-41964"/>
                <a:lumOff val="431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254000" bIns="242785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1" kern="1200" dirty="0"/>
            <a:t>Why are dense constraints better for large-scale DCOPF?</a:t>
          </a:r>
        </a:p>
      </dsp:txBody>
      <dsp:txXfrm>
        <a:off x="3886565" y="1439349"/>
        <a:ext cx="6246696" cy="764677"/>
      </dsp:txXfrm>
    </dsp:sp>
    <dsp:sp modelId="{2DA45F46-8BA8-47E6-9DD9-C91398DB275D}">
      <dsp:nvSpPr>
        <dsp:cNvPr id="0" name=""/>
        <dsp:cNvSpPr/>
      </dsp:nvSpPr>
      <dsp:spPr>
        <a:xfrm>
          <a:off x="5830900" y="1566677"/>
          <a:ext cx="4684699" cy="1529353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accent2">
                <a:hueOff val="-1091522"/>
                <a:satOff val="-62946"/>
                <a:lumOff val="647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1091522"/>
                <a:satOff val="-62946"/>
                <a:lumOff val="647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1091522"/>
                <a:satOff val="-62946"/>
                <a:lumOff val="647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254000" bIns="242785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1" kern="1200" dirty="0"/>
            <a:t>Modeling simplifications</a:t>
          </a:r>
        </a:p>
      </dsp:txBody>
      <dsp:txXfrm>
        <a:off x="5830900" y="1949015"/>
        <a:ext cx="4302361" cy="764677"/>
      </dsp:txXfrm>
    </dsp:sp>
    <dsp:sp modelId="{6F49BED6-265C-4162-8E96-BDB75500B5AE}">
      <dsp:nvSpPr>
        <dsp:cNvPr id="0" name=""/>
        <dsp:cNvSpPr/>
      </dsp:nvSpPr>
      <dsp:spPr>
        <a:xfrm>
          <a:off x="7774183" y="2076699"/>
          <a:ext cx="2741416" cy="1529353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accent2">
                <a:hueOff val="-1455363"/>
                <a:satOff val="-83928"/>
                <a:lumOff val="862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1455363"/>
                <a:satOff val="-83928"/>
                <a:lumOff val="862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1455363"/>
                <a:satOff val="-83928"/>
                <a:lumOff val="862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254000" bIns="242785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1" kern="1200" dirty="0"/>
            <a:t>Preliminary results</a:t>
          </a:r>
        </a:p>
      </dsp:txBody>
      <dsp:txXfrm>
        <a:off x="7774183" y="2459037"/>
        <a:ext cx="2359078" cy="76467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67E90C-2BE2-4691-AC1A-00C2B01A1607}">
      <dsp:nvSpPr>
        <dsp:cNvPr id="0" name=""/>
        <dsp:cNvSpPr/>
      </dsp:nvSpPr>
      <dsp:spPr>
        <a:xfrm rot="16200000">
          <a:off x="1541065" y="-1541065"/>
          <a:ext cx="2175669" cy="5257800"/>
        </a:xfrm>
        <a:prstGeom prst="round1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77368" tIns="277368" rIns="277368" bIns="277368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900" kern="1200" dirty="0"/>
            <a:t>Unit commitment</a:t>
          </a:r>
        </a:p>
      </dsp:txBody>
      <dsp:txXfrm rot="5400000">
        <a:off x="0" y="0"/>
        <a:ext cx="5257800" cy="1631751"/>
      </dsp:txXfrm>
    </dsp:sp>
    <dsp:sp modelId="{EF64B84B-DB00-4B71-9E26-E689AF0C9A74}">
      <dsp:nvSpPr>
        <dsp:cNvPr id="0" name=""/>
        <dsp:cNvSpPr/>
      </dsp:nvSpPr>
      <dsp:spPr>
        <a:xfrm>
          <a:off x="5257800" y="0"/>
          <a:ext cx="5257800" cy="2175669"/>
        </a:xfrm>
        <a:prstGeom prst="round1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77368" tIns="277368" rIns="277368" bIns="277368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900" kern="1200" dirty="0"/>
            <a:t>Contingency analysis</a:t>
          </a:r>
        </a:p>
      </dsp:txBody>
      <dsp:txXfrm>
        <a:off x="5257800" y="0"/>
        <a:ext cx="5257800" cy="1631751"/>
      </dsp:txXfrm>
    </dsp:sp>
    <dsp:sp modelId="{99BED3CD-3ED0-46DE-B179-5A4DD0202E8A}">
      <dsp:nvSpPr>
        <dsp:cNvPr id="0" name=""/>
        <dsp:cNvSpPr/>
      </dsp:nvSpPr>
      <dsp:spPr>
        <a:xfrm rot="10800000">
          <a:off x="0" y="2175669"/>
          <a:ext cx="5257800" cy="2175669"/>
        </a:xfrm>
        <a:prstGeom prst="round1Rect">
          <a:avLst/>
        </a:prstGeom>
        <a:gradFill rotWithShape="0">
          <a:gsLst>
            <a:gs pos="0">
              <a:schemeClr val="accent4">
                <a:lumMod val="60000"/>
                <a:lumOff val="40000"/>
              </a:schemeClr>
            </a:gs>
            <a:gs pos="75000">
              <a:srgbClr val="3D4F67"/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77368" tIns="277368" rIns="277368" bIns="277368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900" kern="1200" dirty="0"/>
            <a:t>Real time dispatch</a:t>
          </a:r>
        </a:p>
      </dsp:txBody>
      <dsp:txXfrm rot="10800000">
        <a:off x="0" y="2719586"/>
        <a:ext cx="5257800" cy="1631751"/>
      </dsp:txXfrm>
    </dsp:sp>
    <dsp:sp modelId="{289EF043-4947-48F6-AC62-10E27728C428}">
      <dsp:nvSpPr>
        <dsp:cNvPr id="0" name=""/>
        <dsp:cNvSpPr/>
      </dsp:nvSpPr>
      <dsp:spPr>
        <a:xfrm rot="5400000">
          <a:off x="6798865" y="634603"/>
          <a:ext cx="2175669" cy="5257800"/>
        </a:xfrm>
        <a:prstGeom prst="round1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77368" tIns="277368" rIns="277368" bIns="277368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900" kern="1200" dirty="0"/>
            <a:t>Transmission switching</a:t>
          </a:r>
        </a:p>
      </dsp:txBody>
      <dsp:txXfrm rot="-5400000">
        <a:off x="5257800" y="2719586"/>
        <a:ext cx="5257800" cy="1631751"/>
      </dsp:txXfrm>
    </dsp:sp>
    <dsp:sp modelId="{8E152D1A-A826-4AAD-B75B-B476D2F27050}">
      <dsp:nvSpPr>
        <dsp:cNvPr id="0" name=""/>
        <dsp:cNvSpPr/>
      </dsp:nvSpPr>
      <dsp:spPr>
        <a:xfrm>
          <a:off x="3680460" y="1631751"/>
          <a:ext cx="3154680" cy="1087834"/>
        </a:xfrm>
        <a:prstGeom prst="roundRect">
          <a:avLst/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/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900" kern="1200" dirty="0"/>
            <a:t>OPF</a:t>
          </a:r>
        </a:p>
      </dsp:txBody>
      <dsp:txXfrm>
        <a:off x="3733564" y="1684855"/>
        <a:ext cx="3048472" cy="98162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F1489D-A6FD-4391-BEE5-317721092EAE}">
      <dsp:nvSpPr>
        <dsp:cNvPr id="0" name=""/>
        <dsp:cNvSpPr/>
      </dsp:nvSpPr>
      <dsp:spPr>
        <a:xfrm>
          <a:off x="664818" y="-23135"/>
          <a:ext cx="4348373" cy="4348373"/>
        </a:xfrm>
        <a:prstGeom prst="circularArrow">
          <a:avLst>
            <a:gd name="adj1" fmla="val 5544"/>
            <a:gd name="adj2" fmla="val 330680"/>
            <a:gd name="adj3" fmla="val 13830720"/>
            <a:gd name="adj4" fmla="val 17352706"/>
            <a:gd name="adj5" fmla="val 5757"/>
          </a:avLst>
        </a:prstGeom>
        <a:solidFill>
          <a:srgbClr val="CFD5EA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8D17383-D817-4009-81EA-976A08E967A7}">
      <dsp:nvSpPr>
        <dsp:cNvPr id="0" name=""/>
        <dsp:cNvSpPr/>
      </dsp:nvSpPr>
      <dsp:spPr>
        <a:xfrm>
          <a:off x="1845076" y="1458"/>
          <a:ext cx="1987857" cy="99392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Determine important constraints</a:t>
          </a:r>
        </a:p>
      </dsp:txBody>
      <dsp:txXfrm>
        <a:off x="1893596" y="49978"/>
        <a:ext cx="1890817" cy="896888"/>
      </dsp:txXfrm>
    </dsp:sp>
    <dsp:sp modelId="{84560F51-A719-4C0E-A16E-F7A5FDA824D8}">
      <dsp:nvSpPr>
        <dsp:cNvPr id="0" name=""/>
        <dsp:cNvSpPr/>
      </dsp:nvSpPr>
      <dsp:spPr>
        <a:xfrm>
          <a:off x="3608636" y="1282760"/>
          <a:ext cx="1987857" cy="99392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Calculate sensitivities</a:t>
          </a:r>
        </a:p>
      </dsp:txBody>
      <dsp:txXfrm>
        <a:off x="3657156" y="1331280"/>
        <a:ext cx="1890817" cy="896888"/>
      </dsp:txXfrm>
    </dsp:sp>
    <dsp:sp modelId="{114AC594-9361-46C9-AC61-9B01BD3546DC}">
      <dsp:nvSpPr>
        <dsp:cNvPr id="0" name=""/>
        <dsp:cNvSpPr/>
      </dsp:nvSpPr>
      <dsp:spPr>
        <a:xfrm>
          <a:off x="2935016" y="3355950"/>
          <a:ext cx="1987857" cy="993928"/>
        </a:xfrm>
        <a:prstGeom prst="roundRect">
          <a:avLst/>
        </a:prstGeom>
        <a:solidFill>
          <a:schemeClr val="accent2">
            <a:lumMod val="75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Solve OPF</a:t>
          </a:r>
        </a:p>
      </dsp:txBody>
      <dsp:txXfrm>
        <a:off x="2983536" y="3404470"/>
        <a:ext cx="1890817" cy="896888"/>
      </dsp:txXfrm>
    </dsp:sp>
    <dsp:sp modelId="{13407D43-35BD-4CFA-971D-3E1B250B8B5B}">
      <dsp:nvSpPr>
        <dsp:cNvPr id="0" name=""/>
        <dsp:cNvSpPr/>
      </dsp:nvSpPr>
      <dsp:spPr>
        <a:xfrm>
          <a:off x="755135" y="3355950"/>
          <a:ext cx="1987857" cy="99392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Solve DC power flow on full network</a:t>
          </a:r>
        </a:p>
      </dsp:txBody>
      <dsp:txXfrm>
        <a:off x="803655" y="3404470"/>
        <a:ext cx="1890817" cy="896888"/>
      </dsp:txXfrm>
    </dsp:sp>
    <dsp:sp modelId="{23A9E756-55E7-4D8E-B1FC-311076F72134}">
      <dsp:nvSpPr>
        <dsp:cNvPr id="0" name=""/>
        <dsp:cNvSpPr/>
      </dsp:nvSpPr>
      <dsp:spPr>
        <a:xfrm>
          <a:off x="81515" y="1282760"/>
          <a:ext cx="1987857" cy="99392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Are all constraints satisfied?</a:t>
          </a:r>
        </a:p>
      </dsp:txBody>
      <dsp:txXfrm>
        <a:off x="130035" y="1331280"/>
        <a:ext cx="1890817" cy="89688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2D2477-81E8-4BB4-9D20-D5F42EB8FAC6}">
      <dsp:nvSpPr>
        <dsp:cNvPr id="0" name=""/>
        <dsp:cNvSpPr/>
      </dsp:nvSpPr>
      <dsp:spPr>
        <a:xfrm>
          <a:off x="3263" y="144355"/>
          <a:ext cx="2274614" cy="86400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600" kern="1200" dirty="0"/>
            <a:t>Solve 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600" kern="1200" dirty="0"/>
            <a:t>AC OPF</a:t>
          </a:r>
        </a:p>
      </dsp:txBody>
      <dsp:txXfrm>
        <a:off x="435263" y="144355"/>
        <a:ext cx="1410614" cy="864000"/>
      </dsp:txXfrm>
    </dsp:sp>
    <dsp:sp modelId="{50C3A2CF-D9FA-4E59-B363-5F66243D9517}">
      <dsp:nvSpPr>
        <dsp:cNvPr id="0" name=""/>
        <dsp:cNvSpPr/>
      </dsp:nvSpPr>
      <dsp:spPr>
        <a:xfrm>
          <a:off x="3263" y="1116355"/>
          <a:ext cx="1819691" cy="14276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Basepoint solution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Solved using IPOPT</a:t>
          </a:r>
        </a:p>
      </dsp:txBody>
      <dsp:txXfrm>
        <a:off x="3263" y="1116355"/>
        <a:ext cx="1819691" cy="1427625"/>
      </dsp:txXfrm>
    </dsp:sp>
    <dsp:sp modelId="{FBE30EBC-90DB-45D5-A17E-9B59E6B48E32}">
      <dsp:nvSpPr>
        <dsp:cNvPr id="0" name=""/>
        <dsp:cNvSpPr/>
      </dsp:nvSpPr>
      <dsp:spPr>
        <a:xfrm>
          <a:off x="2061877" y="144355"/>
          <a:ext cx="2274614" cy="86400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Calculate Sensitivities</a:t>
          </a:r>
        </a:p>
      </dsp:txBody>
      <dsp:txXfrm>
        <a:off x="2493877" y="144355"/>
        <a:ext cx="1410614" cy="864000"/>
      </dsp:txXfrm>
    </dsp:sp>
    <dsp:sp modelId="{23891F41-0FAE-457B-9190-8156E4D6BBC0}">
      <dsp:nvSpPr>
        <dsp:cNvPr id="0" name=""/>
        <dsp:cNvSpPr/>
      </dsp:nvSpPr>
      <dsp:spPr>
        <a:xfrm>
          <a:off x="2061877" y="1116355"/>
          <a:ext cx="1819691" cy="14276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Real/Reactive power flow and line losses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Voltage magnitude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Sparse and dense calculations</a:t>
          </a:r>
        </a:p>
      </dsp:txBody>
      <dsp:txXfrm>
        <a:off x="2061877" y="1116355"/>
        <a:ext cx="1819691" cy="1427625"/>
      </dsp:txXfrm>
    </dsp:sp>
    <dsp:sp modelId="{4596D1BF-2805-4FEB-AF82-571970BB706E}">
      <dsp:nvSpPr>
        <dsp:cNvPr id="0" name=""/>
        <dsp:cNvSpPr/>
      </dsp:nvSpPr>
      <dsp:spPr>
        <a:xfrm>
          <a:off x="4120492" y="144355"/>
          <a:ext cx="2274614" cy="864000"/>
        </a:xfrm>
        <a:prstGeom prst="chevron">
          <a:avLst/>
        </a:prstGeom>
        <a:solidFill>
          <a:schemeClr val="accent1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Change Demand</a:t>
          </a:r>
        </a:p>
      </dsp:txBody>
      <dsp:txXfrm>
        <a:off x="4552492" y="144355"/>
        <a:ext cx="1410614" cy="864000"/>
      </dsp:txXfrm>
    </dsp:sp>
    <dsp:sp modelId="{7B44EF05-273B-41F4-8A1E-C46519E4055F}">
      <dsp:nvSpPr>
        <dsp:cNvPr id="0" name=""/>
        <dsp:cNvSpPr/>
      </dsp:nvSpPr>
      <dsp:spPr>
        <a:xfrm>
          <a:off x="4120492" y="1116355"/>
          <a:ext cx="1819691" cy="14276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Uniform multiplier from 0.9 to 1.1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0.01 increments</a:t>
          </a:r>
        </a:p>
      </dsp:txBody>
      <dsp:txXfrm>
        <a:off x="4120492" y="1116355"/>
        <a:ext cx="1819691" cy="1427625"/>
      </dsp:txXfrm>
    </dsp:sp>
    <dsp:sp modelId="{E611412F-3CC6-4ABF-A68B-98C349344CEC}">
      <dsp:nvSpPr>
        <dsp:cNvPr id="0" name=""/>
        <dsp:cNvSpPr/>
      </dsp:nvSpPr>
      <dsp:spPr>
        <a:xfrm>
          <a:off x="6179106" y="144355"/>
          <a:ext cx="2274614" cy="864000"/>
        </a:xfrm>
        <a:prstGeom prst="chevron">
          <a:avLst/>
        </a:prstGeom>
        <a:solidFill>
          <a:schemeClr val="accent2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Solve LOPF</a:t>
          </a:r>
        </a:p>
      </dsp:txBody>
      <dsp:txXfrm>
        <a:off x="6611106" y="144355"/>
        <a:ext cx="1410614" cy="864000"/>
      </dsp:txXfrm>
    </dsp:sp>
    <dsp:sp modelId="{1FF9C521-5946-49C8-A5E8-C8DAC16A199C}">
      <dsp:nvSpPr>
        <dsp:cNvPr id="0" name=""/>
        <dsp:cNvSpPr/>
      </dsp:nvSpPr>
      <dsp:spPr>
        <a:xfrm>
          <a:off x="6179106" y="1116355"/>
          <a:ext cx="1819691" cy="14276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S/D/C/P-LOPF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B-theta/PTDF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Solved using </a:t>
          </a:r>
          <a:r>
            <a:rPr lang="en-US" sz="1600" kern="1200" dirty="0" err="1"/>
            <a:t>Gurobi</a:t>
          </a:r>
          <a:endParaRPr lang="en-US" sz="1600" kern="1200" dirty="0"/>
        </a:p>
      </dsp:txBody>
      <dsp:txXfrm>
        <a:off x="6179106" y="1116355"/>
        <a:ext cx="1819691" cy="1427625"/>
      </dsp:txXfrm>
    </dsp:sp>
    <dsp:sp modelId="{03FD4130-C26C-4DDD-9357-A7D7C4D40C27}">
      <dsp:nvSpPr>
        <dsp:cNvPr id="0" name=""/>
        <dsp:cNvSpPr/>
      </dsp:nvSpPr>
      <dsp:spPr>
        <a:xfrm>
          <a:off x="8237721" y="144355"/>
          <a:ext cx="2274614" cy="86400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Solve AC Power Flow</a:t>
          </a:r>
        </a:p>
      </dsp:txBody>
      <dsp:txXfrm>
        <a:off x="8669721" y="144355"/>
        <a:ext cx="1410614" cy="864000"/>
      </dsp:txXfrm>
    </dsp:sp>
    <dsp:sp modelId="{7B504815-6E5B-43E8-9C77-C23300925FBE}">
      <dsp:nvSpPr>
        <dsp:cNvPr id="0" name=""/>
        <dsp:cNvSpPr/>
      </dsp:nvSpPr>
      <dsp:spPr>
        <a:xfrm>
          <a:off x="8237721" y="1116355"/>
          <a:ext cx="1819691" cy="14276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Calculate power flow errors and violations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Simulates “actual” dispatch from OPF solution</a:t>
          </a:r>
        </a:p>
      </dsp:txBody>
      <dsp:txXfrm>
        <a:off x="8237721" y="1116355"/>
        <a:ext cx="1819691" cy="142762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FB43A7-C47B-4E77-9CF5-8BDAADACB46D}">
      <dsp:nvSpPr>
        <dsp:cNvPr id="0" name=""/>
        <dsp:cNvSpPr/>
      </dsp:nvSpPr>
      <dsp:spPr>
        <a:xfrm>
          <a:off x="5134" y="596119"/>
          <a:ext cx="1910059" cy="76402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009" tIns="22670" rIns="22670" bIns="226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Solve </a:t>
          </a: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AC OPF</a:t>
          </a:r>
        </a:p>
      </dsp:txBody>
      <dsp:txXfrm>
        <a:off x="387146" y="596119"/>
        <a:ext cx="1146036" cy="764023"/>
      </dsp:txXfrm>
    </dsp:sp>
    <dsp:sp modelId="{B3E94874-287E-456B-A04D-889DE7CA2EF4}">
      <dsp:nvSpPr>
        <dsp:cNvPr id="0" name=""/>
        <dsp:cNvSpPr/>
      </dsp:nvSpPr>
      <dsp:spPr>
        <a:xfrm>
          <a:off x="1724188" y="596119"/>
          <a:ext cx="1910059" cy="76402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009" tIns="22670" rIns="22670" bIns="226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Calculate Sensitivities</a:t>
          </a:r>
        </a:p>
      </dsp:txBody>
      <dsp:txXfrm>
        <a:off x="2106200" y="596119"/>
        <a:ext cx="1146036" cy="764023"/>
      </dsp:txXfrm>
    </dsp:sp>
    <dsp:sp modelId="{F3AA3D4E-3785-43E7-B806-9EFBE552F432}">
      <dsp:nvSpPr>
        <dsp:cNvPr id="0" name=""/>
        <dsp:cNvSpPr/>
      </dsp:nvSpPr>
      <dsp:spPr>
        <a:xfrm>
          <a:off x="3443242" y="596119"/>
          <a:ext cx="1910059" cy="764023"/>
        </a:xfrm>
        <a:prstGeom prst="chevron">
          <a:avLst/>
        </a:prstGeom>
        <a:solidFill>
          <a:schemeClr val="accent1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009" tIns="22670" rIns="22670" bIns="226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Change Demand</a:t>
          </a:r>
        </a:p>
      </dsp:txBody>
      <dsp:txXfrm>
        <a:off x="3825254" y="596119"/>
        <a:ext cx="1146036" cy="764023"/>
      </dsp:txXfrm>
    </dsp:sp>
    <dsp:sp modelId="{2BBD1055-B01E-4682-8C2E-AF6DDA96792E}">
      <dsp:nvSpPr>
        <dsp:cNvPr id="0" name=""/>
        <dsp:cNvSpPr/>
      </dsp:nvSpPr>
      <dsp:spPr>
        <a:xfrm>
          <a:off x="5162296" y="596119"/>
          <a:ext cx="1910059" cy="764023"/>
        </a:xfrm>
        <a:prstGeom prst="chevron">
          <a:avLst/>
        </a:prstGeom>
        <a:solidFill>
          <a:schemeClr val="accent6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009" tIns="22670" rIns="22670" bIns="226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Select Monitored Constraints</a:t>
          </a:r>
        </a:p>
      </dsp:txBody>
      <dsp:txXfrm>
        <a:off x="5544308" y="596119"/>
        <a:ext cx="1146036" cy="764023"/>
      </dsp:txXfrm>
    </dsp:sp>
    <dsp:sp modelId="{DAAB4C48-3FCC-495F-97E2-F8994AD5DB0D}">
      <dsp:nvSpPr>
        <dsp:cNvPr id="0" name=""/>
        <dsp:cNvSpPr/>
      </dsp:nvSpPr>
      <dsp:spPr>
        <a:xfrm>
          <a:off x="6881350" y="596119"/>
          <a:ext cx="1910059" cy="764023"/>
        </a:xfrm>
        <a:prstGeom prst="chevron">
          <a:avLst/>
        </a:prstGeom>
        <a:solidFill>
          <a:schemeClr val="accent2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009" tIns="22670" rIns="22670" bIns="226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Solve LOPF</a:t>
          </a:r>
        </a:p>
      </dsp:txBody>
      <dsp:txXfrm>
        <a:off x="7263362" y="596119"/>
        <a:ext cx="1146036" cy="764023"/>
      </dsp:txXfrm>
    </dsp:sp>
    <dsp:sp modelId="{9161B10F-9243-4FD9-B41F-8C9F1043DDB8}">
      <dsp:nvSpPr>
        <dsp:cNvPr id="0" name=""/>
        <dsp:cNvSpPr/>
      </dsp:nvSpPr>
      <dsp:spPr>
        <a:xfrm>
          <a:off x="8600404" y="596119"/>
          <a:ext cx="1910059" cy="76402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009" tIns="22670" rIns="22670" bIns="226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Solve AC Power Flow</a:t>
          </a:r>
        </a:p>
      </dsp:txBody>
      <dsp:txXfrm>
        <a:off x="8982416" y="596119"/>
        <a:ext cx="1146036" cy="7640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D5F1FF-68A0-4991-B929-229415AE30DD}" type="datetimeFigureOut">
              <a:rPr lang="en-US" smtClean="0"/>
              <a:t>19-Jun-20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504EAD-757B-406A-9D72-F83F69AEA7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10353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2152D0-2E19-4389-8F83-384E7A3ADA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B95FF5E-CC90-407A-B8FB-5F88FFFE8C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FFC8B9-4CC8-447A-801A-76CC916691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00E85-D702-4ED5-B2DC-CE10E3FA306E}" type="datetime1">
              <a:rPr lang="en-US" smtClean="0"/>
              <a:t>19-Jun-20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90FD95-ADAE-47BF-8D8A-99DD8B5306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09DE9E-A21B-4A52-B7F6-C4E9DF0EA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3B8A4-0E61-480C-BA8A-F574C9A3EE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649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E656FB-E529-4757-B944-E4939F4F7F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B241DFA-1F64-4C78-A9A6-D16958BFD6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46F55F-68B5-43DC-8666-1E63E32D5E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47FC2-AD7D-425A-A11C-12FFB3B134F2}" type="datetime1">
              <a:rPr lang="en-US" smtClean="0"/>
              <a:t>19-Jun-20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291074-E0C1-492B-B040-2EB7661A27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A1B021-3B40-4E86-95C9-EBBC38ACBE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3B8A4-0E61-480C-BA8A-F574C9A3EE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1108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307BCFA-66BE-4D7A-B66C-28D31F1CF53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765037F-D685-4E64-9D01-C27695D771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CB7253-0D87-4965-9CF4-5F3557EEE0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FAF30-7AD5-41C0-B3C9-714314426517}" type="datetime1">
              <a:rPr lang="en-US" smtClean="0"/>
              <a:t>19-Jun-20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7EE722-FEE1-4370-AD7F-78E0A07F0C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A9FA95-20B9-4761-9647-1B44FF9DCB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3B8A4-0E61-480C-BA8A-F574C9A3EE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1134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068235-F4DD-43A8-A91E-B73EDD8D67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1706252"/>
            <a:ext cx="10515600" cy="180371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>
            <a:lvl1pPr algn="ctr">
              <a:defRPr sz="6000">
                <a:latin typeface="Cambria Math" panose="02040503050406030204" pitchFamily="18" charset="0"/>
                <a:ea typeface="Cambria Math" panose="02040503050406030204" pitchFamily="18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90F541F-D756-4E40-AC61-6F763E4437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808428"/>
            <a:ext cx="9144000" cy="1904215"/>
          </a:xfrm>
        </p:spPr>
        <p:txBody>
          <a:bodyPr/>
          <a:lstStyle>
            <a:lvl1pPr marL="0" indent="0" algn="ctr">
              <a:buNone/>
              <a:defRPr sz="2400" b="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48242D-B209-4400-93B8-1B6B2C0C57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B1AB4-ACC2-49F4-91CD-331D063F0D45}" type="datetime1">
              <a:rPr lang="en-US" smtClean="0"/>
              <a:t>19-Jun-20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B64A2B-0A85-42DC-AAC4-5E86441053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EFFC27-1B29-4C2B-8DC0-179649245B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B3C4C-AE48-4E75-946B-548C0BBE1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8660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D928D7-D024-404F-A3B8-28E553D21A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3D4869-3646-4B32-8461-1B6295B836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AB2395-F0B5-4087-A245-13A1E845A4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BC7BC-F424-48C6-AA23-28C3F0FBA736}" type="datetime1">
              <a:rPr lang="en-US" smtClean="0"/>
              <a:t>19-Jun-20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33800F-CE2B-4E1B-A80C-D825969EA7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5A5914-AF47-4BFD-B417-354038DC4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B3C4C-AE48-4E75-946B-548C0BBE1839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D14C017-BAD4-4E93-9FA0-337E3596489F}"/>
              </a:ext>
            </a:extLst>
          </p:cNvPr>
          <p:cNvCxnSpPr/>
          <p:nvPr userDrawn="1"/>
        </p:nvCxnSpPr>
        <p:spPr>
          <a:xfrm>
            <a:off x="838200" y="1690688"/>
            <a:ext cx="10528300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74135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EA7DB2-0818-4C44-9505-FDA0BD9894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9"/>
            <a:ext cx="10515600" cy="1719262"/>
          </a:xfrm>
        </p:spPr>
        <p:txBody>
          <a:bodyPr anchor="b"/>
          <a:lstStyle>
            <a:lvl1pPr algn="ctr">
              <a:defRPr sz="6000" b="1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402A0A-8DF9-4CFE-9AD4-92974C839F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3516197"/>
            <a:ext cx="10515600" cy="2573453"/>
          </a:xfrm>
        </p:spPr>
        <p:txBody>
          <a:bodyPr/>
          <a:lstStyle>
            <a:lvl1pPr marL="342900" indent="-342900">
              <a:buFont typeface="Wingdings" panose="05000000000000000000" pitchFamily="2" charset="2"/>
              <a:buChar char="§"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4D8EEE-4071-4A12-A2CB-8F17B1BFE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8A8E9-DBEC-4321-86AB-4BFDEE3DC7C0}" type="datetime1">
              <a:rPr lang="en-US" smtClean="0"/>
              <a:t>19-Jun-20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06B9BA-F303-44B2-8812-870A4F637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92193F-F753-4E3C-A576-19B19182D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B3C4C-AE48-4E75-946B-548C0BBE1839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1E56A23-F786-4702-BB49-FDB78215F5F2}"/>
              </a:ext>
            </a:extLst>
          </p:cNvPr>
          <p:cNvCxnSpPr/>
          <p:nvPr userDrawn="1"/>
        </p:nvCxnSpPr>
        <p:spPr>
          <a:xfrm>
            <a:off x="831850" y="3428999"/>
            <a:ext cx="10528300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35437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F79B8D-D943-468F-AF52-A85ADBEC62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3B7609-1E94-44A0-A114-29601C3060E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4704761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50872C-CD1B-4EE4-AB6A-FDD222C935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674936" y="1825625"/>
            <a:ext cx="5678864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2DC6F8-8EDC-49D6-9259-B95E2EC5B8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9F46B-6881-47CD-8741-1C07597F6785}" type="datetime1">
              <a:rPr lang="en-US" smtClean="0"/>
              <a:t>19-Jun-20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D4D9D8-D470-4CA2-9DC8-C9C04F89B2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43FDA4B-D6BE-4155-A95B-09F091748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B3C4C-AE48-4E75-946B-548C0BBE1839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3C8CFF5-5A39-49F3-8123-3468455EBD4B}"/>
              </a:ext>
            </a:extLst>
          </p:cNvPr>
          <p:cNvCxnSpPr/>
          <p:nvPr userDrawn="1"/>
        </p:nvCxnSpPr>
        <p:spPr>
          <a:xfrm>
            <a:off x="838200" y="1690688"/>
            <a:ext cx="10528300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06753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4F0A2B-5A3D-49D9-9003-EC994CD4E8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66CCFF-3A7C-4B5B-AF22-D24F59154D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latin typeface="Cambria Math" panose="02040503050406030204" pitchFamily="18" charset="0"/>
                <a:ea typeface="Cambria Math" panose="020405030504060302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34D8EC5-10C0-49AE-B7C5-440DE702B7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FE83328-DCBD-4940-B46D-2E6766B2B3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latin typeface="Cambria Math" panose="02040503050406030204" pitchFamily="18" charset="0"/>
                <a:ea typeface="Cambria Math" panose="020405030504060302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C17E3AB-7701-4BA1-B522-045B1CB46D9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1BA5D9F-B158-4359-B86B-C2BEBE7530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05101-9274-4E4E-9EF2-D827AC7F8549}" type="datetime1">
              <a:rPr lang="en-US" smtClean="0"/>
              <a:t>19-Jun-20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613D34-A0C6-4F60-BD75-1008D8BAE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85E9C4E-E291-4EC9-8975-04717D3D33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B3C4C-AE48-4E75-946B-548C0BBE1839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1BC8BF4-322E-4F79-9EE5-5D0B2E3506F0}"/>
              </a:ext>
            </a:extLst>
          </p:cNvPr>
          <p:cNvCxnSpPr/>
          <p:nvPr userDrawn="1"/>
        </p:nvCxnSpPr>
        <p:spPr>
          <a:xfrm>
            <a:off x="838200" y="1690688"/>
            <a:ext cx="10528300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25399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061F4C-9F8C-4042-859F-3353502C3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92C0EE-6665-40E3-A567-D9AF992EF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9B648-E3A5-49AE-AAE9-243E57ED2EA2}" type="datetime1">
              <a:rPr lang="en-US" smtClean="0"/>
              <a:t>19-Jun-20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D7D9189-752D-4D70-8364-C12BEF90D1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6FB409-C7EF-427C-9FD1-39968512C7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B3C4C-AE48-4E75-946B-548C0BBE1839}" type="slidenum">
              <a:rPr lang="en-US" smtClean="0"/>
              <a:t>‹#›</a:t>
            </a:fld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680291D-E9BA-4535-B1CA-E3F0AD071422}"/>
              </a:ext>
            </a:extLst>
          </p:cNvPr>
          <p:cNvCxnSpPr/>
          <p:nvPr userDrawn="1"/>
        </p:nvCxnSpPr>
        <p:spPr>
          <a:xfrm>
            <a:off x="838200" y="1690688"/>
            <a:ext cx="10528300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56233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556661D-4EB5-4D8F-945D-97ABB352E3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F9AA2-15A8-4821-A99F-0011CADDB549}" type="datetime1">
              <a:rPr lang="en-US" smtClean="0"/>
              <a:t>19-Jun-20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79FDA1B-E02A-469A-9C07-704870CDFF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C30206-417A-48B3-B97E-34FAAD5693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B3C4C-AE48-4E75-946B-548C0BBE1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5285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9122A3-FB34-401B-99DB-71D1BA8541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497546-53CC-42E9-BC8C-6B61EA11DE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C6BAD2-F6BC-4240-AE88-A9AF7B43C8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B3C42C-D780-40D8-AEFE-C6BFC7739B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85C60-83E4-4F39-89DB-ABF0BC5318B8}" type="datetime1">
              <a:rPr lang="en-US" smtClean="0"/>
              <a:t>19-Jun-20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42A82C-F8CA-481C-B0C3-A3C11714BD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C6A709-23FB-48EC-9413-AB3CFA00F4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B3C4C-AE48-4E75-946B-548C0BBE1839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374E82D-54E4-4949-83D1-2D8720FDDA2A}"/>
              </a:ext>
            </a:extLst>
          </p:cNvPr>
          <p:cNvCxnSpPr>
            <a:cxnSpLocks/>
          </p:cNvCxnSpPr>
          <p:nvPr userDrawn="1"/>
        </p:nvCxnSpPr>
        <p:spPr>
          <a:xfrm>
            <a:off x="825500" y="2057400"/>
            <a:ext cx="3946525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05764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A62B5E-19ED-4D2F-A5A1-51F7F24AAA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DF5E22-E9A5-4D29-A33E-140D71FEDE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A44347-EFBF-4C09-870F-5A6BD1CC9D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F8852-70A0-4E12-AA79-CA0ECF977E41}" type="datetime1">
              <a:rPr lang="en-US" smtClean="0"/>
              <a:t>19-Jun-20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CA1411-5721-4851-AB88-07BC7C84D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412C12-853F-4451-B045-7E16B0E045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3B8A4-0E61-480C-BA8A-F574C9A3EE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2867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8B9A2E-D2E0-4D87-9B4D-DAEF02A26E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79AF207-D098-4964-91AE-D9F7F14CC3F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90A4F1D-0C5B-459D-AF2A-89A0237A16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F4682C-881C-4D08-B892-E96058EDDC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F388A-15CF-488F-AE63-091EB50E5B18}" type="datetime1">
              <a:rPr lang="en-US" smtClean="0"/>
              <a:t>19-Jun-20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E1028D-0924-4EDA-ADBA-9592C3E607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9A77BA-2B28-45BC-BFD0-624D7CA434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B3C4C-AE48-4E75-946B-548C0BBE1839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78A4181-9DA6-4C00-88F8-1B6BC116E29F}"/>
              </a:ext>
            </a:extLst>
          </p:cNvPr>
          <p:cNvCxnSpPr>
            <a:cxnSpLocks/>
          </p:cNvCxnSpPr>
          <p:nvPr userDrawn="1"/>
        </p:nvCxnSpPr>
        <p:spPr>
          <a:xfrm>
            <a:off x="825500" y="2057400"/>
            <a:ext cx="3946525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86242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229438-985C-49D0-8262-B793A5CE6C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73F4EBE-7768-4B8C-883B-1652B837D7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C1701E-C912-431D-8CA7-D62C3E38E4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F64B3-A373-4286-82A0-DBB3AA6E3D2A}" type="datetime1">
              <a:rPr lang="en-US" smtClean="0"/>
              <a:t>19-Jun-20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78F908-770E-4E5D-BAF1-1DC38E5F84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5B3F24-33B7-4182-B432-EA875BDB7F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B3C4C-AE48-4E75-946B-548C0BBE1839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EEB04D2-026E-4A42-A330-550855513AE7}"/>
              </a:ext>
            </a:extLst>
          </p:cNvPr>
          <p:cNvCxnSpPr/>
          <p:nvPr userDrawn="1"/>
        </p:nvCxnSpPr>
        <p:spPr>
          <a:xfrm>
            <a:off x="838200" y="1690688"/>
            <a:ext cx="10528300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53769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354CCF7-B70E-4F53-9325-AF5FA51637A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C5D29F1-6CED-48E4-81F8-823B597EDC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D0D03B-4F2A-43A5-A929-C9600A98F1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BBDA8-517C-4114-BD4B-12D541E29B77}" type="datetime1">
              <a:rPr lang="en-US" smtClean="0"/>
              <a:t>19-Jun-20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59A0F7-1001-49E6-924B-252985269B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A867D1-B7BB-48AC-A3BC-4E1F6EAAEE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B3C4C-AE48-4E75-946B-548C0BBE1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252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E748DB-F8A5-4EA8-8870-0FD2458C26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50931C-4744-4F6F-91A5-AAA57C020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808E9F-897E-4D77-AEE0-0479744963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32B5D-FEAD-4AEC-B2BF-7F5365355911}" type="datetime1">
              <a:rPr lang="en-US" smtClean="0"/>
              <a:t>19-Jun-20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4ACEC5-6BFD-4A07-9D4B-B4DB704914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33B9DA-715B-4D81-BCB2-CCA3DC9D97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3B8A4-0E61-480C-BA8A-F574C9A3EE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840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73D3D5-596B-47B2-ABD3-84CE1A3C18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F9B36C-26E8-4491-BE30-A4411F246AD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D5E6FA4-17AA-4329-B9AB-83D71D84AA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01BA5C-D656-4264-AE27-5256D8BE57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F60CE-83AF-4FF3-9113-183BA46F2F48}" type="datetime1">
              <a:rPr lang="en-US" smtClean="0"/>
              <a:t>19-Jun-20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125483-25CA-4145-9C68-497BC6D60B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25AAA6-ABB8-4217-96D2-C110757410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3B8A4-0E61-480C-BA8A-F574C9A3EE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388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4D45DC-6EF3-4D91-BAB1-440C70A9A6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236447-F6EE-4C64-AFA2-4CA21B68CA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B8B47E-7665-45F0-8BD9-EC2CD0C5EE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C7CD0E1-A565-4B67-B94E-36EE3B9F1DA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2660DCC-7F04-47A6-879B-14F5CC7296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C52315C-94D7-4810-8DF3-024259EBFC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12A4E-2C28-47D8-AE96-4F9F137761E6}" type="datetime1">
              <a:rPr lang="en-US" smtClean="0"/>
              <a:t>19-Jun-20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1E5E085-56AE-417B-907A-A47FF88B8E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AB7932-13EC-4557-BD15-5ACD287ED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3B8A4-0E61-480C-BA8A-F574C9A3EE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511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B0A47A-6BF9-4449-B530-78C49EC6E7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4A800C0-FCEE-4D31-9F48-AD988C3209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87034-638E-4823-839C-11457F72329C}" type="datetime1">
              <a:rPr lang="en-US" smtClean="0"/>
              <a:t>19-Jun-20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E46A02-9809-48AD-A4B0-5E2F512C25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0D8AAC-4823-49C9-96AE-2F94F99B54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3B8A4-0E61-480C-BA8A-F574C9A3EE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8955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8B507D3-DE67-4CF6-B731-DCD4A1069F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332D4-36BF-42E2-8EA5-17376C15550D}" type="datetime1">
              <a:rPr lang="en-US" smtClean="0"/>
              <a:t>19-Jun-20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DC2C44F-801D-4629-A9BE-7A0891205B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5F21B0-2E12-43E0-BA0A-9241CCE5A9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3B8A4-0E61-480C-BA8A-F574C9A3EE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713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32B36A-E861-4A59-9F65-0EA9DCEB6E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932294-A285-496E-89A2-F2600FB146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6602A73-0A69-450E-AE37-1E6B8F36AA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D8841A-8610-4E73-8040-3C65BA9377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5914D-C327-4622-AFFF-C60A47BED627}" type="datetime1">
              <a:rPr lang="en-US" smtClean="0"/>
              <a:t>19-Jun-20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354812-717E-411A-A716-431BA6B706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9BDD42-C888-4D60-9051-494F29DD0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3B8A4-0E61-480C-BA8A-F574C9A3EE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3073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9ABD8E-FFDB-4FD4-A37C-FAE4F6E006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2991C09-1716-483A-8E07-8701A09FA45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1FCA13-C6CE-4F4E-8FA4-D6D1E6AE01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50EB96-1F9B-4429-8F0C-BCEF4A2C39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77076-5D66-430F-B4A2-E254C5CD3CA5}" type="datetime1">
              <a:rPr lang="en-US" smtClean="0"/>
              <a:t>19-Jun-20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BEC248-F601-4C5A-A8AD-9F37EA5D89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E1967B-CF5B-4D61-A263-415A06132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3B8A4-0E61-480C-BA8A-F574C9A3EE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746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6CE721E-D671-41E1-87EF-107F2388A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70AB80-9C66-4064-B89F-40D8C1BD06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223710-9FC2-4420-95BC-3B0ABA43864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F25DF9-2017-4AC6-9F00-BF61C19E4EDB}" type="datetime1">
              <a:rPr lang="en-US" smtClean="0"/>
              <a:t>19-Jun-20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A3BEF4-FE76-46C2-B666-A7A96A98B9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99A6D4-3338-442B-8D5E-75B3CA4196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E3B8A4-0E61-480C-BA8A-F574C9A3EE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253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92D0C9-FEED-4FE4-8D7C-173F4E5CD9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4947DA-99F9-4011-90F6-5A1B8B19FE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88F683-855B-4709-974C-91BF8C28D55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08AC44-BC75-4396-B68B-CF43C4C848CB}" type="datetime1">
              <a:rPr lang="en-US" smtClean="0"/>
              <a:t>19-Jun-20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0B60AD-172E-497B-8D47-A0E352DEAF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220F1A-3E1D-4269-8020-5887CDB923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CB3C4C-AE48-4E75-946B-548C0BBE1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095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Cambria Math" panose="02040503050406030204" pitchFamily="18" charset="0"/>
          <a:ea typeface="Cambria Math" panose="02040503050406030204" pitchFamily="18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5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University Logo – Brand Guidelines">
            <a:extLst>
              <a:ext uri="{FF2B5EF4-FFF2-40B4-BE49-F238E27FC236}">
                <a16:creationId xmlns:a16="http://schemas.microsoft.com/office/drawing/2014/main" id="{5B1407A0-314A-4B40-850E-9A292FBC32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7" y="4921702"/>
            <a:ext cx="2830924" cy="1819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80C8019-4CB9-419B-B246-D97A0B0CB29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Exploiting Dense Sensitivity Matrices in Linear Optimal Power Flow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DB14AB-2ECA-475E-A320-E3CD070BE4C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Brent Eldridge, Johns Hopkins University</a:t>
            </a:r>
          </a:p>
          <a:p>
            <a:r>
              <a:rPr lang="en-US" dirty="0"/>
              <a:t>Anya Castillo, NextEra Analytics</a:t>
            </a:r>
          </a:p>
          <a:p>
            <a:r>
              <a:rPr lang="en-US" dirty="0"/>
              <a:t>Ben </a:t>
            </a:r>
            <a:r>
              <a:rPr lang="en-US" dirty="0" err="1"/>
              <a:t>Knueven</a:t>
            </a:r>
            <a:r>
              <a:rPr lang="en-US" dirty="0"/>
              <a:t>, National Renewable Energy Laboratory</a:t>
            </a:r>
          </a:p>
          <a:p>
            <a:r>
              <a:rPr lang="en-US" dirty="0"/>
              <a:t>Manuel Garcia, Sandia National Laboratories</a:t>
            </a:r>
          </a:p>
        </p:txBody>
      </p:sp>
      <p:pic>
        <p:nvPicPr>
          <p:cNvPr id="2052" name="Picture 4" descr="Sandia National Laboratories - Wikipedia">
            <a:extLst>
              <a:ext uri="{FF2B5EF4-FFF2-40B4-BE49-F238E27FC236}">
                <a16:creationId xmlns:a16="http://schemas.microsoft.com/office/drawing/2014/main" id="{27B05F9B-9CA5-4919-AEEC-A36B67ABFD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4892" y="5426908"/>
            <a:ext cx="2023666" cy="809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NREL Logo - National Wind Coordinating Collaborative">
            <a:extLst>
              <a:ext uri="{FF2B5EF4-FFF2-40B4-BE49-F238E27FC236}">
                <a16:creationId xmlns:a16="http://schemas.microsoft.com/office/drawing/2014/main" id="{6F46FBB6-F5A1-455B-8594-EFDA3429B6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5001" y="5426907"/>
            <a:ext cx="2830923" cy="809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Pyomo">
            <a:extLst>
              <a:ext uri="{FF2B5EF4-FFF2-40B4-BE49-F238E27FC236}">
                <a16:creationId xmlns:a16="http://schemas.microsoft.com/office/drawing/2014/main" id="{82973241-30EA-471F-9ED8-D0965A27BB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0248" y="5426907"/>
            <a:ext cx="2553062" cy="809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48076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94CCE4-F499-4E9A-8ECD-9D28DD24E3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Dense Linear OPF model (D-LOPF)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23A5D60-3BB6-4A89-9F6F-C37CF6F41124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838200" y="1411550"/>
                <a:ext cx="4639322" cy="4765413"/>
              </a:xfrm>
            </p:spPr>
            <p:txBody>
              <a:bodyPr>
                <a:noAutofit/>
              </a:bodyPr>
              <a:lstStyle/>
              <a:p>
                <a:pPr marL="0" indent="0">
                  <a:lnSpc>
                    <a:spcPct val="130000"/>
                  </a:lnSpc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min</m:t>
                          </m:r>
                        </m:fName>
                        <m:e>
                          <m:nary>
                            <m:naryPr>
                              <m:chr m:val="∑"/>
                              <m:supHide m:val="on"/>
                              <m:ctrlP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/>
                            <m:e>
                              <m:sSub>
                                <m:sSubPr>
                                  <m:ctrlP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Sup>
                                    <m:sSubSupPr>
                                      <m:ctrlPr>
                                        <a:rPr lang="en-US" sz="2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2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en-US" sz="2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  <m:sup>
                                      <m:r>
                                        <a:rPr lang="en-US" sz="2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𝑔</m:t>
                                      </m:r>
                                    </m:sup>
                                  </m:sSubSup>
                                </m:e>
                              </m:d>
                            </m:e>
                          </m:nary>
                        </m:e>
                      </m:func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   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.:</m:t>
                      </m:r>
                    </m:oMath>
                    <m:oMath xmlns:m="http://schemas.openxmlformats.org/officeDocument/2006/math">
                      <m:sSup>
                        <m:sSupPr>
                          <m:ctrlPr>
                            <a:rPr lang="en-US" sz="2000" b="1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1" i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e>
                        <m:sup>
                          <m:r>
                            <a:rPr lang="en-US" sz="2000" b="1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⊤</m:t>
                          </m:r>
                        </m:sup>
                      </m:sSup>
                      <m:d>
                        <m:dPr>
                          <m:ctrlPr>
                            <a:rPr lang="en-US" sz="2000" b="1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000" b="1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1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</m:e>
                            <m:sup>
                              <m:r>
                                <a:rPr lang="en-US" sz="2000" b="1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𝒅</m:t>
                              </m:r>
                            </m:sup>
                          </m:sSup>
                          <m:r>
                            <a:rPr lang="en-US" sz="2000" b="1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2000" b="1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1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</m:e>
                            <m:sup>
                              <m:r>
                                <a:rPr lang="en-US" sz="2000" b="1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𝒈</m:t>
                              </m:r>
                            </m:sup>
                          </m:sSup>
                        </m:e>
                      </m:d>
                      <m:r>
                        <a:rPr lang="en-US" sz="2000" b="1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000" b="1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1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e>
                        <m:sup>
                          <m:r>
                            <a:rPr lang="en-US" sz="2000" b="1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⊤</m:t>
                          </m:r>
                        </m:sup>
                      </m:sSup>
                      <m:sSup>
                        <m:sSupPr>
                          <m:ctrlPr>
                            <a:rPr lang="en-US" sz="2000" b="1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1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𝒑</m:t>
                          </m:r>
                        </m:e>
                        <m:sup>
                          <m:r>
                            <a:rPr lang="en-US" sz="2000" b="1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ℓ</m:t>
                          </m:r>
                        </m:sup>
                      </m:sSup>
                      <m:r>
                        <a:rPr lang="en-US" sz="2000" b="1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1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</m:oMath>
                    <m:oMath xmlns:m="http://schemas.openxmlformats.org/officeDocument/2006/math">
                      <m:sSup>
                        <m:sSupPr>
                          <m:ctrlP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𝒑</m:t>
                          </m:r>
                        </m:e>
                        <m:sup>
                          <m: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𝒇</m:t>
                          </m:r>
                        </m:sup>
                      </m:sSup>
                      <m:r>
                        <a:rPr lang="en-US" sz="20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̂"/>
                          <m:ctrlP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</m:acc>
                      <m:d>
                        <m:dPr>
                          <m:ctrlP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0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</m:e>
                            <m:sup>
                              <m:r>
                                <a:rPr lang="en-US" sz="20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𝒅</m:t>
                              </m:r>
                            </m:sup>
                          </m:sSup>
                          <m: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20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</m:e>
                            <m:sup>
                              <m:r>
                                <a:rPr lang="en-US" sz="20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𝒈</m:t>
                              </m:r>
                            </m:sup>
                          </m:sSup>
                        </m:e>
                      </m:d>
                      <m:r>
                        <a:rPr lang="en-US" sz="20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̂"/>
                              <m:ctrlPr>
                                <a:rPr lang="en-US" sz="20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𝑭</m:t>
                              </m:r>
                            </m:e>
                          </m:acc>
                        </m:e>
                        <m:sup>
                          <m: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p>
                      </m:sSup>
                    </m:oMath>
                    <m:oMath xmlns:m="http://schemas.openxmlformats.org/officeDocument/2006/math">
                      <m:sSup>
                        <m:sSupPr>
                          <m:ctrlP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𝒒</m:t>
                          </m:r>
                        </m:e>
                        <m:sup>
                          <m: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𝒇</m:t>
                          </m:r>
                        </m:sup>
                      </m:sSup>
                      <m:r>
                        <a:rPr lang="en-US" sz="20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̂"/>
                          <m:ctrlP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𝑮</m:t>
                          </m:r>
                        </m:e>
                      </m:acc>
                      <m:d>
                        <m:dPr>
                          <m:ctrlP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0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𝒒</m:t>
                              </m:r>
                            </m:e>
                            <m:sup>
                              <m:r>
                                <a:rPr lang="en-US" sz="20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𝒅</m:t>
                              </m:r>
                            </m:sup>
                          </m:sSup>
                          <m: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20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𝒒</m:t>
                              </m:r>
                            </m:e>
                            <m:sup>
                              <m:r>
                                <a:rPr lang="en-US" sz="20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𝒈</m:t>
                              </m:r>
                            </m:sup>
                          </m:sSup>
                        </m:e>
                      </m:d>
                      <m:r>
                        <a:rPr lang="en-US" sz="20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̂"/>
                              <m:ctrlPr>
                                <a:rPr lang="en-US" sz="20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𝑮</m:t>
                              </m:r>
                            </m:e>
                          </m:acc>
                        </m:e>
                        <m:sup>
                          <m: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p>
                      </m:sSup>
                    </m:oMath>
                    <m:oMath xmlns:m="http://schemas.openxmlformats.org/officeDocument/2006/math">
                      <m:sSup>
                        <m:sSupPr>
                          <m:ctrlP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𝒑</m:t>
                          </m:r>
                        </m:e>
                        <m:sup>
                          <m: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ℓ</m:t>
                          </m:r>
                        </m:sup>
                      </m:sSup>
                      <m:r>
                        <a:rPr lang="en-US" sz="20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̂"/>
                          <m:ctrlP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𝑳</m:t>
                          </m:r>
                        </m:e>
                      </m:acc>
                      <m:d>
                        <m:dPr>
                          <m:ctrlP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0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</m:e>
                            <m:sup>
                              <m:r>
                                <a:rPr lang="en-US" sz="20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𝒅</m:t>
                              </m:r>
                            </m:sup>
                          </m:sSup>
                          <m: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20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</m:e>
                            <m:sup>
                              <m:r>
                                <a:rPr lang="en-US" sz="20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𝒈</m:t>
                              </m:r>
                            </m:sup>
                          </m:sSup>
                        </m:e>
                      </m:d>
                      <m:r>
                        <a:rPr lang="en-US" sz="20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̂"/>
                              <m:ctrlPr>
                                <a:rPr lang="en-US" sz="20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𝑳</m:t>
                              </m:r>
                            </m:e>
                          </m:acc>
                        </m:e>
                        <m:sup>
                          <m: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p>
                      </m:sSup>
                    </m:oMath>
                    <m:oMath xmlns:m="http://schemas.openxmlformats.org/officeDocument/2006/math">
                      <m:sSup>
                        <m:sSupPr>
                          <m:ctrlP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𝒒</m:t>
                          </m:r>
                        </m:e>
                        <m:sup>
                          <m: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ℓ</m:t>
                          </m:r>
                        </m:sup>
                      </m:sSup>
                      <m:r>
                        <a:rPr lang="en-US" sz="20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̂"/>
                          <m:ctrlP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𝑲</m:t>
                          </m:r>
                        </m:e>
                      </m:acc>
                      <m:d>
                        <m:dPr>
                          <m:ctrlP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0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𝒒</m:t>
                              </m:r>
                            </m:e>
                            <m:sup>
                              <m:r>
                                <a:rPr lang="en-US" sz="20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𝒅</m:t>
                              </m:r>
                            </m:sup>
                          </m:sSup>
                          <m: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20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𝒒</m:t>
                              </m:r>
                            </m:e>
                            <m:sup>
                              <m:r>
                                <a:rPr lang="en-US" sz="20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𝒈</m:t>
                              </m:r>
                            </m:sup>
                          </m:sSup>
                        </m:e>
                      </m:d>
                      <m:r>
                        <a:rPr lang="en-US" sz="20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̂"/>
                              <m:ctrlPr>
                                <a:rPr lang="en-US" sz="20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𝑲</m:t>
                              </m:r>
                            </m:e>
                          </m:acc>
                        </m:e>
                        <m:sup>
                          <m: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p>
                      </m:sSup>
                    </m:oMath>
                    <m:oMath xmlns:m="http://schemas.openxmlformats.org/officeDocument/2006/math">
                      <m:r>
                        <a:rPr lang="en-US" sz="20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𝒗</m:t>
                      </m:r>
                      <m:r>
                        <a:rPr lang="en-US" sz="20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acc>
                        <m:accPr>
                          <m:chr m:val="̂"/>
                          <m:ctrlP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</m:acc>
                      <m:d>
                        <m:dPr>
                          <m:ctrlP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0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𝒒</m:t>
                              </m:r>
                            </m:e>
                            <m:sup>
                              <m:r>
                                <a:rPr lang="en-US" sz="20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𝒅</m:t>
                              </m:r>
                            </m:sup>
                          </m:sSup>
                          <m: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20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𝒒</m:t>
                              </m:r>
                            </m:e>
                            <m:sup>
                              <m:r>
                                <a:rPr lang="en-US" sz="20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𝒈</m:t>
                              </m:r>
                            </m:sup>
                          </m:sSup>
                        </m:e>
                      </m:d>
                      <m:r>
                        <a:rPr lang="en-US" sz="20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̂"/>
                              <m:ctrlPr>
                                <a:rPr lang="en-US" sz="20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𝑺</m:t>
                              </m:r>
                            </m:e>
                          </m:acc>
                        </m:e>
                        <m:sup>
                          <m: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p>
                      </m:sSup>
                    </m:oMath>
                    <m:oMath xmlns:m="http://schemas.openxmlformats.org/officeDocument/2006/math">
                      <m:d>
                        <m:dPr>
                          <m:ctrlP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</m:e>
                            <m:sup>
                              <m: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𝒇</m:t>
                              </m:r>
                            </m:sup>
                          </m:sSup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 </m:t>
                          </m:r>
                          <m:sSup>
                            <m:sSupPr>
                              <m:ctrlP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𝒒</m:t>
                              </m:r>
                            </m:e>
                            <m:sup>
                              <m: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𝒇</m:t>
                              </m:r>
                            </m:sup>
                          </m:sSup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</m:e>
                            <m:sup>
                              <m: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ℓ</m:t>
                              </m:r>
                            </m:sup>
                          </m:sSup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𝒒</m:t>
                              </m:r>
                            </m:e>
                            <m:sup>
                              <m: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ℓ</m:t>
                              </m:r>
                            </m:sup>
                          </m:sSup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𝒗</m:t>
                          </m:r>
                        </m:e>
                      </m:d>
                      <m:r>
                        <a:rPr lang="en-US" sz="2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∈</m:t>
                      </m:r>
                      <m:r>
                        <a:rPr lang="en-US" sz="2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𝓣</m:t>
                      </m:r>
                    </m:oMath>
                    <m:oMath xmlns:m="http://schemas.openxmlformats.org/officeDocument/2006/math">
                      <m:d>
                        <m:dPr>
                          <m:ctrlP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</m:e>
                            <m:sup>
                              <m: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𝒈</m:t>
                              </m:r>
                            </m:sup>
                          </m:sSup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𝒒</m:t>
                              </m:r>
                            </m:e>
                            <m:sup>
                              <m: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𝒈</m:t>
                              </m:r>
                            </m:sup>
                          </m:sSup>
                        </m:e>
                      </m:d>
                      <m:r>
                        <a:rPr lang="en-US" sz="2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∈</m:t>
                      </m:r>
                      <m:r>
                        <a:rPr lang="en-US" sz="2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𝓖</m:t>
                      </m:r>
                    </m:oMath>
                  </m:oMathPara>
                </a14:m>
                <a:endParaRPr lang="en-US" sz="2000" b="1" dirty="0">
                  <a:solidFill>
                    <a:schemeClr val="tx1"/>
                  </a:solidFill>
                </a:endParaRPr>
              </a:p>
              <a:p>
                <a:pPr marL="0" indent="0">
                  <a:spcBef>
                    <a:spcPts val="1200"/>
                  </a:spcBef>
                  <a:buNone/>
                </a:pPr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23A5D60-3BB6-4A89-9F6F-C37CF6F4112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838200" y="1411550"/>
                <a:ext cx="4639322" cy="4765413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C1950B4A-B961-4C5E-BCB9-F103E22F8B19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5628443" y="1825625"/>
                <a:ext cx="5725357" cy="4351338"/>
              </a:xfrm>
            </p:spPr>
            <p:txBody>
              <a:bodyPr anchor="ctr">
                <a:normAutofit/>
              </a:bodyPr>
              <a:lstStyle/>
              <a:p>
                <a:r>
                  <a:rPr lang="en-US" dirty="0"/>
                  <a:t>Cost minimization</a:t>
                </a:r>
              </a:p>
              <a:p>
                <a:r>
                  <a:rPr lang="en-US" dirty="0">
                    <a:solidFill>
                      <a:schemeClr val="accent1"/>
                    </a:solidFill>
                  </a:rPr>
                  <a:t>System real power balance</a:t>
                </a:r>
              </a:p>
              <a:p>
                <a:pPr lvl="1"/>
                <a:r>
                  <a:rPr lang="en-US" dirty="0"/>
                  <a:t>Reactive balance is unnecessary</a:t>
                </a:r>
              </a:p>
              <a:p>
                <a:r>
                  <a:rPr lang="en-US" dirty="0">
                    <a:solidFill>
                      <a:schemeClr val="accent2"/>
                    </a:solidFill>
                  </a:rPr>
                  <a:t>Redefine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  <m:sup>
                        <m:r>
                          <a:rPr lang="en-US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𝒇</m:t>
                        </m:r>
                      </m:sup>
                    </m:sSup>
                    <m:r>
                      <a:rPr lang="en-US" b="1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en-US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𝒒</m:t>
                        </m:r>
                      </m:e>
                      <m:sup>
                        <m:r>
                          <a:rPr lang="en-US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𝒇</m:t>
                        </m:r>
                      </m:sup>
                    </m:sSup>
                    <m:r>
                      <a:rPr lang="en-US" b="1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p>
                      <m:sSupPr>
                        <m:ctrlPr>
                          <a:rPr lang="en-US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  <m:sup>
                        <m:r>
                          <a:rPr lang="en-US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ℓ</m:t>
                        </m:r>
                      </m:sup>
                    </m:sSup>
                    <m:r>
                      <a:rPr lang="en-US" b="1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en-US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𝒒</m:t>
                        </m:r>
                      </m:e>
                      <m:sup>
                        <m:r>
                          <a:rPr lang="en-US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ℓ</m:t>
                        </m:r>
                      </m:sup>
                    </m:sSup>
                  </m:oMath>
                </a14:m>
                <a:r>
                  <a:rPr lang="en-US" dirty="0">
                    <a:solidFill>
                      <a:schemeClr val="accent2"/>
                    </a:solidFill>
                  </a:rPr>
                  <a:t>,</a:t>
                </a:r>
                <a:r>
                  <a:rPr lang="en-US" b="1" dirty="0">
                    <a:solidFill>
                      <a:schemeClr val="accent2"/>
                    </a:solidFill>
                  </a:rPr>
                  <a:t> </a:t>
                </a:r>
                <a:r>
                  <a:rPr lang="en-US" dirty="0">
                    <a:solidFill>
                      <a:schemeClr val="accent2"/>
                    </a:solidFill>
                  </a:rPr>
                  <a:t>and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𝒗</m:t>
                    </m:r>
                  </m:oMath>
                </a14:m>
                <a:r>
                  <a:rPr lang="en-US" b="1" dirty="0">
                    <a:solidFill>
                      <a:schemeClr val="accent2"/>
                    </a:solidFill>
                  </a:rPr>
                  <a:t> </a:t>
                </a:r>
                <a:r>
                  <a:rPr lang="en-US" dirty="0">
                    <a:solidFill>
                      <a:schemeClr val="accent2"/>
                    </a:solidFill>
                  </a:rPr>
                  <a:t>using PTDF-like distribution factors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</m:acc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≔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𝑭</m:t>
                      </m:r>
                      <m:sSup>
                        <m:sSup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𝑨</m:t>
                                  </m:r>
                                </m:e>
                                <m:sup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⊤</m:t>
                                  </m:r>
                                </m:sup>
                              </m:sSup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𝑭</m:t>
                              </m:r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den>
                              </m:f>
                              <m:sSup>
                                <m:sSupPr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en-US" b="1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b="1" i="1" smtClean="0">
                                          <a:latin typeface="Cambria Math" panose="02040503050406030204" pitchFamily="18" charset="0"/>
                                        </a:rPr>
                                        <m:t>𝑨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⊤</m:t>
                                  </m:r>
                                </m:sup>
                              </m:sSup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𝑳</m:t>
                              </m:r>
                            </m:e>
                          </m:d>
                        </m:e>
                        <m:sup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  <a:p>
                <a:r>
                  <a:rPr lang="en-US" dirty="0"/>
                  <a:t>Other constraints stay the same</a:t>
                </a:r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C1950B4A-B961-4C5E-BCB9-F103E22F8B1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5628443" y="1825625"/>
                <a:ext cx="5725357" cy="4351338"/>
              </a:xfrm>
              <a:blipFill>
                <a:blip r:embed="rId3"/>
                <a:stretch>
                  <a:fillRect l="-19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C86903-73F3-49D1-993B-BDDBE1E4F1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3B8A4-0E61-480C-BA8A-F574C9A3EE2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7889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94CCE4-F499-4E9A-8ECD-9D28DD24E3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Condensed Linear OPF model (C-LOPF)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23A5D60-3BB6-4A89-9F6F-C37CF6F41124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838200" y="1367161"/>
                <a:ext cx="4639322" cy="4809802"/>
              </a:xfrm>
            </p:spPr>
            <p:txBody>
              <a:bodyPr>
                <a:noAutofit/>
              </a:bodyPr>
              <a:lstStyle/>
              <a:p>
                <a:pPr marL="0" indent="0">
                  <a:lnSpc>
                    <a:spcPct val="130000"/>
                  </a:lnSpc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min</m:t>
                          </m:r>
                        </m:fName>
                        <m:e>
                          <m:nary>
                            <m:naryPr>
                              <m:chr m:val="∑"/>
                              <m:supHide m:val="on"/>
                              <m:ctrlP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/>
                            <m:e>
                              <m:sSub>
                                <m:sSubPr>
                                  <m:ctrlP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Sup>
                                    <m:sSubSupPr>
                                      <m:ctrlPr>
                                        <a:rPr lang="en-US" sz="2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2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en-US" sz="2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  <m:sup>
                                      <m:r>
                                        <a:rPr lang="en-US" sz="2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𝑔</m:t>
                                      </m:r>
                                    </m:sup>
                                  </m:sSubSup>
                                </m:e>
                              </m:d>
                            </m:e>
                          </m:nary>
                        </m:e>
                      </m:func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   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.:</m:t>
                      </m:r>
                    </m:oMath>
                    <m:oMath xmlns:m="http://schemas.openxmlformats.org/officeDocument/2006/math">
                      <m:sSup>
                        <m:sSupPr>
                          <m:ctrlPr>
                            <a:rPr lang="en-US" sz="2000" b="1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1" i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e>
                        <m:sup>
                          <m:r>
                            <a:rPr lang="en-US" sz="2000" b="1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⊤</m:t>
                          </m:r>
                        </m:sup>
                      </m:sSup>
                      <m:d>
                        <m:dPr>
                          <m:ctrlPr>
                            <a:rPr lang="en-US" sz="2000" b="1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000" b="1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1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</m:e>
                            <m:sup>
                              <m:r>
                                <a:rPr lang="en-US" sz="2000" b="1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𝒅</m:t>
                              </m:r>
                            </m:sup>
                          </m:sSup>
                          <m:r>
                            <a:rPr lang="en-US" sz="2000" b="1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2000" b="1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1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</m:e>
                            <m:sup>
                              <m:r>
                                <a:rPr lang="en-US" sz="2000" b="1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𝒈</m:t>
                              </m:r>
                            </m:sup>
                          </m:sSup>
                        </m:e>
                      </m:d>
                      <m:r>
                        <a:rPr lang="en-US" sz="2000" b="1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00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p>
                          <m:r>
                            <a:rPr lang="en-US" sz="20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ℓ</m:t>
                          </m:r>
                        </m:sup>
                      </m:sSup>
                      <m:r>
                        <a:rPr lang="en-US" sz="2000" b="1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1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</m:oMath>
                    <m:oMath xmlns:m="http://schemas.openxmlformats.org/officeDocument/2006/math">
                      <m:sSup>
                        <m:sSupPr>
                          <m:ctrlP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𝒑</m:t>
                          </m:r>
                        </m:e>
                        <m:sup>
                          <m: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𝒇</m:t>
                          </m:r>
                        </m:sup>
                      </m:sSup>
                      <m:r>
                        <a:rPr lang="en-US" sz="20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̂"/>
                          <m:ctrlP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</m:acc>
                      <m:d>
                        <m:dPr>
                          <m:ctrlP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0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</m:e>
                            <m:sup>
                              <m:r>
                                <a:rPr lang="en-US" sz="20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𝒅</m:t>
                              </m:r>
                            </m:sup>
                          </m:sSup>
                          <m: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20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</m:e>
                            <m:sup>
                              <m:r>
                                <a:rPr lang="en-US" sz="20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𝒈</m:t>
                              </m:r>
                            </m:sup>
                          </m:sSup>
                        </m:e>
                      </m:d>
                      <m:r>
                        <a:rPr lang="en-US" sz="20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̂"/>
                              <m:ctrlPr>
                                <a:rPr lang="en-US" sz="20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𝑭</m:t>
                              </m:r>
                            </m:e>
                          </m:acc>
                        </m:e>
                        <m:sup>
                          <m: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p>
                      </m:sSup>
                    </m:oMath>
                    <m:oMath xmlns:m="http://schemas.openxmlformats.org/officeDocument/2006/math">
                      <m:sSup>
                        <m:sSupPr>
                          <m:ctrlP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𝒒</m:t>
                          </m:r>
                        </m:e>
                        <m:sup>
                          <m: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𝒇</m:t>
                          </m:r>
                        </m:sup>
                      </m:sSup>
                      <m:r>
                        <a:rPr lang="en-US" sz="20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̂"/>
                          <m:ctrlP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𝑮</m:t>
                          </m:r>
                        </m:e>
                      </m:acc>
                      <m:d>
                        <m:dPr>
                          <m:ctrlP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0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𝒒</m:t>
                              </m:r>
                            </m:e>
                            <m:sup>
                              <m:r>
                                <a:rPr lang="en-US" sz="20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𝒅</m:t>
                              </m:r>
                            </m:sup>
                          </m:sSup>
                          <m: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20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𝒒</m:t>
                              </m:r>
                            </m:e>
                            <m:sup>
                              <m:r>
                                <a:rPr lang="en-US" sz="20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𝒈</m:t>
                              </m:r>
                            </m:sup>
                          </m:sSup>
                        </m:e>
                      </m:d>
                      <m:r>
                        <a:rPr lang="en-US" sz="20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̂"/>
                              <m:ctrlPr>
                                <a:rPr lang="en-US" sz="20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𝑮</m:t>
                              </m:r>
                            </m:e>
                          </m:acc>
                        </m:e>
                        <m:sup>
                          <m: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p>
                      </m:sSup>
                    </m:oMath>
                    <m:oMath xmlns:m="http://schemas.openxmlformats.org/officeDocument/2006/math">
                      <m:sSup>
                        <m:sSupPr>
                          <m:ctrlPr>
                            <a:rPr lang="en-US" sz="200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p>
                          <m:r>
                            <a:rPr lang="en-US" sz="20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ℓ</m:t>
                          </m:r>
                        </m:sup>
                      </m:sSup>
                      <m:r>
                        <a:rPr lang="en-US" sz="2000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̌"/>
                          <m:ctrlP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𝑳</m:t>
                          </m:r>
                        </m:e>
                      </m:acc>
                      <m:d>
                        <m:dPr>
                          <m:ctrlP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0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</m:e>
                            <m:sup>
                              <m:r>
                                <a:rPr lang="en-US" sz="20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𝒅</m:t>
                              </m:r>
                            </m:sup>
                          </m:sSup>
                          <m: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20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</m:e>
                            <m:sup>
                              <m:r>
                                <a:rPr lang="en-US" sz="20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𝒈</m:t>
                              </m:r>
                            </m:sup>
                          </m:sSup>
                        </m:e>
                      </m:d>
                      <m:r>
                        <a:rPr lang="en-US" sz="20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̌"/>
                              <m:ctrlPr>
                                <a:rPr lang="en-US" sz="20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𝑳</m:t>
                              </m:r>
                            </m:e>
                          </m:acc>
                        </m:e>
                        <m:sup>
                          <m: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p>
                      </m:sSup>
                    </m:oMath>
                    <m:oMath xmlns:m="http://schemas.openxmlformats.org/officeDocument/2006/math">
                      <m:sSup>
                        <m:sSupPr>
                          <m:ctrlPr>
                            <a:rPr lang="en-US" sz="200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p>
                          <m:r>
                            <a:rPr lang="en-US" sz="20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ℓ</m:t>
                          </m:r>
                        </m:sup>
                      </m:sSup>
                      <m:r>
                        <a:rPr lang="en-US" sz="2000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̌"/>
                          <m:ctrlP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𝑲</m:t>
                          </m:r>
                        </m:e>
                      </m:acc>
                      <m:d>
                        <m:dPr>
                          <m:ctrlP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0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𝒒</m:t>
                              </m:r>
                            </m:e>
                            <m:sup>
                              <m:r>
                                <a:rPr lang="en-US" sz="20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𝒅</m:t>
                              </m:r>
                            </m:sup>
                          </m:sSup>
                          <m: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20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𝒒</m:t>
                              </m:r>
                            </m:e>
                            <m:sup>
                              <m:r>
                                <a:rPr lang="en-US" sz="20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𝒈</m:t>
                              </m:r>
                            </m:sup>
                          </m:sSup>
                        </m:e>
                      </m:d>
                      <m:r>
                        <a:rPr lang="en-US" sz="20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̌"/>
                              <m:ctrlPr>
                                <a:rPr lang="en-US" sz="20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𝑲</m:t>
                              </m:r>
                            </m:e>
                          </m:acc>
                        </m:e>
                        <m:sup>
                          <m: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p>
                      </m:sSup>
                    </m:oMath>
                    <m:oMath xmlns:m="http://schemas.openxmlformats.org/officeDocument/2006/math">
                      <m:r>
                        <a:rPr lang="en-US" sz="20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𝒗</m:t>
                      </m:r>
                      <m:r>
                        <a:rPr lang="en-US" sz="20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acc>
                        <m:accPr>
                          <m:chr m:val="̂"/>
                          <m:ctrlP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</m:acc>
                      <m:d>
                        <m:dPr>
                          <m:ctrlP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0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𝒒</m:t>
                              </m:r>
                            </m:e>
                            <m:sup>
                              <m:r>
                                <a:rPr lang="en-US" sz="20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𝒅</m:t>
                              </m:r>
                            </m:sup>
                          </m:sSup>
                          <m: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20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𝒒</m:t>
                              </m:r>
                            </m:e>
                            <m:sup>
                              <m:r>
                                <a:rPr lang="en-US" sz="20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𝒈</m:t>
                              </m:r>
                            </m:sup>
                          </m:sSup>
                        </m:e>
                      </m:d>
                      <m:r>
                        <a:rPr lang="en-US" sz="20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̂"/>
                              <m:ctrlPr>
                                <a:rPr lang="en-US" sz="20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𝑺</m:t>
                              </m:r>
                            </m:e>
                          </m:acc>
                        </m:e>
                        <m:sup>
                          <m: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p>
                      </m:sSup>
                    </m:oMath>
                    <m:oMath xmlns:m="http://schemas.openxmlformats.org/officeDocument/2006/math">
                      <m:d>
                        <m:dPr>
                          <m:ctrlPr>
                            <a:rPr lang="en-US" sz="20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000" b="1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1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</m:e>
                            <m:sup>
                              <m:r>
                                <a:rPr lang="en-US" sz="2000" b="1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𝒇</m:t>
                              </m:r>
                            </m:sup>
                          </m:sSup>
                          <m:r>
                            <a:rPr lang="en-US" sz="20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, </m:t>
                          </m:r>
                          <m:sSup>
                            <m:sSupPr>
                              <m:ctrlPr>
                                <a:rPr lang="en-US" sz="2000" b="1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1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𝒒</m:t>
                              </m:r>
                            </m:e>
                            <m:sup>
                              <m:r>
                                <a:rPr lang="en-US" sz="2000" b="1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𝒇</m:t>
                              </m:r>
                            </m:sup>
                          </m:sSup>
                          <m:r>
                            <a:rPr lang="en-US" sz="20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en-US" sz="200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en-US" sz="2000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ℓ</m:t>
                              </m:r>
                            </m:sup>
                          </m:sSup>
                          <m:r>
                            <a:rPr lang="en-US" sz="20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en-US" sz="200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p>
                              <m:r>
                                <a:rPr lang="en-US" sz="2000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ℓ</m:t>
                              </m:r>
                            </m:sup>
                          </m:sSup>
                          <m:r>
                            <a:rPr lang="en-US" sz="20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0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𝒗</m:t>
                          </m:r>
                        </m:e>
                      </m:d>
                      <m:r>
                        <a:rPr lang="en-US" sz="20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∈</m:t>
                      </m:r>
                      <m:r>
                        <a:rPr lang="en-US" sz="20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𝓣</m:t>
                      </m:r>
                    </m:oMath>
                    <m:oMath xmlns:m="http://schemas.openxmlformats.org/officeDocument/2006/math">
                      <m:d>
                        <m:dPr>
                          <m:ctrlP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</m:e>
                            <m:sup>
                              <m: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𝒈</m:t>
                              </m:r>
                            </m:sup>
                          </m:sSup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𝒒</m:t>
                              </m:r>
                            </m:e>
                            <m:sup>
                              <m: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𝒈</m:t>
                              </m:r>
                            </m:sup>
                          </m:sSup>
                        </m:e>
                      </m:d>
                      <m:r>
                        <a:rPr lang="en-US" sz="2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∈</m:t>
                      </m:r>
                      <m:r>
                        <a:rPr lang="en-US" sz="2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𝓖</m:t>
                      </m:r>
                    </m:oMath>
                  </m:oMathPara>
                </a14:m>
                <a:endParaRPr lang="en-US" sz="2000" b="1" dirty="0">
                  <a:solidFill>
                    <a:schemeClr val="tx1"/>
                  </a:solidFill>
                </a:endParaRPr>
              </a:p>
              <a:p>
                <a:pPr marL="0" indent="0">
                  <a:spcBef>
                    <a:spcPts val="1200"/>
                  </a:spcBef>
                  <a:buNone/>
                </a:pPr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23A5D60-3BB6-4A89-9F6F-C37CF6F4112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838200" y="1367161"/>
                <a:ext cx="4639322" cy="480980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C1950B4A-B961-4C5E-BCB9-F103E22F8B19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5628443" y="1825625"/>
                <a:ext cx="5725357" cy="4351338"/>
              </a:xfrm>
            </p:spPr>
            <p:txBody>
              <a:bodyPr anchor="ctr">
                <a:normAutofit/>
              </a:bodyPr>
              <a:lstStyle/>
              <a:p>
                <a:r>
                  <a:rPr lang="en-US" dirty="0"/>
                  <a:t>Cost minimization</a:t>
                </a:r>
              </a:p>
              <a:p>
                <a:r>
                  <a:rPr lang="en-US" dirty="0">
                    <a:solidFill>
                      <a:schemeClr val="accent1"/>
                    </a:solidFill>
                  </a:rPr>
                  <a:t>System power balance with system power losses</a:t>
                </a:r>
              </a:p>
              <a:p>
                <a:r>
                  <a:rPr lang="en-US" dirty="0">
                    <a:solidFill>
                      <a:schemeClr val="accent2"/>
                    </a:solidFill>
                  </a:rPr>
                  <a:t>Reduce number of constraints by summing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  <m:sup>
                        <m:r>
                          <a:rPr lang="en-US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ℓ</m:t>
                        </m:r>
                      </m:sup>
                    </m:sSup>
                  </m:oMath>
                </a14:m>
                <a:r>
                  <a:rPr lang="en-US" b="1" dirty="0">
                    <a:solidFill>
                      <a:schemeClr val="accent2"/>
                    </a:solidFill>
                  </a:rPr>
                  <a:t> </a:t>
                </a:r>
                <a:r>
                  <a:rPr lang="en-US" dirty="0">
                    <a:solidFill>
                      <a:schemeClr val="accent2"/>
                    </a:solidFill>
                  </a:rPr>
                  <a:t>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𝒒</m:t>
                        </m:r>
                      </m:e>
                      <m:sup>
                        <m:r>
                          <a:rPr lang="en-US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ℓ</m:t>
                        </m:r>
                      </m:sup>
                    </m:sSup>
                  </m:oMath>
                </a14:m>
                <a:r>
                  <a:rPr lang="en-US" dirty="0">
                    <a:solidFill>
                      <a:schemeClr val="accent2"/>
                    </a:solidFill>
                  </a:rPr>
                  <a:t> constraints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̌"/>
                          <m:ctrlP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𝑳</m:t>
                          </m:r>
                        </m:e>
                      </m:acc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≔</m:t>
                      </m:r>
                      <m:sSup>
                        <m:sSupPr>
                          <m:ctrlP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e>
                        <m:sup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⊤</m:t>
                          </m:r>
                        </m:sup>
                      </m:sSup>
                      <m:acc>
                        <m:accPr>
                          <m:chr m:val="̂"/>
                          <m:ctrlP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𝑳</m:t>
                          </m:r>
                        </m:e>
                      </m:acc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   </m:t>
                      </m:r>
                      <m:sSup>
                        <m:sSupPr>
                          <m:ctrlP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̌"/>
                              <m:ctrlP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𝑳</m:t>
                              </m:r>
                            </m:e>
                          </m:acc>
                        </m:e>
                        <m:sup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p>
                      </m:sSup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≔</m:t>
                      </m:r>
                      <m:sSup>
                        <m:sSupPr>
                          <m:ctrlP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e>
                        <m:sup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⊤</m:t>
                          </m:r>
                        </m:sup>
                      </m:sSup>
                      <m:sSup>
                        <m:sSupPr>
                          <m:ctrlP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̂"/>
                              <m:ctrlP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𝑳</m:t>
                              </m:r>
                            </m:e>
                          </m:acc>
                        </m:e>
                        <m:sup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  <a:p>
                <a:r>
                  <a:rPr lang="en-US" dirty="0">
                    <a:solidFill>
                      <a:srgbClr val="7030A0"/>
                    </a:solidFill>
                  </a:rPr>
                  <a:t>Approximate branch losses with loss distribution factor in </a:t>
                </a:r>
                <a14:m>
                  <m:oMath xmlns:m="http://schemas.openxmlformats.org/officeDocument/2006/math">
                    <m:r>
                      <a:rPr lang="en-US" b="1" i="1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𝓣</m:t>
                    </m:r>
                  </m:oMath>
                </a14:m>
                <a:r>
                  <a:rPr lang="en-US" dirty="0">
                    <a:solidFill>
                      <a:srgbClr val="7030A0"/>
                    </a:solidFill>
                  </a:rPr>
                  <a:t> constraints</a:t>
                </a:r>
                <a:endParaRPr lang="en-US" dirty="0"/>
              </a:p>
              <a:p>
                <a:r>
                  <a:rPr lang="en-US" dirty="0"/>
                  <a:t>Generator constraints stay the same</a:t>
                </a:r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C1950B4A-B961-4C5E-BCB9-F103E22F8B1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5628443" y="1825625"/>
                <a:ext cx="5725357" cy="4351338"/>
              </a:xfrm>
              <a:blipFill>
                <a:blip r:embed="rId3"/>
                <a:stretch>
                  <a:fillRect l="-1915" r="-2234" b="-9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89A056B6-634D-45BA-AC0F-713204DD341E}"/>
              </a:ext>
            </a:extLst>
          </p:cNvPr>
          <p:cNvSpPr/>
          <p:nvPr/>
        </p:nvSpPr>
        <p:spPr>
          <a:xfrm>
            <a:off x="3462293" y="2402179"/>
            <a:ext cx="301840" cy="426129"/>
          </a:xfrm>
          <a:prstGeom prst="roundRect">
            <a:avLst/>
          </a:prstGeom>
          <a:solidFill>
            <a:srgbClr val="4472C4">
              <a:alpha val="2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9F107F62-B837-41A3-A287-7DC52A532AE5}"/>
              </a:ext>
            </a:extLst>
          </p:cNvPr>
          <p:cNvSpPr/>
          <p:nvPr/>
        </p:nvSpPr>
        <p:spPr>
          <a:xfrm>
            <a:off x="1669001" y="3772062"/>
            <a:ext cx="2672180" cy="835449"/>
          </a:xfrm>
          <a:prstGeom prst="roundRect">
            <a:avLst/>
          </a:prstGeom>
          <a:solidFill>
            <a:srgbClr val="F4B183">
              <a:alpha val="2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7F4FFB8F-638C-44DD-8DBF-D43BCE551F41}"/>
              </a:ext>
            </a:extLst>
          </p:cNvPr>
          <p:cNvSpPr/>
          <p:nvPr/>
        </p:nvSpPr>
        <p:spPr>
          <a:xfrm>
            <a:off x="2596717" y="5064710"/>
            <a:ext cx="661388" cy="426129"/>
          </a:xfrm>
          <a:prstGeom prst="roundRect">
            <a:avLst/>
          </a:prstGeom>
          <a:solidFill>
            <a:srgbClr val="7030A0">
              <a:alpha val="2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3DC5A9-8AA9-4CE4-9F3F-DBEB95240C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3B8A4-0E61-480C-BA8A-F574C9A3EE2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091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94CCE4-F499-4E9A-8ECD-9D28DD24E3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Real Power Linear OPF model (P-LOPF)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23A5D60-3BB6-4A89-9F6F-C37CF6F41124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838200" y="1825625"/>
                <a:ext cx="4639322" cy="4351338"/>
              </a:xfrm>
            </p:spPr>
            <p:txBody>
              <a:bodyPr>
                <a:noAutofit/>
              </a:bodyPr>
              <a:lstStyle/>
              <a:p>
                <a:pPr marL="0" indent="0">
                  <a:lnSpc>
                    <a:spcPct val="130000"/>
                  </a:lnSpc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min</m:t>
                          </m:r>
                        </m:fName>
                        <m:e>
                          <m:nary>
                            <m:naryPr>
                              <m:chr m:val="∑"/>
                              <m:supHide m:val="on"/>
                              <m:ctrlP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/>
                            <m:e>
                              <m:sSub>
                                <m:sSubPr>
                                  <m:ctrlP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Sup>
                                    <m:sSubSupPr>
                                      <m:ctrlPr>
                                        <a:rPr lang="en-US" sz="2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2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en-US" sz="2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  <m:sup>
                                      <m:r>
                                        <a:rPr lang="en-US" sz="2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𝑔</m:t>
                                      </m:r>
                                    </m:sup>
                                  </m:sSubSup>
                                </m:e>
                              </m:d>
                            </m:e>
                          </m:nary>
                        </m:e>
                      </m:func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   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.:</m:t>
                      </m:r>
                    </m:oMath>
                    <m:oMath xmlns:m="http://schemas.openxmlformats.org/officeDocument/2006/math">
                      <m:sSup>
                        <m:sSupPr>
                          <m:ctrlPr>
                            <a:rPr lang="en-US" sz="2000" b="1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1" i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e>
                        <m:sup>
                          <m:r>
                            <a:rPr lang="en-US" sz="2000" b="1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⊤</m:t>
                          </m:r>
                        </m:sup>
                      </m:sSup>
                      <m:d>
                        <m:dPr>
                          <m:ctrlPr>
                            <a:rPr lang="en-US" sz="2000" b="1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000" b="1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1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</m:e>
                            <m:sup>
                              <m:r>
                                <a:rPr lang="en-US" sz="2000" b="1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𝒅</m:t>
                              </m:r>
                            </m:sup>
                          </m:sSup>
                          <m:r>
                            <a:rPr lang="en-US" sz="2000" b="1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2000" b="1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1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</m:e>
                            <m:sup>
                              <m:r>
                                <a:rPr lang="en-US" sz="2000" b="1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𝒈</m:t>
                              </m:r>
                            </m:sup>
                          </m:sSup>
                        </m:e>
                      </m:d>
                      <m:r>
                        <a:rPr lang="en-US" sz="2000" b="1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00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p>
                          <m:r>
                            <a:rPr lang="en-US" sz="20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ℓ</m:t>
                          </m:r>
                        </m:sup>
                      </m:sSup>
                      <m:r>
                        <a:rPr lang="en-US" sz="2000" b="1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1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</m:oMath>
                    <m:oMath xmlns:m="http://schemas.openxmlformats.org/officeDocument/2006/math">
                      <m:sSup>
                        <m:sSupPr>
                          <m:ctrlP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𝒑</m:t>
                          </m:r>
                        </m:e>
                        <m:sup>
                          <m: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𝒇</m:t>
                          </m:r>
                        </m:sup>
                      </m:sSup>
                      <m:r>
                        <a:rPr lang="en-US" sz="20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̂"/>
                          <m:ctrlP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</m:acc>
                      <m:d>
                        <m:dPr>
                          <m:ctrlP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0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</m:e>
                            <m:sup>
                              <m:r>
                                <a:rPr lang="en-US" sz="20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𝒅</m:t>
                              </m:r>
                            </m:sup>
                          </m:sSup>
                          <m: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20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</m:e>
                            <m:sup>
                              <m:r>
                                <a:rPr lang="en-US" sz="20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𝒈</m:t>
                              </m:r>
                            </m:sup>
                          </m:sSup>
                        </m:e>
                      </m:d>
                      <m:r>
                        <a:rPr lang="en-US" sz="20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̂"/>
                              <m:ctrlPr>
                                <a:rPr lang="en-US" sz="20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𝑭</m:t>
                              </m:r>
                            </m:e>
                          </m:acc>
                        </m:e>
                        <m:sup>
                          <m: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p>
                      </m:sSup>
                    </m:oMath>
                    <m:oMath xmlns:m="http://schemas.openxmlformats.org/officeDocument/2006/math">
                      <m:sSup>
                        <m:sSupPr>
                          <m:ctrlPr>
                            <a:rPr lang="en-US" sz="200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p>
                          <m:r>
                            <a:rPr lang="en-US" sz="20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ℓ</m:t>
                          </m:r>
                        </m:sup>
                      </m:sSup>
                      <m:r>
                        <a:rPr lang="en-US" sz="2000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̌"/>
                          <m:ctrlP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𝑳</m:t>
                          </m:r>
                        </m:e>
                      </m:acc>
                      <m:d>
                        <m:dPr>
                          <m:ctrlP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0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</m:e>
                            <m:sup>
                              <m:r>
                                <a:rPr lang="en-US" sz="20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𝒅</m:t>
                              </m:r>
                            </m:sup>
                          </m:sSup>
                          <m: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20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</m:e>
                            <m:sup>
                              <m:r>
                                <a:rPr lang="en-US" sz="20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𝒈</m:t>
                              </m:r>
                            </m:sup>
                          </m:sSup>
                        </m:e>
                      </m:d>
                      <m:r>
                        <a:rPr lang="en-US" sz="20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̌"/>
                              <m:ctrlPr>
                                <a:rPr lang="en-US" sz="20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𝑳</m:t>
                              </m:r>
                            </m:e>
                          </m:acc>
                        </m:e>
                        <m:sup>
                          <m: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p>
                      </m:sSup>
                    </m:oMath>
                    <m:oMath xmlns:m="http://schemas.openxmlformats.org/officeDocument/2006/math">
                      <m:d>
                        <m:dPr>
                          <m:ctrlPr>
                            <a:rPr lang="en-US" sz="20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000" b="1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1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</m:e>
                            <m:sup>
                              <m:r>
                                <a:rPr lang="en-US" sz="2000" b="1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𝒇</m:t>
                              </m:r>
                            </m:sup>
                          </m:sSup>
                          <m:r>
                            <a:rPr lang="en-US" sz="20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, </m:t>
                          </m:r>
                          <m:sSup>
                            <m:sSupPr>
                              <m:ctrlPr>
                                <a:rPr lang="en-US" sz="2000" b="1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1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𝒒</m:t>
                              </m:r>
                            </m:e>
                            <m:sup>
                              <m:r>
                                <a:rPr lang="en-US" sz="2000" b="1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𝒇</m:t>
                              </m:r>
                            </m:sup>
                          </m:sSup>
                          <m:r>
                            <a:rPr lang="en-US" sz="20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en-US" sz="200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en-US" sz="2000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ℓ</m:t>
                              </m:r>
                            </m:sup>
                          </m:sSup>
                          <m:r>
                            <a:rPr lang="en-US" sz="20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en-US" sz="200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p>
                              <m:r>
                                <a:rPr lang="en-US" sz="2000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ℓ</m:t>
                              </m:r>
                            </m:sup>
                          </m:sSup>
                          <m:r>
                            <a:rPr lang="en-US" sz="20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0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𝒗</m:t>
                          </m:r>
                        </m:e>
                      </m:d>
                      <m:r>
                        <a:rPr lang="en-US" sz="20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∈</m:t>
                      </m:r>
                      <m:r>
                        <a:rPr lang="en-US" sz="20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𝓣</m:t>
                      </m:r>
                    </m:oMath>
                    <m:oMath xmlns:m="http://schemas.openxmlformats.org/officeDocument/2006/math">
                      <m:d>
                        <m:dPr>
                          <m:ctrlP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</m:e>
                            <m:sup>
                              <m: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𝒈</m:t>
                              </m:r>
                            </m:sup>
                          </m:sSup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𝒒</m:t>
                              </m:r>
                            </m:e>
                            <m:sup>
                              <m: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𝒈</m:t>
                              </m:r>
                            </m:sup>
                          </m:sSup>
                        </m:e>
                      </m:d>
                      <m:r>
                        <a:rPr lang="en-US" sz="2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∈</m:t>
                      </m:r>
                      <m:r>
                        <a:rPr lang="en-US" sz="2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𝓖</m:t>
                      </m:r>
                    </m:oMath>
                  </m:oMathPara>
                </a14:m>
                <a:endParaRPr lang="en-US" sz="2000" b="1" dirty="0">
                  <a:solidFill>
                    <a:schemeClr val="tx1"/>
                  </a:solidFill>
                </a:endParaRPr>
              </a:p>
              <a:p>
                <a:pPr marL="0" indent="0">
                  <a:spcBef>
                    <a:spcPts val="1200"/>
                  </a:spcBef>
                  <a:buNone/>
                </a:pPr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23A5D60-3BB6-4A89-9F6F-C37CF6F4112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838200" y="1825625"/>
                <a:ext cx="4639322" cy="4351338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C1950B4A-B961-4C5E-BCB9-F103E22F8B19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5628443" y="1825625"/>
                <a:ext cx="5725357" cy="4351338"/>
              </a:xfrm>
            </p:spPr>
            <p:txBody>
              <a:bodyPr anchor="ctr">
                <a:normAutofit/>
              </a:bodyPr>
              <a:lstStyle/>
              <a:p>
                <a:r>
                  <a:rPr lang="en-US" dirty="0"/>
                  <a:t>Cost minimization</a:t>
                </a:r>
              </a:p>
              <a:p>
                <a:r>
                  <a:rPr lang="en-US" dirty="0">
                    <a:solidFill>
                      <a:schemeClr val="accent1"/>
                    </a:solidFill>
                  </a:rPr>
                  <a:t>System power balance with system power losses</a:t>
                </a:r>
              </a:p>
              <a:p>
                <a:r>
                  <a:rPr lang="en-US" dirty="0">
                    <a:solidFill>
                      <a:schemeClr val="accent2"/>
                    </a:solidFill>
                  </a:rPr>
                  <a:t>Remove reactive power and voltage magnitude constraints</a:t>
                </a:r>
                <a:endParaRPr lang="en-US" dirty="0"/>
              </a:p>
              <a:p>
                <a:r>
                  <a:rPr lang="en-US" dirty="0">
                    <a:solidFill>
                      <a:srgbClr val="7030A0"/>
                    </a:solidFill>
                  </a:rPr>
                  <a:t>Fix reactive power and voltage variables in </a:t>
                </a:r>
                <a14:m>
                  <m:oMath xmlns:m="http://schemas.openxmlformats.org/officeDocument/2006/math">
                    <m:r>
                      <a:rPr lang="en-US" b="1" i="1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𝓣</m:t>
                    </m:r>
                  </m:oMath>
                </a14:m>
                <a:r>
                  <a:rPr lang="en-US" dirty="0">
                    <a:solidFill>
                      <a:srgbClr val="7030A0"/>
                    </a:solidFill>
                  </a:rPr>
                  <a:t> constraints</a:t>
                </a:r>
                <a:endParaRPr lang="en-US" dirty="0"/>
              </a:p>
              <a:p>
                <a:r>
                  <a:rPr lang="en-US" dirty="0"/>
                  <a:t>Generator constraints stay the same</a:t>
                </a:r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C1950B4A-B961-4C5E-BCB9-F103E22F8B1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5628443" y="1825625"/>
                <a:ext cx="5725357" cy="4351338"/>
              </a:xfrm>
              <a:blipFill>
                <a:blip r:embed="rId3"/>
                <a:stretch>
                  <a:fillRect l="-1915" r="-8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7F4FFB8F-638C-44DD-8DBF-D43BCE551F41}"/>
              </a:ext>
            </a:extLst>
          </p:cNvPr>
          <p:cNvSpPr/>
          <p:nvPr/>
        </p:nvSpPr>
        <p:spPr>
          <a:xfrm>
            <a:off x="2254929" y="4191741"/>
            <a:ext cx="266330" cy="426129"/>
          </a:xfrm>
          <a:prstGeom prst="roundRect">
            <a:avLst/>
          </a:prstGeom>
          <a:solidFill>
            <a:srgbClr val="7030A0">
              <a:alpha val="2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0BC27DD9-D8AF-4EDD-8506-44EC5C824BA7}"/>
              </a:ext>
            </a:extLst>
          </p:cNvPr>
          <p:cNvSpPr/>
          <p:nvPr/>
        </p:nvSpPr>
        <p:spPr>
          <a:xfrm>
            <a:off x="2947294" y="4191741"/>
            <a:ext cx="603773" cy="426129"/>
          </a:xfrm>
          <a:prstGeom prst="roundRect">
            <a:avLst/>
          </a:prstGeom>
          <a:solidFill>
            <a:srgbClr val="7030A0">
              <a:alpha val="2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CDB933-4078-4B16-B268-13F3FD1C57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3B8A4-0E61-480C-BA8A-F574C9A3EE2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3715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591782-139B-4A9A-935C-BC7415459A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Methodology</a:t>
            </a:r>
          </a:p>
        </p:txBody>
      </p:sp>
      <p:graphicFrame>
        <p:nvGraphicFramePr>
          <p:cNvPr id="4" name="Content Placeholder 6">
            <a:extLst>
              <a:ext uri="{FF2B5EF4-FFF2-40B4-BE49-F238E27FC236}">
                <a16:creationId xmlns:a16="http://schemas.microsoft.com/office/drawing/2014/main" id="{D26E8179-954E-4FCE-AD13-E2A65A1B5E2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99705111"/>
              </p:ext>
            </p:extLst>
          </p:nvPr>
        </p:nvGraphicFramePr>
        <p:xfrm>
          <a:off x="838200" y="1594670"/>
          <a:ext cx="10515599" cy="26883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0C24FF52-784A-43A8-8BE7-0ACA681338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283006"/>
            <a:ext cx="10515600" cy="1934914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Extensive set of test cases: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i="1" dirty="0">
                <a:solidFill>
                  <a:srgbClr val="FF0000"/>
                </a:solidFill>
              </a:rPr>
              <a:t>PRELIMINARY </a:t>
            </a:r>
            <a:r>
              <a:rPr lang="en-US" sz="2000" dirty="0"/>
              <a:t>results use full methodology to case588_sdet, nominal demand only to case6515_rte</a:t>
            </a:r>
            <a:endParaRPr lang="en-US" dirty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C9279385-02BD-4634-8564-1ACC215EF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3B8A4-0E61-480C-BA8A-F574C9A3EE2F}" type="slidenum">
              <a:rPr lang="en-US" smtClean="0"/>
              <a:t>13</a:t>
            </a:fld>
            <a:endParaRPr lang="en-US"/>
          </a:p>
        </p:txBody>
      </p:sp>
      <p:sp>
        <p:nvSpPr>
          <p:cNvPr id="3" name="Arrow: U-Turn 2">
            <a:extLst>
              <a:ext uri="{FF2B5EF4-FFF2-40B4-BE49-F238E27FC236}">
                <a16:creationId xmlns:a16="http://schemas.microsoft.com/office/drawing/2014/main" id="{B3312B9E-9215-44A6-BED9-D5AEFDBADF3D}"/>
              </a:ext>
            </a:extLst>
          </p:cNvPr>
          <p:cNvSpPr/>
          <p:nvPr/>
        </p:nvSpPr>
        <p:spPr>
          <a:xfrm flipH="1">
            <a:off x="5998464" y="1399351"/>
            <a:ext cx="4215384" cy="429768"/>
          </a:xfrm>
          <a:prstGeom prst="utur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B2CCB05-DBBC-49BD-9E7E-98B78DC934C5}"/>
              </a:ext>
            </a:extLst>
          </p:cNvPr>
          <p:cNvSpPr/>
          <p:nvPr/>
        </p:nvSpPr>
        <p:spPr>
          <a:xfrm>
            <a:off x="838199" y="5029835"/>
            <a:ext cx="10515600" cy="1463040"/>
          </a:xfrm>
          <a:prstGeom prst="rect">
            <a:avLst/>
          </a:prstGeom>
        </p:spPr>
        <p:txBody>
          <a:bodyPr wrap="square" numCol="5">
            <a:spAutoFit/>
          </a:bodyPr>
          <a:lstStyle/>
          <a:p>
            <a:r>
              <a:rPr lang="en-US" sz="1000" b="1" dirty="0">
                <a:solidFill>
                  <a:srgbClr val="008080"/>
                </a:solidFill>
              </a:rPr>
              <a:t>'pglib_opf_case3_lmbd’</a:t>
            </a:r>
            <a:r>
              <a:rPr lang="en-US" sz="1000" dirty="0"/>
              <a:t>,</a:t>
            </a:r>
          </a:p>
          <a:p>
            <a:r>
              <a:rPr lang="en-US" sz="1000" b="1" dirty="0">
                <a:solidFill>
                  <a:srgbClr val="008080"/>
                </a:solidFill>
              </a:rPr>
              <a:t>'pglib_opf_case5_pjm’</a:t>
            </a:r>
            <a:r>
              <a:rPr lang="en-US" sz="1000" dirty="0"/>
              <a:t>,</a:t>
            </a:r>
          </a:p>
          <a:p>
            <a:r>
              <a:rPr lang="en-US" sz="1000" b="1" dirty="0">
                <a:solidFill>
                  <a:srgbClr val="008080"/>
                </a:solidFill>
              </a:rPr>
              <a:t>'pglib_opf_case14_ieee’</a:t>
            </a:r>
            <a:r>
              <a:rPr lang="en-US" sz="1000" dirty="0"/>
              <a:t>,</a:t>
            </a:r>
          </a:p>
          <a:p>
            <a:r>
              <a:rPr lang="en-US" sz="1000" b="1" dirty="0">
                <a:solidFill>
                  <a:srgbClr val="008080"/>
                </a:solidFill>
              </a:rPr>
              <a:t>'pglib_opf_case24_ieee_rts'</a:t>
            </a:r>
            <a:r>
              <a:rPr lang="en-US" sz="1000" dirty="0"/>
              <a:t>,</a:t>
            </a:r>
            <a:br>
              <a:rPr lang="en-US" sz="1000" dirty="0"/>
            </a:br>
            <a:r>
              <a:rPr lang="en-US" sz="1000" b="1" dirty="0">
                <a:solidFill>
                  <a:srgbClr val="008080"/>
                </a:solidFill>
              </a:rPr>
              <a:t>'pglib_opf_case30_as'</a:t>
            </a:r>
            <a:br>
              <a:rPr lang="en-US" sz="1000" dirty="0"/>
            </a:br>
            <a:r>
              <a:rPr lang="en-US" sz="1000" b="1" dirty="0">
                <a:solidFill>
                  <a:srgbClr val="008080"/>
                </a:solidFill>
              </a:rPr>
              <a:t>'pglib_opf_case30_fsr'</a:t>
            </a:r>
            <a:r>
              <a:rPr lang="en-US" sz="1000" dirty="0"/>
              <a:t>,</a:t>
            </a:r>
            <a:br>
              <a:rPr lang="en-US" sz="1000" dirty="0"/>
            </a:br>
            <a:r>
              <a:rPr lang="en-US" sz="1000" b="1" dirty="0">
                <a:solidFill>
                  <a:srgbClr val="008080"/>
                </a:solidFill>
              </a:rPr>
              <a:t>'pglib_opf_case30_ieee'</a:t>
            </a:r>
            <a:r>
              <a:rPr lang="en-US" sz="1000" dirty="0"/>
              <a:t>,</a:t>
            </a:r>
            <a:br>
              <a:rPr lang="en-US" sz="1000" dirty="0"/>
            </a:br>
            <a:r>
              <a:rPr lang="en-US" sz="1000" b="1" dirty="0">
                <a:solidFill>
                  <a:srgbClr val="008080"/>
                </a:solidFill>
              </a:rPr>
              <a:t>'pglib_opf_case39_epri'</a:t>
            </a:r>
            <a:r>
              <a:rPr lang="en-US" sz="1000" dirty="0"/>
              <a:t>,</a:t>
            </a:r>
            <a:br>
              <a:rPr lang="en-US" sz="1000" dirty="0"/>
            </a:br>
            <a:r>
              <a:rPr lang="en-US" sz="1000" b="1" dirty="0">
                <a:solidFill>
                  <a:srgbClr val="008080"/>
                </a:solidFill>
              </a:rPr>
              <a:t>'pglib_opf_case57_ieee'</a:t>
            </a:r>
            <a:r>
              <a:rPr lang="en-US" sz="1000" dirty="0"/>
              <a:t>,</a:t>
            </a:r>
            <a:br>
              <a:rPr lang="en-US" sz="1000" dirty="0"/>
            </a:br>
            <a:r>
              <a:rPr lang="en-US" sz="1000" b="1" dirty="0">
                <a:solidFill>
                  <a:srgbClr val="008080"/>
                </a:solidFill>
              </a:rPr>
              <a:t>'pglib_opf_case73_ieee_rts'</a:t>
            </a:r>
            <a:r>
              <a:rPr lang="en-US" sz="1000" dirty="0"/>
              <a:t>,</a:t>
            </a:r>
            <a:br>
              <a:rPr lang="en-US" sz="1000" dirty="0"/>
            </a:br>
            <a:r>
              <a:rPr lang="en-US" sz="1000" b="1" dirty="0">
                <a:solidFill>
                  <a:srgbClr val="008080"/>
                </a:solidFill>
              </a:rPr>
              <a:t>'pglib_opf_case89_pegase'</a:t>
            </a:r>
            <a:r>
              <a:rPr lang="en-US" sz="1000" dirty="0"/>
              <a:t>,</a:t>
            </a:r>
            <a:br>
              <a:rPr lang="en-US" sz="1000" dirty="0"/>
            </a:br>
            <a:r>
              <a:rPr lang="en-US" sz="1000" b="1" dirty="0">
                <a:solidFill>
                  <a:srgbClr val="008080"/>
                </a:solidFill>
              </a:rPr>
              <a:t>'pglib_opf_case118_ieee'</a:t>
            </a:r>
            <a:r>
              <a:rPr lang="en-US" sz="1000" dirty="0"/>
              <a:t>,</a:t>
            </a:r>
            <a:br>
              <a:rPr lang="en-US" sz="1000" dirty="0"/>
            </a:br>
            <a:r>
              <a:rPr lang="en-US" sz="1000" b="1" dirty="0">
                <a:solidFill>
                  <a:srgbClr val="008080"/>
                </a:solidFill>
              </a:rPr>
              <a:t>'pglib_opf_case162_ieee_dtc'</a:t>
            </a:r>
            <a:r>
              <a:rPr lang="en-US" sz="1000" dirty="0"/>
              <a:t>,</a:t>
            </a:r>
            <a:br>
              <a:rPr lang="en-US" sz="1000" dirty="0"/>
            </a:br>
            <a:r>
              <a:rPr lang="en-US" sz="1000" b="1" dirty="0">
                <a:solidFill>
                  <a:srgbClr val="008080"/>
                </a:solidFill>
              </a:rPr>
              <a:t>'pglib_opf_case179_goc'</a:t>
            </a:r>
            <a:r>
              <a:rPr lang="en-US" sz="1000" dirty="0"/>
              <a:t>,</a:t>
            </a:r>
            <a:br>
              <a:rPr lang="en-US" sz="1000" dirty="0"/>
            </a:br>
            <a:r>
              <a:rPr lang="en-US" sz="1000" b="1" dirty="0">
                <a:solidFill>
                  <a:srgbClr val="008080"/>
                </a:solidFill>
              </a:rPr>
              <a:t>'pglib_opf_case200_tamu'</a:t>
            </a:r>
            <a:r>
              <a:rPr lang="en-US" sz="1000" dirty="0"/>
              <a:t>,</a:t>
            </a:r>
            <a:br>
              <a:rPr lang="en-US" sz="1000" dirty="0"/>
            </a:br>
            <a:r>
              <a:rPr lang="en-US" sz="1000" b="1" dirty="0">
                <a:solidFill>
                  <a:srgbClr val="008080"/>
                </a:solidFill>
              </a:rPr>
              <a:t>'pglib_opf_case240_pserc'</a:t>
            </a:r>
            <a:r>
              <a:rPr lang="en-US" sz="1000" dirty="0"/>
              <a:t>,</a:t>
            </a:r>
            <a:br>
              <a:rPr lang="en-US" sz="1000" dirty="0"/>
            </a:br>
            <a:r>
              <a:rPr lang="en-US" sz="1000" b="1" dirty="0">
                <a:solidFill>
                  <a:srgbClr val="008080"/>
                </a:solidFill>
              </a:rPr>
              <a:t>'pglib_opf_case300_ieee'</a:t>
            </a:r>
            <a:r>
              <a:rPr lang="en-US" sz="1000" dirty="0"/>
              <a:t>,</a:t>
            </a:r>
            <a:br>
              <a:rPr lang="en-US" sz="1000" dirty="0"/>
            </a:br>
            <a:r>
              <a:rPr lang="en-US" sz="1000" b="1" dirty="0">
                <a:solidFill>
                  <a:srgbClr val="008080"/>
                </a:solidFill>
              </a:rPr>
              <a:t>'pglib_opf_case500_tamu'</a:t>
            </a:r>
            <a:r>
              <a:rPr lang="en-US" sz="1000" dirty="0"/>
              <a:t>,</a:t>
            </a:r>
            <a:br>
              <a:rPr lang="en-US" sz="1000" dirty="0"/>
            </a:br>
            <a:r>
              <a:rPr lang="en-US" sz="1000" b="1" dirty="0">
                <a:solidFill>
                  <a:srgbClr val="008080"/>
                </a:solidFill>
              </a:rPr>
              <a:t>'pglib_opf_case588_sdet'</a:t>
            </a:r>
            <a:r>
              <a:rPr lang="en-US" sz="1000" dirty="0"/>
              <a:t>,</a:t>
            </a:r>
            <a:br>
              <a:rPr lang="en-US" sz="1000" dirty="0"/>
            </a:br>
            <a:r>
              <a:rPr lang="en-US" sz="1000" b="1" dirty="0">
                <a:solidFill>
                  <a:srgbClr val="008080"/>
                </a:solidFill>
              </a:rPr>
              <a:t>'pglib_opf_case1354_pegase'</a:t>
            </a:r>
            <a:r>
              <a:rPr lang="en-US" sz="1000" dirty="0"/>
              <a:t>,</a:t>
            </a:r>
            <a:br>
              <a:rPr lang="en-US" sz="1000" dirty="0"/>
            </a:br>
            <a:r>
              <a:rPr lang="en-US" sz="1000" b="1" dirty="0">
                <a:solidFill>
                  <a:srgbClr val="008080"/>
                </a:solidFill>
              </a:rPr>
              <a:t>'pglib_opf_case1888_rte'</a:t>
            </a:r>
            <a:r>
              <a:rPr lang="en-US" sz="1000" dirty="0"/>
              <a:t>,</a:t>
            </a:r>
            <a:br>
              <a:rPr lang="en-US" sz="1000" dirty="0"/>
            </a:br>
            <a:r>
              <a:rPr lang="en-US" sz="1000" b="1" dirty="0">
                <a:solidFill>
                  <a:srgbClr val="008080"/>
                </a:solidFill>
              </a:rPr>
              <a:t>'pglib_opf_case1951_rte'</a:t>
            </a:r>
            <a:r>
              <a:rPr lang="en-US" sz="1000" dirty="0"/>
              <a:t>,</a:t>
            </a:r>
            <a:br>
              <a:rPr lang="en-US" sz="1000" dirty="0"/>
            </a:br>
            <a:r>
              <a:rPr lang="en-US" sz="1000" b="1" dirty="0">
                <a:solidFill>
                  <a:srgbClr val="008080"/>
                </a:solidFill>
              </a:rPr>
              <a:t>'pglib_opf_case2000_tamu'</a:t>
            </a:r>
            <a:r>
              <a:rPr lang="en-US" sz="1000" dirty="0"/>
              <a:t>,</a:t>
            </a:r>
            <a:br>
              <a:rPr lang="en-US" sz="1000" dirty="0"/>
            </a:br>
            <a:r>
              <a:rPr lang="en-US" sz="1000" b="1" dirty="0">
                <a:solidFill>
                  <a:srgbClr val="008080"/>
                </a:solidFill>
              </a:rPr>
              <a:t>'pglib_opf_case2316_sdet'</a:t>
            </a:r>
            <a:r>
              <a:rPr lang="en-US" sz="1000" dirty="0"/>
              <a:t>,</a:t>
            </a:r>
            <a:br>
              <a:rPr lang="en-US" sz="1000" dirty="0"/>
            </a:br>
            <a:r>
              <a:rPr lang="en-US" sz="1000" b="1" dirty="0">
                <a:solidFill>
                  <a:srgbClr val="008080"/>
                </a:solidFill>
              </a:rPr>
              <a:t>'pglib_opf_case2383wp_k'</a:t>
            </a:r>
            <a:r>
              <a:rPr lang="en-US" sz="1000" dirty="0"/>
              <a:t>,</a:t>
            </a:r>
            <a:br>
              <a:rPr lang="en-US" sz="1000" dirty="0"/>
            </a:br>
            <a:r>
              <a:rPr lang="en-US" sz="1000" b="1" dirty="0">
                <a:solidFill>
                  <a:srgbClr val="008080"/>
                </a:solidFill>
              </a:rPr>
              <a:t>'pglib_opf_case2736sp_k'</a:t>
            </a:r>
            <a:r>
              <a:rPr lang="en-US" sz="1000" dirty="0"/>
              <a:t>,</a:t>
            </a:r>
            <a:br>
              <a:rPr lang="en-US" sz="1000" dirty="0"/>
            </a:br>
            <a:r>
              <a:rPr lang="en-US" sz="1000" b="1" dirty="0">
                <a:solidFill>
                  <a:srgbClr val="008080"/>
                </a:solidFill>
              </a:rPr>
              <a:t>'pglib_opf_case2737sop_k'</a:t>
            </a:r>
            <a:r>
              <a:rPr lang="en-US" sz="1000" dirty="0"/>
              <a:t>,</a:t>
            </a:r>
            <a:br>
              <a:rPr lang="en-US" sz="1000" dirty="0"/>
            </a:br>
            <a:r>
              <a:rPr lang="en-US" sz="1000" b="1" dirty="0">
                <a:solidFill>
                  <a:srgbClr val="008080"/>
                </a:solidFill>
              </a:rPr>
              <a:t>'pglib_opf_case2746wop_k'</a:t>
            </a:r>
            <a:r>
              <a:rPr lang="en-US" sz="1000" dirty="0"/>
              <a:t>,</a:t>
            </a:r>
            <a:br>
              <a:rPr lang="en-US" sz="1000" dirty="0"/>
            </a:br>
            <a:r>
              <a:rPr lang="en-US" sz="1000" b="1" dirty="0">
                <a:solidFill>
                  <a:srgbClr val="008080"/>
                </a:solidFill>
              </a:rPr>
              <a:t>'pglib_opf_case2746wp_k'</a:t>
            </a:r>
            <a:r>
              <a:rPr lang="en-US" sz="1000" dirty="0"/>
              <a:t>,</a:t>
            </a:r>
            <a:br>
              <a:rPr lang="en-US" sz="1000" dirty="0"/>
            </a:br>
            <a:r>
              <a:rPr lang="en-US" sz="1000" b="1" dirty="0">
                <a:solidFill>
                  <a:srgbClr val="008080"/>
                </a:solidFill>
              </a:rPr>
              <a:t>'pglib_opf_case2848_rte'</a:t>
            </a:r>
            <a:r>
              <a:rPr lang="en-US" sz="1000" dirty="0"/>
              <a:t>,</a:t>
            </a:r>
            <a:br>
              <a:rPr lang="en-US" sz="1000" dirty="0"/>
            </a:br>
            <a:r>
              <a:rPr lang="en-US" sz="1000" b="1" dirty="0">
                <a:solidFill>
                  <a:srgbClr val="008080"/>
                </a:solidFill>
              </a:rPr>
              <a:t>'pglib_opf_case2853_sdet'</a:t>
            </a:r>
            <a:r>
              <a:rPr lang="en-US" sz="1000" dirty="0"/>
              <a:t>,</a:t>
            </a:r>
            <a:br>
              <a:rPr lang="en-US" sz="1000" dirty="0"/>
            </a:br>
            <a:r>
              <a:rPr lang="en-US" sz="1000" b="1" dirty="0">
                <a:solidFill>
                  <a:srgbClr val="008080"/>
                </a:solidFill>
              </a:rPr>
              <a:t>'pglib_opf_case2868_rte'</a:t>
            </a:r>
            <a:r>
              <a:rPr lang="en-US" sz="1000" dirty="0"/>
              <a:t>,</a:t>
            </a:r>
            <a:br>
              <a:rPr lang="en-US" sz="1000" dirty="0"/>
            </a:br>
            <a:r>
              <a:rPr lang="en-US" sz="1000" b="1" dirty="0">
                <a:solidFill>
                  <a:srgbClr val="008080"/>
                </a:solidFill>
              </a:rPr>
              <a:t>'pglib_opf_case2869_pegase'</a:t>
            </a:r>
            <a:r>
              <a:rPr lang="en-US" sz="1000" dirty="0"/>
              <a:t>,</a:t>
            </a:r>
            <a:br>
              <a:rPr lang="en-US" sz="1000" dirty="0"/>
            </a:br>
            <a:r>
              <a:rPr lang="en-US" sz="1000" b="1" dirty="0">
                <a:solidFill>
                  <a:srgbClr val="008080"/>
                </a:solidFill>
              </a:rPr>
              <a:t>'pglib_opf_case3012wp_k'</a:t>
            </a:r>
            <a:r>
              <a:rPr lang="en-US" sz="1000" dirty="0"/>
              <a:t>,</a:t>
            </a:r>
            <a:br>
              <a:rPr lang="en-US" sz="1000" dirty="0"/>
            </a:br>
            <a:r>
              <a:rPr lang="en-US" sz="1000" b="1" dirty="0">
                <a:solidFill>
                  <a:srgbClr val="008080"/>
                </a:solidFill>
              </a:rPr>
              <a:t>'pglib_opf_case3120sp_k'</a:t>
            </a:r>
            <a:r>
              <a:rPr lang="en-US" sz="1000" dirty="0"/>
              <a:t>,</a:t>
            </a:r>
            <a:br>
              <a:rPr lang="en-US" sz="1000" dirty="0"/>
            </a:br>
            <a:r>
              <a:rPr lang="en-US" sz="1000" b="1" dirty="0">
                <a:solidFill>
                  <a:srgbClr val="008080"/>
                </a:solidFill>
              </a:rPr>
              <a:t>'pglib_opf_case3375wp_k'</a:t>
            </a:r>
            <a:r>
              <a:rPr lang="en-US" sz="1000" dirty="0"/>
              <a:t>,</a:t>
            </a:r>
            <a:br>
              <a:rPr lang="en-US" sz="1000" dirty="0"/>
            </a:br>
            <a:r>
              <a:rPr lang="en-US" sz="1000" b="1" dirty="0">
                <a:solidFill>
                  <a:srgbClr val="008080"/>
                </a:solidFill>
              </a:rPr>
              <a:t>'pglib_opf_case4661_sdet'</a:t>
            </a:r>
            <a:r>
              <a:rPr lang="en-US" sz="1000" dirty="0"/>
              <a:t>,</a:t>
            </a:r>
            <a:br>
              <a:rPr lang="en-US" sz="1000" dirty="0"/>
            </a:br>
            <a:r>
              <a:rPr lang="en-US" sz="1000" b="1" dirty="0">
                <a:solidFill>
                  <a:srgbClr val="008080"/>
                </a:solidFill>
              </a:rPr>
              <a:t>'pglib_opf_case6468_rte'</a:t>
            </a:r>
            <a:r>
              <a:rPr lang="en-US" sz="1000" dirty="0"/>
              <a:t>,</a:t>
            </a:r>
            <a:br>
              <a:rPr lang="en-US" sz="1000" dirty="0"/>
            </a:br>
            <a:r>
              <a:rPr lang="en-US" sz="1000" b="1" dirty="0">
                <a:solidFill>
                  <a:srgbClr val="008080"/>
                </a:solidFill>
              </a:rPr>
              <a:t>'pglib_opf_case6470_rte'</a:t>
            </a:r>
            <a:r>
              <a:rPr lang="en-US" sz="1000" dirty="0"/>
              <a:t>,</a:t>
            </a:r>
            <a:br>
              <a:rPr lang="en-US" sz="1000" dirty="0"/>
            </a:br>
            <a:r>
              <a:rPr lang="en-US" sz="1000" b="1" dirty="0">
                <a:solidFill>
                  <a:srgbClr val="008080"/>
                </a:solidFill>
              </a:rPr>
              <a:t>'pglib_opf_case6495_rte'</a:t>
            </a:r>
            <a:r>
              <a:rPr lang="en-US" sz="1000" dirty="0"/>
              <a:t>,</a:t>
            </a:r>
            <a:br>
              <a:rPr lang="en-US" sz="1000" dirty="0"/>
            </a:br>
            <a:r>
              <a:rPr lang="en-US" sz="1000" b="1" dirty="0">
                <a:solidFill>
                  <a:srgbClr val="008080"/>
                </a:solidFill>
              </a:rPr>
              <a:t>'pglib_opf_case6515_rte'</a:t>
            </a:r>
            <a:r>
              <a:rPr lang="en-US" sz="1000" dirty="0"/>
              <a:t>,</a:t>
            </a:r>
            <a:br>
              <a:rPr lang="en-US" sz="1000" dirty="0"/>
            </a:br>
            <a:r>
              <a:rPr lang="en-US" sz="1000" b="1" dirty="0">
                <a:solidFill>
                  <a:srgbClr val="008080"/>
                </a:solidFill>
              </a:rPr>
              <a:t>'pglib_opf_case9241_pegase'</a:t>
            </a:r>
            <a:r>
              <a:rPr lang="en-US" sz="1000" dirty="0"/>
              <a:t>,</a:t>
            </a:r>
            <a:br>
              <a:rPr lang="en-US" sz="1000" dirty="0"/>
            </a:br>
            <a:r>
              <a:rPr lang="en-US" sz="1000" b="1" dirty="0">
                <a:solidFill>
                  <a:srgbClr val="008080"/>
                </a:solidFill>
              </a:rPr>
              <a:t>'pglib_opf_case10000_tamu'</a:t>
            </a:r>
            <a:r>
              <a:rPr lang="en-US" sz="1000" dirty="0"/>
              <a:t>,</a:t>
            </a:r>
            <a:br>
              <a:rPr lang="en-US" sz="1000" dirty="0"/>
            </a:br>
            <a:r>
              <a:rPr lang="en-US" sz="1000" b="1" dirty="0">
                <a:solidFill>
                  <a:srgbClr val="008080"/>
                </a:solidFill>
              </a:rPr>
              <a:t>'pglib_opf_case13659_pegase'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7727367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5D31AA-232F-434F-9EA5-7888725790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“Vanilla” Implementations:</a:t>
            </a:r>
            <a:br>
              <a:rPr lang="en-US" dirty="0"/>
            </a:br>
            <a:r>
              <a:rPr lang="en-US" dirty="0"/>
              <a:t>DC OPF / LOPF / AC OPF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A12B15E-8506-43A6-BC16-55D9847326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431722"/>
          </a:xfrm>
        </p:spPr>
        <p:txBody>
          <a:bodyPr>
            <a:normAutofit fontScale="92500"/>
          </a:bodyPr>
          <a:lstStyle/>
          <a:p>
            <a:r>
              <a:rPr lang="en-US" dirty="0"/>
              <a:t>Solution Speed - cases with 3-588 buses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56FEEECA-33BA-4D67-A413-CC5F1666201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369" y="2112885"/>
            <a:ext cx="5435704" cy="4076778"/>
          </a:xfrm>
          <a:ln>
            <a:noFill/>
          </a:ln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FDD71F1-1496-4EDD-AA06-0C2E4F6025D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431722"/>
          </a:xfrm>
        </p:spPr>
        <p:txBody>
          <a:bodyPr>
            <a:normAutofit fontScale="92500"/>
          </a:bodyPr>
          <a:lstStyle/>
          <a:p>
            <a:r>
              <a:rPr lang="en-US" dirty="0"/>
              <a:t>AC Power Flow Error - case2383wp_k</a:t>
            </a:r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EABE8D44-7142-413B-AC4A-2D2348DF1897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3120" y="2112885"/>
            <a:ext cx="6179389" cy="4634542"/>
          </a:xfrm>
          <a:ln>
            <a:noFill/>
          </a:ln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63DB9B-C6B3-405A-95DA-E1BE936CD4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3B8A4-0E61-480C-BA8A-F574C9A3EE2F}" type="slidenum">
              <a:rPr lang="en-US" smtClean="0"/>
              <a:t>14</a:t>
            </a:fld>
            <a:endParaRPr lang="en-US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C3014731-1219-4362-83DC-7BBBDD42EC8C}"/>
              </a:ext>
            </a:extLst>
          </p:cNvPr>
          <p:cNvCxnSpPr>
            <a:cxnSpLocks/>
          </p:cNvCxnSpPr>
          <p:nvPr/>
        </p:nvCxnSpPr>
        <p:spPr>
          <a:xfrm>
            <a:off x="6773753" y="4206637"/>
            <a:ext cx="3613121" cy="0"/>
          </a:xfrm>
          <a:prstGeom prst="straightConnector1">
            <a:avLst/>
          </a:prstGeom>
          <a:ln w="38100">
            <a:solidFill>
              <a:srgbClr val="7030A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94C98C26-7B40-421C-BBC7-681548065BFC}"/>
              </a:ext>
            </a:extLst>
          </p:cNvPr>
          <p:cNvSpPr/>
          <p:nvPr/>
        </p:nvSpPr>
        <p:spPr>
          <a:xfrm>
            <a:off x="7170941" y="3938749"/>
            <a:ext cx="2592096" cy="535777"/>
          </a:xfrm>
          <a:prstGeom prst="roundRect">
            <a:avLst>
              <a:gd name="adj" fmla="val 7778"/>
            </a:avLst>
          </a:prstGeom>
          <a:solidFill>
            <a:srgbClr val="EDE2F6"/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Error accumulation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8B758AEC-2889-400C-94E9-08523D03BC29}"/>
              </a:ext>
            </a:extLst>
          </p:cNvPr>
          <p:cNvCxnSpPr>
            <a:cxnSpLocks/>
          </p:cNvCxnSpPr>
          <p:nvPr/>
        </p:nvCxnSpPr>
        <p:spPr>
          <a:xfrm flipH="1">
            <a:off x="3517296" y="3378252"/>
            <a:ext cx="2057881" cy="2108148"/>
          </a:xfrm>
          <a:prstGeom prst="straightConnector1">
            <a:avLst/>
          </a:prstGeom>
          <a:ln w="38100">
            <a:solidFill>
              <a:srgbClr val="FFC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F3986C93-7AFC-478B-BB09-DF9DE564F185}"/>
              </a:ext>
            </a:extLst>
          </p:cNvPr>
          <p:cNvSpPr/>
          <p:nvPr/>
        </p:nvSpPr>
        <p:spPr>
          <a:xfrm rot="18858518">
            <a:off x="3552651" y="4133748"/>
            <a:ext cx="2047091" cy="535777"/>
          </a:xfrm>
          <a:prstGeom prst="roundRect">
            <a:avLst>
              <a:gd name="adj" fmla="val 7778"/>
            </a:avLst>
          </a:prstGeom>
          <a:solidFill>
            <a:srgbClr val="FFF2C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Solution speed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B9AA3291-4CE9-4C44-A78D-403E1C345296}"/>
              </a:ext>
            </a:extLst>
          </p:cNvPr>
          <p:cNvCxnSpPr>
            <a:cxnSpLocks/>
          </p:cNvCxnSpPr>
          <p:nvPr/>
        </p:nvCxnSpPr>
        <p:spPr>
          <a:xfrm rot="10800000" flipH="1">
            <a:off x="1387658" y="2458025"/>
            <a:ext cx="1609586" cy="1648904"/>
          </a:xfrm>
          <a:prstGeom prst="straightConnector1">
            <a:avLst/>
          </a:prstGeom>
          <a:ln w="38100">
            <a:solidFill>
              <a:srgbClr val="FFC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2067461F-C855-4609-A827-54C29B1CDE66}"/>
              </a:ext>
            </a:extLst>
          </p:cNvPr>
          <p:cNvSpPr/>
          <p:nvPr/>
        </p:nvSpPr>
        <p:spPr>
          <a:xfrm rot="18858518">
            <a:off x="1516121" y="2975279"/>
            <a:ext cx="1429408" cy="535777"/>
          </a:xfrm>
          <a:prstGeom prst="roundRect">
            <a:avLst>
              <a:gd name="adj" fmla="val 7778"/>
            </a:avLst>
          </a:prstGeom>
          <a:solidFill>
            <a:srgbClr val="FFF2C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Accuracy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F18FF17-C3F2-4A0C-B096-FF3A25195E96}"/>
              </a:ext>
            </a:extLst>
          </p:cNvPr>
          <p:cNvSpPr/>
          <p:nvPr/>
        </p:nvSpPr>
        <p:spPr>
          <a:xfrm>
            <a:off x="389190" y="6189663"/>
            <a:ext cx="23013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</a:rPr>
              <a:t>PRELIMINARY RESULTS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68744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0CA82D9-E0CB-4D70-A981-C4B8B44F7D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916823"/>
            <a:ext cx="10515600" cy="2260139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The lazy constraint algorithm can be implemented on “dense” OPFs</a:t>
            </a:r>
          </a:p>
          <a:p>
            <a:pPr lvl="1"/>
            <a:r>
              <a:rPr lang="en-US" dirty="0"/>
              <a:t>Implemented with </a:t>
            </a:r>
            <a:r>
              <a:rPr lang="en-US" dirty="0" err="1"/>
              <a:t>Gurobi’s</a:t>
            </a:r>
            <a:r>
              <a:rPr lang="en-US" dirty="0"/>
              <a:t> persistent solver</a:t>
            </a:r>
          </a:p>
          <a:p>
            <a:pPr lvl="1"/>
            <a:r>
              <a:rPr lang="en-US" dirty="0"/>
              <a:t>D/C/P-LOPF and PTDF formulation of the DC OPF</a:t>
            </a:r>
          </a:p>
          <a:p>
            <a:pPr lvl="1"/>
            <a:r>
              <a:rPr lang="en-US" dirty="0"/>
              <a:t>Reduces transmission constraints to around 5% of full model</a:t>
            </a:r>
          </a:p>
          <a:p>
            <a:pPr lvl="1"/>
            <a:r>
              <a:rPr lang="en-US" dirty="0"/>
              <a:t>Reduces overall model size to about 50%</a:t>
            </a:r>
          </a:p>
          <a:p>
            <a:r>
              <a:rPr lang="en-US" dirty="0"/>
              <a:t>Not possible on sparse (S-LOPF/B-theta) formulations</a:t>
            </a:r>
          </a:p>
          <a:p>
            <a:pPr lvl="1"/>
            <a:r>
              <a:rPr lang="en-US" dirty="0"/>
              <a:t>Removing line results in a new topology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E591782-139B-4A9A-935C-BC7415459A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Methodology – “Lazy” Constraint Algorithm</a:t>
            </a:r>
          </a:p>
        </p:txBody>
      </p:sp>
      <p:graphicFrame>
        <p:nvGraphicFramePr>
          <p:cNvPr id="4" name="Content Placeholder 6">
            <a:extLst>
              <a:ext uri="{FF2B5EF4-FFF2-40B4-BE49-F238E27FC236}">
                <a16:creationId xmlns:a16="http://schemas.microsoft.com/office/drawing/2014/main" id="{D26E8179-954E-4FCE-AD13-E2A65A1B5E2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15161059"/>
              </p:ext>
            </p:extLst>
          </p:nvPr>
        </p:nvGraphicFramePr>
        <p:xfrm>
          <a:off x="838200" y="1825624"/>
          <a:ext cx="10515599" cy="19562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C9279385-02BD-4634-8564-1ACC215EF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3B8A4-0E61-480C-BA8A-F574C9A3EE2F}" type="slidenum">
              <a:rPr lang="en-US" smtClean="0"/>
              <a:t>15</a:t>
            </a:fld>
            <a:endParaRPr lang="en-US"/>
          </a:p>
        </p:txBody>
      </p:sp>
      <p:sp>
        <p:nvSpPr>
          <p:cNvPr id="3" name="Arrow: U-Turn 2">
            <a:extLst>
              <a:ext uri="{FF2B5EF4-FFF2-40B4-BE49-F238E27FC236}">
                <a16:creationId xmlns:a16="http://schemas.microsoft.com/office/drawing/2014/main" id="{B3312B9E-9215-44A6-BED9-D5AEFDBADF3D}"/>
              </a:ext>
            </a:extLst>
          </p:cNvPr>
          <p:cNvSpPr/>
          <p:nvPr/>
        </p:nvSpPr>
        <p:spPr>
          <a:xfrm flipH="1">
            <a:off x="5042514" y="2002717"/>
            <a:ext cx="5362114" cy="429766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43750"/>
              <a:gd name="adj5" fmla="val 10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Arrow: U-Turn 9">
            <a:extLst>
              <a:ext uri="{FF2B5EF4-FFF2-40B4-BE49-F238E27FC236}">
                <a16:creationId xmlns:a16="http://schemas.microsoft.com/office/drawing/2014/main" id="{360E6D82-677C-474B-BC09-B1E0E6E58FBD}"/>
              </a:ext>
            </a:extLst>
          </p:cNvPr>
          <p:cNvSpPr/>
          <p:nvPr/>
        </p:nvSpPr>
        <p:spPr>
          <a:xfrm flipH="1" flipV="1">
            <a:off x="6747026" y="3178204"/>
            <a:ext cx="2021105" cy="429766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43750"/>
              <a:gd name="adj5" fmla="val 10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4D60144-DD64-4F7D-9A8C-96101FC7E7C3}"/>
              </a:ext>
            </a:extLst>
          </p:cNvPr>
          <p:cNvSpPr/>
          <p:nvPr/>
        </p:nvSpPr>
        <p:spPr>
          <a:xfrm>
            <a:off x="7068058" y="3250952"/>
            <a:ext cx="1467820" cy="53093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Check Violations</a:t>
            </a:r>
          </a:p>
        </p:txBody>
      </p:sp>
    </p:spTree>
    <p:extLst>
      <p:ext uri="{BB962C8B-B14F-4D97-AF65-F5344CB8AC3E}">
        <p14:creationId xmlns:p14="http://schemas.microsoft.com/office/powerpoint/2010/main" val="42114408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5D31AA-232F-434F-9EA5-7888725790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Lazy algorithm benefits cases with &gt;100 buses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A12B15E-8506-43A6-BC16-55D9847326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449478"/>
          </a:xfrm>
        </p:spPr>
        <p:txBody>
          <a:bodyPr/>
          <a:lstStyle/>
          <a:p>
            <a:pPr algn="ctr"/>
            <a:r>
              <a:rPr lang="en-US" dirty="0"/>
              <a:t>Cases with 3-89 buses</a:t>
            </a:r>
          </a:p>
        </p:txBody>
      </p:sp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C2A0E45B-5EC6-43C0-9482-E08A3DB1CFB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044" y="2130641"/>
            <a:ext cx="5412029" cy="4059022"/>
          </a:xfrm>
        </p:spPr>
      </p:pic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C7CC4251-3591-4955-937F-E46929F80B0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3560" y="1681163"/>
            <a:ext cx="4865869" cy="449478"/>
          </a:xfrm>
        </p:spPr>
        <p:txBody>
          <a:bodyPr/>
          <a:lstStyle/>
          <a:p>
            <a:pPr algn="ctr"/>
            <a:r>
              <a:rPr lang="en-US" dirty="0"/>
              <a:t>Cases with 118-588 buses</a:t>
            </a:r>
          </a:p>
        </p:txBody>
      </p:sp>
      <p:pic>
        <p:nvPicPr>
          <p:cNvPr id="16" name="Content Placeholder 15">
            <a:extLst>
              <a:ext uri="{FF2B5EF4-FFF2-40B4-BE49-F238E27FC236}">
                <a16:creationId xmlns:a16="http://schemas.microsoft.com/office/drawing/2014/main" id="{C3548A9E-69A9-4BA6-B6A5-29202D633075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7401" y="2130641"/>
            <a:ext cx="5412029" cy="4059022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63DB9B-C6B3-405A-95DA-E1BE936CD4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3B8A4-0E61-480C-BA8A-F574C9A3EE2F}" type="slidenum">
              <a:rPr lang="en-US" smtClean="0"/>
              <a:t>16</a:t>
            </a:fld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D394571F-3656-466D-B9B2-92485F7BD6D9}"/>
              </a:ext>
            </a:extLst>
          </p:cNvPr>
          <p:cNvSpPr/>
          <p:nvPr/>
        </p:nvSpPr>
        <p:spPr>
          <a:xfrm>
            <a:off x="1875555" y="3082696"/>
            <a:ext cx="4009045" cy="1782268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BE39E9DC-82DD-4563-A2CB-BB688DF2FC4E}"/>
              </a:ext>
            </a:extLst>
          </p:cNvPr>
          <p:cNvSpPr/>
          <p:nvPr/>
        </p:nvSpPr>
        <p:spPr>
          <a:xfrm>
            <a:off x="7261330" y="3082696"/>
            <a:ext cx="4009045" cy="1782268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D639E427-4842-4D4A-BE22-56B12159EAB8}"/>
              </a:ext>
            </a:extLst>
          </p:cNvPr>
          <p:cNvSpPr/>
          <p:nvPr/>
        </p:nvSpPr>
        <p:spPr>
          <a:xfrm>
            <a:off x="4687226" y="5252402"/>
            <a:ext cx="3240350" cy="1117932"/>
          </a:xfrm>
          <a:prstGeom prst="roundRect">
            <a:avLst>
              <a:gd name="adj" fmla="val 7778"/>
            </a:avLst>
          </a:prstGeom>
          <a:solidFill>
            <a:srgbClr val="FFF2C9"/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The lazy algorithm only provides improvement on larger cases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B969160-F7F0-405C-94EE-4A4126A08FBE}"/>
              </a:ext>
            </a:extLst>
          </p:cNvPr>
          <p:cNvCxnSpPr>
            <a:cxnSpLocks/>
            <a:stCxn id="17" idx="5"/>
            <a:endCxn id="10" idx="0"/>
          </p:cNvCxnSpPr>
          <p:nvPr/>
        </p:nvCxnSpPr>
        <p:spPr>
          <a:xfrm>
            <a:off x="5297489" y="4603957"/>
            <a:ext cx="1009912" cy="648445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DCD5C25F-EB4A-48C1-A5F3-272ABD3F71A4}"/>
              </a:ext>
            </a:extLst>
          </p:cNvPr>
          <p:cNvCxnSpPr>
            <a:cxnSpLocks/>
            <a:stCxn id="18" idx="3"/>
            <a:endCxn id="10" idx="0"/>
          </p:cNvCxnSpPr>
          <p:nvPr/>
        </p:nvCxnSpPr>
        <p:spPr>
          <a:xfrm flipH="1">
            <a:off x="6307401" y="4603957"/>
            <a:ext cx="1541040" cy="648445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BCDC4560-2361-4467-ACAB-D5FE8A57968F}"/>
              </a:ext>
            </a:extLst>
          </p:cNvPr>
          <p:cNvSpPr/>
          <p:nvPr/>
        </p:nvSpPr>
        <p:spPr>
          <a:xfrm>
            <a:off x="389190" y="6198541"/>
            <a:ext cx="23013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</a:rPr>
              <a:t>PRELIMINARY RESULTS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90874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5D31AA-232F-434F-9EA5-7888725790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Hybrid line loss constraints for D-LOPF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 Placeholder 4">
                <a:extLst>
                  <a:ext uri="{FF2B5EF4-FFF2-40B4-BE49-F238E27FC236}">
                    <a16:creationId xmlns:a16="http://schemas.microsoft.com/office/drawing/2014/main" id="{AA12B15E-8506-43A6-BC16-55D9847326F1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839788" y="1690688"/>
                <a:ext cx="5157787" cy="4498975"/>
              </a:xfrm>
            </p:spPr>
            <p:txBody>
              <a:bodyPr>
                <a:normAutofit/>
              </a:bodyPr>
              <a:lstStyle/>
              <a:p>
                <a:r>
                  <a:rPr lang="en-US" dirty="0">
                    <a:solidFill>
                      <a:schemeClr val="tx1"/>
                    </a:solidFill>
                  </a:rPr>
                  <a:t>Lazy algorithm does NOT allow us to ignore branch loss constraints</a:t>
                </a:r>
                <a:br>
                  <a:rPr lang="en-US" dirty="0">
                    <a:solidFill>
                      <a:schemeClr val="tx1"/>
                    </a:solidFill>
                  </a:rPr>
                </a:br>
                <a14:m>
                  <m:oMath xmlns:m="http://schemas.openxmlformats.org/officeDocument/2006/math">
                    <m:nary>
                      <m:naryPr>
                        <m:chr m:val="∑"/>
                        <m:supHide m:val="on"/>
                        <m:ctrlP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/>
                      <m:e>
                        <m:d>
                          <m:d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1800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  <m:sup>
                                <m:r>
                                  <a:rPr lang="en-US" sz="1800" i="1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sup>
                            </m:sSubSup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Sup>
                              <m:sSubSupPr>
                                <m:ctrlP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1800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  <m:sup>
                                <m:r>
                                  <a:rPr lang="en-US" sz="1800" i="1">
                                    <a:latin typeface="Cambria Math" panose="02040503050406030204" pitchFamily="18" charset="0"/>
                                  </a:rPr>
                                  <m:t>𝑔</m:t>
                                </m:r>
                              </m:sup>
                            </m:sSubSup>
                          </m:e>
                        </m:d>
                      </m:e>
                    </m:nary>
                    <m:r>
                      <a:rPr lang="en-US" sz="18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nary>
                      <m:naryPr>
                        <m:chr m:val="∑"/>
                        <m:supHide m:val="on"/>
                        <m:ctrlP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∈</m:t>
                        </m:r>
                        <m:sSup>
                          <m:sSupPr>
                            <m:ctrlPr>
                              <a:rPr lang="en-US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𝒦</m:t>
                            </m:r>
                          </m:e>
                          <m:sup>
                            <m:r>
                              <a:rPr lang="en-US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sub>
                      <m:sup/>
                      <m:e>
                        <m:sSubSup>
                          <m:sSubSupPr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  <m:sup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ℓ</m:t>
                            </m:r>
                          </m:sup>
                        </m:sSubSup>
                      </m:e>
                    </m:nary>
                    <m:r>
                      <a:rPr lang="en-US" sz="1800" b="0" i="1">
                        <a:latin typeface="Cambria Math" panose="02040503050406030204" pitchFamily="18" charset="0"/>
                      </a:rPr>
                      <m:t>+</m:t>
                    </m:r>
                    <m:nary>
                      <m:naryPr>
                        <m:chr m:val="∑"/>
                        <m:supHide m:val="on"/>
                        <m:ctrlPr>
                          <a:rPr lang="en-US" sz="1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sz="1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𝒌</m:t>
                        </m:r>
                        <m:r>
                          <a:rPr lang="en-US" sz="1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∈</m:t>
                        </m:r>
                        <m:sSup>
                          <m:sSupPr>
                            <m:ctrlPr>
                              <a:rPr lang="en-US" sz="18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8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𝓚</m:t>
                            </m:r>
                            <m:r>
                              <a:rPr lang="en-US" sz="18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∖</m:t>
                            </m:r>
                            <m:r>
                              <a:rPr lang="en-US" sz="18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𝓚</m:t>
                            </m:r>
                          </m:e>
                          <m:sup>
                            <m:r>
                              <a:rPr lang="en-US" sz="18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sub>
                      <m:sup/>
                      <m:e>
                        <m:d>
                          <m:dPr>
                            <m:ctrlPr>
                              <a:rPr lang="en-US" sz="18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sz="1800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1800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𝒑</m:t>
                                </m:r>
                              </m:e>
                              <m:sub>
                                <m:r>
                                  <a:rPr lang="en-US" sz="1800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𝒌</m:t>
                                </m:r>
                              </m:sub>
                              <m:sup>
                                <m:r>
                                  <a:rPr lang="en-US" sz="1800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ℓ</m:t>
                                </m:r>
                              </m:sup>
                            </m:sSubSup>
                            <m:r>
                              <a:rPr lang="en-US" sz="18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en-US" sz="18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</m:e>
                        </m:d>
                      </m:e>
                    </m:nary>
                    <m:r>
                      <a:rPr lang="en-US" sz="18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sz="2400" i="1" dirty="0">
                  <a:latin typeface="Cambria Math" panose="02040503050406030204" pitchFamily="18" charset="0"/>
                </a:endParaRPr>
              </a:p>
              <a:p>
                <a:pPr lvl="1"/>
                <a:endParaRPr lang="en-US" dirty="0">
                  <a:solidFill>
                    <a:schemeClr val="tx1"/>
                  </a:solidFill>
                </a:endParaRPr>
              </a:p>
              <a:p>
                <a:r>
                  <a:rPr lang="en-US" dirty="0"/>
                  <a:t>Solution: implement a hybrid model with residual losses</a:t>
                </a:r>
                <a:br>
                  <a:rPr lang="en-US" dirty="0"/>
                </a:br>
                <a14:m>
                  <m:oMath xmlns:m="http://schemas.openxmlformats.org/officeDocument/2006/math">
                    <m:nary>
                      <m:naryPr>
                        <m:chr m:val="∑"/>
                        <m:supHide m:val="on"/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/>
                      <m:e>
                        <m:d>
                          <m:d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sz="18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1800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sz="1800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  <m:sup>
                                <m:r>
                                  <a:rPr lang="en-US" sz="1800" i="1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sup>
                            </m:sSubSup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Sup>
                              <m:sSubSupPr>
                                <m:ctrlPr>
                                  <a:rPr lang="en-US" sz="18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1800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sz="1800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  <m:sup>
                                <m:r>
                                  <a:rPr lang="en-US" sz="1800" i="1">
                                    <a:latin typeface="Cambria Math" panose="02040503050406030204" pitchFamily="18" charset="0"/>
                                  </a:rPr>
                                  <m:t>𝑔</m:t>
                                </m:r>
                              </m:sup>
                            </m:sSubSup>
                          </m:e>
                        </m:d>
                      </m:e>
                    </m:nary>
                    <m:r>
                      <a:rPr lang="en-US" sz="1800" i="1">
                        <a:latin typeface="Cambria Math" panose="02040503050406030204" pitchFamily="18" charset="0"/>
                      </a:rPr>
                      <m:t>+</m:t>
                    </m:r>
                    <m:nary>
                      <m:naryPr>
                        <m:chr m:val="∑"/>
                        <m:supHide m:val="on"/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∈</m:t>
                        </m:r>
                        <m:sSup>
                          <m:sSupPr>
                            <m:ctrlPr>
                              <a:rPr lang="en-US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𝒦</m:t>
                            </m:r>
                          </m:e>
                          <m:sup>
                            <m:r>
                              <a:rPr lang="en-US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sub>
                      <m:sup/>
                      <m:e>
                        <m:sSubSup>
                          <m:sSubSup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  <m:sup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ℓ</m:t>
                            </m:r>
                          </m:sup>
                        </m:sSubSup>
                      </m:e>
                    </m:nary>
                    <m:r>
                      <a:rPr lang="en-US" sz="1800" b="0" i="1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sz="1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  <m:sup>
                        <m:r>
                          <a:rPr lang="en-US" sz="1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𝒓𝒆𝒔𝒊𝒅</m:t>
                        </m:r>
                      </m:sup>
                    </m:sSup>
                    <m:r>
                      <a:rPr lang="en-US" sz="1800" b="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br>
                  <a:rPr lang="en-US" sz="1800" i="1" dirty="0">
                    <a:latin typeface="Cambria Math" panose="02040503050406030204" pitchFamily="18" charset="0"/>
                  </a:rPr>
                </a:br>
                <a:endParaRPr lang="en-US" sz="1800" dirty="0"/>
              </a:p>
            </p:txBody>
          </p:sp>
        </mc:Choice>
        <mc:Fallback xmlns="">
          <p:sp>
            <p:nvSpPr>
              <p:cNvPr id="5" name="Text Placeholder 4">
                <a:extLst>
                  <a:ext uri="{FF2B5EF4-FFF2-40B4-BE49-F238E27FC236}">
                    <a16:creationId xmlns:a16="http://schemas.microsoft.com/office/drawing/2014/main" id="{AA12B15E-8506-43A6-BC16-55D9847326F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839788" y="1690688"/>
                <a:ext cx="5157787" cy="4498975"/>
              </a:xfrm>
              <a:blipFill>
                <a:blip r:embed="rId2"/>
                <a:stretch>
                  <a:fillRect l="-10875" t="-2168" b="-142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3281841-5D7E-49D3-AC0A-40B82176361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Result is similar to C-LOPF formulation</a:t>
            </a:r>
          </a:p>
          <a:p>
            <a:pPr algn="ctr"/>
            <a:r>
              <a:rPr lang="en-US" dirty="0"/>
              <a:t>(case3375wp_k)</a:t>
            </a:r>
          </a:p>
        </p:txBody>
      </p:sp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6E7F6138-26C5-4FC4-8A53-898A2E75B7E6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4427" y="2420344"/>
            <a:ext cx="5923591" cy="4442694"/>
          </a:xfrm>
          <a:ln>
            <a:noFill/>
          </a:ln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63DB9B-C6B3-405A-95DA-E1BE936CD4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3B8A4-0E61-480C-BA8A-F574C9A3EE2F}" type="slidenum">
              <a:rPr lang="en-US" smtClean="0"/>
              <a:t>17</a:t>
            </a:fld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847B1858-E054-46D9-AF56-FBC716902424}"/>
              </a:ext>
            </a:extLst>
          </p:cNvPr>
          <p:cNvSpPr/>
          <p:nvPr/>
        </p:nvSpPr>
        <p:spPr>
          <a:xfrm>
            <a:off x="1225118" y="4749587"/>
            <a:ext cx="4101484" cy="835449"/>
          </a:xfrm>
          <a:prstGeom prst="roundRect">
            <a:avLst/>
          </a:prstGeom>
          <a:solidFill>
            <a:srgbClr val="F4B183">
              <a:alpha val="2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4941EFF-0678-4D6B-BE11-5E61A38B8388}"/>
              </a:ext>
            </a:extLst>
          </p:cNvPr>
          <p:cNvSpPr/>
          <p:nvPr/>
        </p:nvSpPr>
        <p:spPr>
          <a:xfrm>
            <a:off x="389190" y="6198541"/>
            <a:ext cx="23013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</a:rPr>
              <a:t>PRELIMINARY RESULTS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94097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71620D-FC78-4938-820C-2A5F5BFC2F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Loss summation in C-LOPF and hybrid D-LOPF can cause accumulation of power flow errors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6B55D5-46FB-4DC8-A88F-111393F0C5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2862" y="1681163"/>
            <a:ext cx="5646940" cy="467233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en-US" dirty="0"/>
              <a:t>Hybrid/C-LOPF error accumulation (case4661_sdet)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82B97C2-50EF-4B0A-A75F-7C7A96AF13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199" y="1681163"/>
            <a:ext cx="5997575" cy="467233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en-US" dirty="0"/>
              <a:t>C-LOPF error accumulation (case6495_rte)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FFD3035D-04FF-44FA-843F-1BAD181B6A9C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7401" y="2144638"/>
            <a:ext cx="5875073" cy="4406304"/>
          </a:xfrm>
          <a:ln>
            <a:noFill/>
          </a:ln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C7537C-3954-48B2-A14C-03251F8E9B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3B8A4-0E61-480C-BA8A-F574C9A3EE2F}" type="slidenum">
              <a:rPr lang="en-US" smtClean="0"/>
              <a:t>18</a:t>
            </a:fld>
            <a:endParaRPr lang="en-US"/>
          </a:p>
        </p:txBody>
      </p:sp>
      <p:pic>
        <p:nvPicPr>
          <p:cNvPr id="15" name="Content Placeholder 14">
            <a:extLst>
              <a:ext uri="{FF2B5EF4-FFF2-40B4-BE49-F238E27FC236}">
                <a16:creationId xmlns:a16="http://schemas.microsoft.com/office/drawing/2014/main" id="{C8703B57-05C9-44CD-814F-956E53F2A40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692" y="2149562"/>
            <a:ext cx="5868507" cy="4401380"/>
          </a:xfr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701DFB3E-33D1-4591-8DCE-219B6FEBAF8E}"/>
              </a:ext>
            </a:extLst>
          </p:cNvPr>
          <p:cNvSpPr/>
          <p:nvPr/>
        </p:nvSpPr>
        <p:spPr>
          <a:xfrm>
            <a:off x="1526959" y="2232962"/>
            <a:ext cx="2414726" cy="3049252"/>
          </a:xfrm>
          <a:prstGeom prst="roundRect">
            <a:avLst>
              <a:gd name="adj" fmla="val 6490"/>
            </a:avLst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8CE8AD4C-D9BD-4ED4-A5B7-3623B38C9DD6}"/>
              </a:ext>
            </a:extLst>
          </p:cNvPr>
          <p:cNvSpPr/>
          <p:nvPr/>
        </p:nvSpPr>
        <p:spPr>
          <a:xfrm>
            <a:off x="8610600" y="2232962"/>
            <a:ext cx="1314635" cy="3049252"/>
          </a:xfrm>
          <a:prstGeom prst="roundRect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B5E6088-4C7D-4597-844C-48A77519851F}"/>
              </a:ext>
            </a:extLst>
          </p:cNvPr>
          <p:cNvSpPr/>
          <p:nvPr/>
        </p:nvSpPr>
        <p:spPr>
          <a:xfrm>
            <a:off x="389190" y="6189663"/>
            <a:ext cx="23013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</a:rPr>
              <a:t>PRELIMINARY RESULTS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74189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2378E5-70FC-4090-9E03-5606957C8C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Factor truncation improves constraint sparsity but can also accumulate power flow errors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DBD4CCCE-A813-4578-8427-A9C7621C2E6A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838200" y="1825625"/>
                <a:ext cx="5181600" cy="4351338"/>
              </a:xfrm>
              <a:ln>
                <a:noFill/>
              </a:ln>
            </p:spPr>
            <p:txBody>
              <a:bodyPr anchor="ctr">
                <a:normAutofit/>
              </a:bodyPr>
              <a:lstStyle/>
              <a:p>
                <a:r>
                  <a:rPr lang="en-US" dirty="0"/>
                  <a:t>Dense models can be made more “sparse” by eliminating small coefficients</a:t>
                </a:r>
              </a:p>
              <a:p>
                <a:pPr marL="0" indent="0">
                  <a:buNone/>
                </a:pPr>
                <a:br>
                  <a:rPr lang="en-US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acc>
                            <m:accPr>
                              <m:chr m:val="̂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</m:acc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𝑖𝑘</m:t>
                          </m:r>
                        </m:sub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𝜀</m:t>
                          </m:r>
                        </m:sup>
                      </m:sSubSup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</m:acc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𝑖𝑘</m:t>
                          </m:r>
                        </m:sub>
                      </m:sSub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  <m:sub>
                          <m:d>
                            <m:dPr>
                              <m:begChr m:val="{"/>
                              <m:endChr m:val="}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𝐹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𝑖𝑘</m:t>
                                  </m:r>
                                </m:sub>
                              </m:s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&lt;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𝜀</m:t>
                              </m:r>
                            </m:e>
                          </m:d>
                        </m:sub>
                      </m:sSub>
                    </m:oMath>
                    <m:oMath xmlns:m="http://schemas.openxmlformats.org/officeDocument/2006/math">
                      <m:sSubSup>
                        <m:sSub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acc>
                            <m:accPr>
                              <m:chr m:val="̂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</m:acc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𝑖𝑘</m:t>
                          </m:r>
                        </m:sub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0,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𝜀</m:t>
                          </m:r>
                        </m:sup>
                      </m:sSubSup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acc>
                            <m:accPr>
                              <m:chr m:val="̂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</m:acc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𝑖𝑘</m:t>
                          </m:r>
                        </m:sub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bSup>
                      <m:r>
                        <a:rPr lang="en-US" sz="2400" i="1">
                          <a:latin typeface="Cambria Math" panose="02040503050406030204" pitchFamily="18" charset="0"/>
                        </a:rPr>
                        <m:t>+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d>
                            <m:dPr>
                              <m:begChr m:val="{"/>
                              <m:endChr m:val="}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:</m:t>
                              </m:r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𝐹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𝑖𝑘</m:t>
                                  </m:r>
                                </m:sub>
                              </m:s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≥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𝜀</m:t>
                              </m:r>
                            </m:e>
                          </m:d>
                        </m:sub>
                        <m:sup/>
                        <m:e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𝐹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𝑖𝑘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sup>
                              </m:sSub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Sup>
                                <m:sSubSup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sup>
                              </m:sSubSup>
                            </m:e>
                          </m:d>
                        </m:e>
                      </m:nary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r>
                  <a:rPr lang="en-US" dirty="0"/>
                  <a:t>Errors are usually small</a:t>
                </a:r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DBD4CCCE-A813-4578-8427-A9C7621C2E6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838200" y="1825625"/>
                <a:ext cx="5181600" cy="4351338"/>
              </a:xfrm>
              <a:blipFill>
                <a:blip r:embed="rId2"/>
                <a:stretch>
                  <a:fillRect l="-2118" b="-28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73DBB0-D530-4124-A60E-0C7A48A09A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3B8A4-0E61-480C-BA8A-F574C9A3EE2F}" type="slidenum">
              <a:rPr lang="en-US" smtClean="0"/>
              <a:t>19</a:t>
            </a:fld>
            <a:endParaRPr lang="en-US"/>
          </a:p>
        </p:txBody>
      </p:sp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0E418731-B22F-4969-B4CC-56B002AADF5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3751" y="1825625"/>
            <a:ext cx="6205491" cy="465411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59AC3EEA-EC74-4C36-9033-6037F89ACDE0}"/>
              </a:ext>
            </a:extLst>
          </p:cNvPr>
          <p:cNvSpPr/>
          <p:nvPr/>
        </p:nvSpPr>
        <p:spPr>
          <a:xfrm>
            <a:off x="389190" y="6198541"/>
            <a:ext cx="23013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</a:rPr>
              <a:t>PRELIMINARY RESULTS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86026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A5D2BF-927E-4C50-B1DB-83EF48085B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2EF11851-C309-4770-9B0B-658F67DACF1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51951346"/>
              </p:ext>
            </p:extLst>
          </p:nvPr>
        </p:nvGraphicFramePr>
        <p:xfrm>
          <a:off x="838200" y="1488276"/>
          <a:ext cx="10515600" cy="36430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F5675BB-89AA-4496-8CB6-4807791F31A9}"/>
              </a:ext>
            </a:extLst>
          </p:cNvPr>
          <p:cNvSpPr/>
          <p:nvPr/>
        </p:nvSpPr>
        <p:spPr>
          <a:xfrm>
            <a:off x="838200" y="5051393"/>
            <a:ext cx="8243656" cy="1047566"/>
          </a:xfrm>
          <a:prstGeom prst="roundRect">
            <a:avLst>
              <a:gd name="adj" fmla="val 7778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>
                <a:solidFill>
                  <a:schemeClr val="tx1"/>
                </a:solidFill>
              </a:rPr>
              <a:t>Funding from U.S. Department of Energy’s Office of Electricity through the Advanced Grid Modeling program under project title ``Reassessing the Market—Computation Interface to Enhance Grid Security and Efficiency.'' </a:t>
            </a:r>
          </a:p>
        </p:txBody>
      </p:sp>
      <p:pic>
        <p:nvPicPr>
          <p:cNvPr id="1030" name="Picture 6" descr="Distribution Grid Control and Optimization for High Penetration of ...">
            <a:extLst>
              <a:ext uri="{FF2B5EF4-FFF2-40B4-BE49-F238E27FC236}">
                <a16:creationId xmlns:a16="http://schemas.microsoft.com/office/drawing/2014/main" id="{19B7585C-9214-45DA-AA4B-14F698EEB6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529153"/>
            <a:ext cx="3276600" cy="1390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2FB733-9125-4776-82D6-7E1CBE3F81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3B8A4-0E61-480C-BA8A-F574C9A3EE2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3342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2378E5-70FC-4090-9E03-5606957C8C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Factor truncation improves constraint sparsity but can also accumulate power flow errors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DBD4CCCE-A813-4578-8427-A9C7621C2E6A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839788" y="1776213"/>
                <a:ext cx="5157787" cy="4413449"/>
              </a:xfrm>
              <a:ln>
                <a:noFill/>
              </a:ln>
            </p:spPr>
            <p:txBody>
              <a:bodyPr anchor="ctr">
                <a:normAutofit/>
              </a:bodyPr>
              <a:lstStyle/>
              <a:p>
                <a:r>
                  <a:rPr lang="en-US" dirty="0"/>
                  <a:t>Dense models can be made more “sparse” by eliminating small coefficients</a:t>
                </a:r>
              </a:p>
              <a:p>
                <a:pPr marL="0" indent="0">
                  <a:buNone/>
                </a:pPr>
                <a:br>
                  <a:rPr lang="en-US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acc>
                            <m:accPr>
                              <m:chr m:val="̂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</m:acc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𝑖𝑘</m:t>
                          </m:r>
                        </m:sub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𝜀</m:t>
                          </m:r>
                        </m:sup>
                      </m:sSubSup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</m:acc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𝑖𝑘</m:t>
                          </m:r>
                        </m:sub>
                      </m:sSub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  <m:sub>
                          <m:d>
                            <m:dPr>
                              <m:begChr m:val="{"/>
                              <m:endChr m:val="}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𝐹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𝑖𝑘</m:t>
                                  </m:r>
                                </m:sub>
                              </m:s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&lt;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𝜀</m:t>
                              </m:r>
                            </m:e>
                          </m:d>
                        </m:sub>
                      </m:sSub>
                    </m:oMath>
                    <m:oMath xmlns:m="http://schemas.openxmlformats.org/officeDocument/2006/math">
                      <m:sSubSup>
                        <m:sSub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acc>
                            <m:accPr>
                              <m:chr m:val="̂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</m:acc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𝑖𝑘</m:t>
                          </m:r>
                        </m:sub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0,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𝜀</m:t>
                          </m:r>
                        </m:sup>
                      </m:sSubSup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acc>
                            <m:accPr>
                              <m:chr m:val="̂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</m:acc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𝑖𝑘</m:t>
                          </m:r>
                        </m:sub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bSup>
                      <m:r>
                        <a:rPr lang="en-US" sz="2400" i="1">
                          <a:latin typeface="Cambria Math" panose="02040503050406030204" pitchFamily="18" charset="0"/>
                        </a:rPr>
                        <m:t>+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d>
                            <m:dPr>
                              <m:begChr m:val="{"/>
                              <m:endChr m:val="}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:</m:t>
                              </m:r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𝐹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𝑖𝑘</m:t>
                                  </m:r>
                                </m:sub>
                              </m:s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≥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𝜀</m:t>
                              </m:r>
                            </m:e>
                          </m:d>
                        </m:sub>
                        <m:sup/>
                        <m:e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𝐹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𝑖𝑘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sup>
                              </m:sSub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Sup>
                                <m:sSubSup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sup>
                              </m:sSubSup>
                            </m:e>
                          </m:d>
                        </m:e>
                      </m:nary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r>
                  <a:rPr lang="en-US" dirty="0"/>
                  <a:t>Errors are </a:t>
                </a:r>
                <a:r>
                  <a:rPr lang="en-US" b="1" i="1" dirty="0"/>
                  <a:t>usually</a:t>
                </a:r>
                <a:r>
                  <a:rPr lang="en-US" dirty="0"/>
                  <a:t> small</a:t>
                </a:r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DBD4CCCE-A813-4578-8427-A9C7621C2E6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839788" y="1776213"/>
                <a:ext cx="5157787" cy="4413449"/>
              </a:xfrm>
              <a:blipFill>
                <a:blip r:embed="rId2"/>
                <a:stretch>
                  <a:fillRect l="-212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1B3D494-1347-4493-BF9C-9916276A21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440600"/>
          </a:xfrm>
        </p:spPr>
        <p:txBody>
          <a:bodyPr/>
          <a:lstStyle/>
          <a:p>
            <a:pPr algn="ctr"/>
            <a:r>
              <a:rPr lang="en-US" dirty="0"/>
              <a:t>Distortions in case3375wp_k</a:t>
            </a:r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81439264-AB2D-4538-BEBC-E3A1A5E0DDE4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1" y="2121763"/>
            <a:ext cx="5884599" cy="4413449"/>
          </a:xfrm>
          <a:ln>
            <a:noFill/>
          </a:ln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73DBB0-D530-4124-A60E-0C7A48A09A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3B8A4-0E61-480C-BA8A-F574C9A3EE2F}" type="slidenum">
              <a:rPr lang="en-US" smtClean="0"/>
              <a:t>20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92A41BC-B426-4B1D-A723-6BDD581E4BAD}"/>
              </a:ext>
            </a:extLst>
          </p:cNvPr>
          <p:cNvSpPr/>
          <p:nvPr/>
        </p:nvSpPr>
        <p:spPr>
          <a:xfrm>
            <a:off x="389190" y="6189663"/>
            <a:ext cx="23013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</a:rPr>
              <a:t>PRELIMINARY RESULTS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9606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CFC4B0-2663-48A3-BB7A-062E9022BC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>
                <a:solidFill>
                  <a:schemeClr val="tx1"/>
                </a:solidFill>
                <a:latin typeface="+mn-lt"/>
              </a:rPr>
              <a:t>Conclusions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439529-10B9-49FF-8709-AC2785DB8E2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B0669A-3BF4-4C6B-9462-FC1C28C769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CB3C4C-AE48-4E75-946B-548C0BBE183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052385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BC59A1-3F22-45BB-B948-4DC8CB4CD2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How accurate can LOPF results be?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E3A852-5710-404E-97E5-F1DA2652ED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Normalized total cost with nominal demand (up to case6515_rte)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6106E6-BEEF-48AF-9E4A-3DD157B124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3B8A4-0E61-480C-BA8A-F574C9A3EE2F}" type="slidenum">
              <a:rPr lang="en-US" smtClean="0"/>
              <a:t>22</a:t>
            </a:fld>
            <a:endParaRPr lang="en-US"/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BF9D9A91-A790-4ABC-BBE4-B25546C60F9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36564692"/>
              </p:ext>
            </p:extLst>
          </p:nvPr>
        </p:nvGraphicFramePr>
        <p:xfrm>
          <a:off x="838199" y="2370338"/>
          <a:ext cx="10515599" cy="39860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0ED598C6-DF60-4767-8A77-B2AC2D1D9F45}"/>
              </a:ext>
            </a:extLst>
          </p:cNvPr>
          <p:cNvSpPr/>
          <p:nvPr/>
        </p:nvSpPr>
        <p:spPr>
          <a:xfrm>
            <a:off x="4589755" y="2370338"/>
            <a:ext cx="6116715" cy="372862"/>
          </a:xfrm>
          <a:prstGeom prst="roundRect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F9720427-0654-4B4B-8F4B-202B53AEB78D}"/>
              </a:ext>
            </a:extLst>
          </p:cNvPr>
          <p:cNvSpPr/>
          <p:nvPr/>
        </p:nvSpPr>
        <p:spPr>
          <a:xfrm>
            <a:off x="10427191" y="2961211"/>
            <a:ext cx="1588365" cy="461639"/>
          </a:xfrm>
          <a:prstGeom prst="roundRect">
            <a:avLst>
              <a:gd name="adj" fmla="val 7778"/>
            </a:avLst>
          </a:prstGeom>
          <a:solidFill>
            <a:srgbClr val="EDE2F6"/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*Infeasible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4F24FF5-8108-4747-894C-3593A21121AF}"/>
              </a:ext>
            </a:extLst>
          </p:cNvPr>
          <p:cNvCxnSpPr>
            <a:cxnSpLocks/>
            <a:stCxn id="11" idx="0"/>
            <a:endCxn id="9" idx="3"/>
          </p:cNvCxnSpPr>
          <p:nvPr/>
        </p:nvCxnSpPr>
        <p:spPr>
          <a:xfrm flipH="1" flipV="1">
            <a:off x="10706470" y="2556769"/>
            <a:ext cx="514904" cy="404442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5449B837-13B3-4779-BC0C-B71F6866F097}"/>
              </a:ext>
            </a:extLst>
          </p:cNvPr>
          <p:cNvSpPr/>
          <p:nvPr/>
        </p:nvSpPr>
        <p:spPr>
          <a:xfrm>
            <a:off x="2991775" y="3905542"/>
            <a:ext cx="5317724" cy="897277"/>
          </a:xfrm>
          <a:prstGeom prst="round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7404DA4A-9E9F-476D-80B0-F99754D1145C}"/>
              </a:ext>
            </a:extLst>
          </p:cNvPr>
          <p:cNvSpPr/>
          <p:nvPr/>
        </p:nvSpPr>
        <p:spPr>
          <a:xfrm>
            <a:off x="259672" y="2874908"/>
            <a:ext cx="3488923" cy="461639"/>
          </a:xfrm>
          <a:prstGeom prst="roundRect">
            <a:avLst>
              <a:gd name="adj" fmla="val 7778"/>
            </a:avLst>
          </a:prstGeom>
          <a:solidFill>
            <a:srgbClr val="FFF2C9"/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A few cases with &gt;1% gap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AC13B57-18E8-47FF-971F-1BC68930CDC4}"/>
              </a:ext>
            </a:extLst>
          </p:cNvPr>
          <p:cNvCxnSpPr>
            <a:cxnSpLocks/>
            <a:stCxn id="21" idx="0"/>
            <a:endCxn id="22" idx="3"/>
          </p:cNvCxnSpPr>
          <p:nvPr/>
        </p:nvCxnSpPr>
        <p:spPr>
          <a:xfrm flipH="1" flipV="1">
            <a:off x="3748595" y="3105728"/>
            <a:ext cx="1902042" cy="799814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5F461E21-CCD9-4AA9-9B9B-2AF005F45FC4}"/>
              </a:ext>
            </a:extLst>
          </p:cNvPr>
          <p:cNvSpPr/>
          <p:nvPr/>
        </p:nvSpPr>
        <p:spPr>
          <a:xfrm>
            <a:off x="389190" y="6189663"/>
            <a:ext cx="23013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</a:rPr>
              <a:t>PRELIMINARY RESULTS</a:t>
            </a:r>
            <a:endParaRPr lang="en-US" dirty="0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E03C4618-74E3-4589-9146-59F88EDAA2F5}"/>
              </a:ext>
            </a:extLst>
          </p:cNvPr>
          <p:cNvSpPr/>
          <p:nvPr/>
        </p:nvSpPr>
        <p:spPr>
          <a:xfrm>
            <a:off x="4457331" y="2426570"/>
            <a:ext cx="2630562" cy="897277"/>
          </a:xfrm>
          <a:prstGeom prst="round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F56F9E6-695B-4E38-BEC7-0B0F61222D7A}"/>
              </a:ext>
            </a:extLst>
          </p:cNvPr>
          <p:cNvCxnSpPr>
            <a:cxnSpLocks/>
            <a:stCxn id="14" idx="1"/>
            <a:endCxn id="22" idx="3"/>
          </p:cNvCxnSpPr>
          <p:nvPr/>
        </p:nvCxnSpPr>
        <p:spPr>
          <a:xfrm flipH="1">
            <a:off x="3748595" y="2875209"/>
            <a:ext cx="708736" cy="230519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50071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9F43A4-E619-45DB-9709-664737BB96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the computational “cost”?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5EE1F6-4CC2-430B-BD81-BB2B24D9D0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Normalized solution time at nominal demand (up to case6515_rte)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54172B-5B8D-49AF-8C48-D60FA997C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3B8A4-0E61-480C-BA8A-F574C9A3EE2F}" type="slidenum">
              <a:rPr lang="en-US" smtClean="0"/>
              <a:t>23</a:t>
            </a:fld>
            <a:endParaRPr lang="en-US"/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2E630F25-D71D-4AB5-9B65-646301FF73C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62228524"/>
              </p:ext>
            </p:extLst>
          </p:nvPr>
        </p:nvGraphicFramePr>
        <p:xfrm>
          <a:off x="838199" y="2290439"/>
          <a:ext cx="10515599" cy="38865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A583C96D-F63B-4A88-8995-1B78C6BFF830}"/>
              </a:ext>
            </a:extLst>
          </p:cNvPr>
          <p:cNvSpPr/>
          <p:nvPr/>
        </p:nvSpPr>
        <p:spPr>
          <a:xfrm>
            <a:off x="10427191" y="2961211"/>
            <a:ext cx="1588365" cy="461639"/>
          </a:xfrm>
          <a:prstGeom prst="roundRect">
            <a:avLst>
              <a:gd name="adj" fmla="val 7778"/>
            </a:avLst>
          </a:prstGeom>
          <a:solidFill>
            <a:srgbClr val="EDE2F6"/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*Infeasible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EE6C9BFA-625B-4D4D-9492-A546B931203D}"/>
              </a:ext>
            </a:extLst>
          </p:cNvPr>
          <p:cNvCxnSpPr>
            <a:cxnSpLocks/>
            <a:stCxn id="15" idx="0"/>
            <a:endCxn id="14" idx="3"/>
          </p:cNvCxnSpPr>
          <p:nvPr/>
        </p:nvCxnSpPr>
        <p:spPr>
          <a:xfrm flipH="1" flipV="1">
            <a:off x="10706470" y="2556769"/>
            <a:ext cx="514904" cy="404442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29ED38B2-309A-4C89-8C0A-E1119A40E3A7}"/>
              </a:ext>
            </a:extLst>
          </p:cNvPr>
          <p:cNvSpPr/>
          <p:nvPr/>
        </p:nvSpPr>
        <p:spPr>
          <a:xfrm>
            <a:off x="4486275" y="2370338"/>
            <a:ext cx="2456064" cy="2396971"/>
          </a:xfrm>
          <a:prstGeom prst="roundRect">
            <a:avLst>
              <a:gd name="adj" fmla="val 6490"/>
            </a:avLst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4E47B3E1-3656-4D4C-909C-66B766BCA19C}"/>
              </a:ext>
            </a:extLst>
          </p:cNvPr>
          <p:cNvSpPr/>
          <p:nvPr/>
        </p:nvSpPr>
        <p:spPr>
          <a:xfrm>
            <a:off x="1417099" y="2774498"/>
            <a:ext cx="2115104" cy="1345192"/>
          </a:xfrm>
          <a:prstGeom prst="roundRect">
            <a:avLst>
              <a:gd name="adj" fmla="val 7778"/>
            </a:avLst>
          </a:prstGeom>
          <a:solidFill>
            <a:srgbClr val="FFF2C9"/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Numerical (?) difficulties in specific cases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6DE68384-96AC-4228-95E3-DE022A0D479B}"/>
              </a:ext>
            </a:extLst>
          </p:cNvPr>
          <p:cNvCxnSpPr>
            <a:cxnSpLocks/>
            <a:stCxn id="17" idx="1"/>
            <a:endCxn id="18" idx="3"/>
          </p:cNvCxnSpPr>
          <p:nvPr/>
        </p:nvCxnSpPr>
        <p:spPr>
          <a:xfrm flipH="1" flipV="1">
            <a:off x="3532203" y="3447094"/>
            <a:ext cx="954072" cy="12173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E83989B9-D0F7-44C3-91F2-3BC86A02E0B1}"/>
              </a:ext>
            </a:extLst>
          </p:cNvPr>
          <p:cNvSpPr/>
          <p:nvPr/>
        </p:nvSpPr>
        <p:spPr>
          <a:xfrm>
            <a:off x="389190" y="6189663"/>
            <a:ext cx="23013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</a:rPr>
              <a:t>PRELIMINARY RESULTS</a:t>
            </a:r>
            <a:endParaRPr lang="en-US" dirty="0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305ED417-A114-4E18-BFCF-E046A6191838}"/>
              </a:ext>
            </a:extLst>
          </p:cNvPr>
          <p:cNvSpPr/>
          <p:nvPr/>
        </p:nvSpPr>
        <p:spPr>
          <a:xfrm>
            <a:off x="4589755" y="2370338"/>
            <a:ext cx="6116715" cy="372862"/>
          </a:xfrm>
          <a:prstGeom prst="roundRect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7547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855AD5-0932-44E0-88CD-1352FA015F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D20494-56D2-428B-B7C1-EB6E9E4F3F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Benefits of AC-linearized optimal power flow models</a:t>
            </a:r>
          </a:p>
          <a:p>
            <a:pPr lvl="1"/>
            <a:r>
              <a:rPr lang="en-US" dirty="0"/>
              <a:t>vs DC OPF: power flow accuracy</a:t>
            </a:r>
          </a:p>
          <a:p>
            <a:pPr lvl="1"/>
            <a:r>
              <a:rPr lang="en-US" dirty="0"/>
              <a:t>vs AC OPF: computational speed</a:t>
            </a:r>
          </a:p>
          <a:p>
            <a:pPr lvl="1"/>
            <a:r>
              <a:rPr lang="en-US" dirty="0"/>
              <a:t>Based on use of state estimator data in real-world applications</a:t>
            </a:r>
          </a:p>
          <a:p>
            <a:r>
              <a:rPr lang="en-US" dirty="0"/>
              <a:t>Simplifications required for good “PTDF” implementations</a:t>
            </a:r>
          </a:p>
          <a:p>
            <a:pPr lvl="1"/>
            <a:r>
              <a:rPr lang="en-US" dirty="0"/>
              <a:t>Active set algorithms</a:t>
            </a:r>
          </a:p>
          <a:p>
            <a:pPr lvl="1"/>
            <a:r>
              <a:rPr lang="en-US" dirty="0"/>
              <a:t>Line loss relaxation (system/residual losses)</a:t>
            </a:r>
          </a:p>
          <a:p>
            <a:pPr lvl="1"/>
            <a:r>
              <a:rPr lang="en-US" dirty="0"/>
              <a:t>Factor truncation</a:t>
            </a:r>
          </a:p>
          <a:p>
            <a:pPr lvl="1"/>
            <a:r>
              <a:rPr lang="en-US" dirty="0"/>
              <a:t>Not trivial… Lots of trial and error</a:t>
            </a:r>
          </a:p>
          <a:p>
            <a:r>
              <a:rPr lang="en-US" dirty="0"/>
              <a:t>Future work:</a:t>
            </a:r>
          </a:p>
          <a:p>
            <a:pPr lvl="1"/>
            <a:r>
              <a:rPr lang="en-US" dirty="0"/>
              <a:t>Preprocessing memory &amp; speed improvements</a:t>
            </a:r>
          </a:p>
          <a:p>
            <a:pPr lvl="1"/>
            <a:r>
              <a:rPr lang="en-US" dirty="0"/>
              <a:t>More intelligent active set implementation</a:t>
            </a:r>
          </a:p>
          <a:p>
            <a:pPr lvl="1"/>
            <a:r>
              <a:rPr lang="en-US"/>
              <a:t>Computational performance </a:t>
            </a:r>
            <a:r>
              <a:rPr lang="en-US" dirty="0"/>
              <a:t>in unit commitment models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066D01-B086-40E5-B8AC-77C5DEA5BB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3B8A4-0E61-480C-BA8A-F574C9A3EE2F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4501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CFC4B0-2663-48A3-BB7A-062E9022BC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>
                <a:solidFill>
                  <a:schemeClr val="tx1"/>
                </a:solidFill>
                <a:latin typeface="+mn-lt"/>
              </a:rPr>
              <a:t>Questions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439529-10B9-49FF-8709-AC2785DB8E2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B0669A-3BF4-4C6B-9462-FC1C28C769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CB3C4C-AE48-4E75-946B-548C0BBE183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915148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A39580-5E9B-461D-AFDD-2C3D7EE404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Optimal Power Flow underlies </a:t>
            </a:r>
            <a:br>
              <a:rPr lang="en-US" dirty="0"/>
            </a:br>
            <a:r>
              <a:rPr lang="en-US" dirty="0"/>
              <a:t>many market applications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389E5311-AA53-4572-96A4-146642795D3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53582624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4CF07F-C404-4FBE-BB95-C614868209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3B8A4-0E61-480C-BA8A-F574C9A3EE2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2763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4B7732DE-7FBB-4A93-9DED-A4E0C261C4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of AC and DC approaches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2FEE810-8B7A-4CD0-8A54-81DA768F63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467233"/>
          </a:xfr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pPr algn="ctr"/>
            <a:r>
              <a:rPr lang="en-US" dirty="0"/>
              <a:t>AC OPF-based models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881CF9D4-CD9B-4CBC-98A5-A68AC17058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148396"/>
            <a:ext cx="5157787" cy="4041267"/>
          </a:xfr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dirty="0"/>
              <a:t>Physics is correct</a:t>
            </a:r>
          </a:p>
          <a:p>
            <a:r>
              <a:rPr lang="en-US" dirty="0"/>
              <a:t>Nonlinear, nonconvex</a:t>
            </a:r>
          </a:p>
          <a:p>
            <a:r>
              <a:rPr lang="en-US" dirty="0"/>
              <a:t>Uses real and reactive power</a:t>
            </a:r>
          </a:p>
          <a:p>
            <a:r>
              <a:rPr lang="en-US" dirty="0"/>
              <a:t>Relaxation (SDR,SOCR,QCR) to convex program</a:t>
            </a:r>
          </a:p>
          <a:p>
            <a:pPr lvl="1"/>
            <a:r>
              <a:rPr lang="en-US" dirty="0"/>
              <a:t>Promising approach, </a:t>
            </a:r>
            <a:r>
              <a:rPr lang="en-US" i="1" u="sng" dirty="0"/>
              <a:t>but…</a:t>
            </a:r>
            <a:endParaRPr lang="en-US" i="1" dirty="0"/>
          </a:p>
          <a:p>
            <a:pPr lvl="1"/>
            <a:r>
              <a:rPr lang="en-US" dirty="0"/>
              <a:t>Poor scaling in large systems</a:t>
            </a:r>
          </a:p>
          <a:p>
            <a:pPr lvl="1"/>
            <a:r>
              <a:rPr lang="en-US" dirty="0"/>
              <a:t>Nonlinear</a:t>
            </a:r>
          </a:p>
          <a:p>
            <a:pPr lvl="1"/>
            <a:r>
              <a:rPr lang="en-US" dirty="0"/>
              <a:t>Unsuitable for many applications</a:t>
            </a:r>
          </a:p>
          <a:p>
            <a:endParaRPr lang="en-US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1BBBA861-83AE-4491-BFFD-9562DA2F10E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467233"/>
          </a:xfr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pPr algn="ctr"/>
            <a:r>
              <a:rPr lang="en-US" dirty="0"/>
              <a:t>DC OPF-based models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DBDEC3AF-EF17-4F22-81E6-7A773B4C3BC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148396"/>
            <a:ext cx="5183188" cy="4041267"/>
          </a:xfr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dirty="0"/>
              <a:t>Physics is approximated</a:t>
            </a:r>
          </a:p>
          <a:p>
            <a:r>
              <a:rPr lang="en-US" dirty="0"/>
              <a:t>Linear, convex</a:t>
            </a:r>
          </a:p>
          <a:p>
            <a:r>
              <a:rPr lang="en-US" dirty="0"/>
              <a:t>Only considers real power</a:t>
            </a:r>
          </a:p>
          <a:p>
            <a:r>
              <a:rPr lang="en-US" dirty="0"/>
              <a:t>B-theta and distribution factor (PTDF) formulations</a:t>
            </a:r>
          </a:p>
          <a:p>
            <a:pPr lvl="1"/>
            <a:r>
              <a:rPr lang="en-US" dirty="0"/>
              <a:t>B-theta common in academic literature</a:t>
            </a:r>
          </a:p>
          <a:p>
            <a:pPr lvl="1"/>
            <a:r>
              <a:rPr lang="en-US" b="1" i="1" u="sng" dirty="0"/>
              <a:t>PTDF used in ISO applications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36354378-C4AF-46A9-B9A6-7C61F9BC2D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3B8A4-0E61-480C-BA8A-F574C9A3EE2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8071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70E072-BC87-4044-8E78-4F795BC45D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Optimal power flow is not solved in isolation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AC3A4235-2A06-4CA9-9BA8-6ED99CE167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985551" cy="4351338"/>
          </a:xfrm>
        </p:spPr>
        <p:txBody>
          <a:bodyPr>
            <a:normAutofit/>
          </a:bodyPr>
          <a:lstStyle/>
          <a:p>
            <a:r>
              <a:rPr lang="en-US" dirty="0"/>
              <a:t>Consider the “outer loop”</a:t>
            </a:r>
          </a:p>
          <a:p>
            <a:r>
              <a:rPr lang="en-US" dirty="0"/>
              <a:t>PTDF advantages:</a:t>
            </a:r>
          </a:p>
          <a:p>
            <a:pPr lvl="1"/>
            <a:r>
              <a:rPr lang="en-US" dirty="0"/>
              <a:t>Linear</a:t>
            </a:r>
          </a:p>
          <a:p>
            <a:pPr lvl="1"/>
            <a:r>
              <a:rPr lang="en-US" dirty="0"/>
              <a:t>Compact formulation</a:t>
            </a:r>
          </a:p>
          <a:p>
            <a:pPr lvl="1"/>
            <a:r>
              <a:rPr lang="en-US" dirty="0"/>
              <a:t>Nonbinding constraints can be dropped</a:t>
            </a:r>
          </a:p>
          <a:p>
            <a:r>
              <a:rPr lang="en-US" dirty="0"/>
              <a:t>AC OPF and B-theta require the full </a:t>
            </a:r>
            <a:r>
              <a:rPr lang="en-US" i="1" dirty="0"/>
              <a:t>explicit </a:t>
            </a:r>
            <a:r>
              <a:rPr lang="en-US" dirty="0"/>
              <a:t>formulations</a:t>
            </a:r>
            <a:endParaRPr lang="en-US" i="1" dirty="0"/>
          </a:p>
          <a:p>
            <a:pPr lvl="1"/>
            <a:r>
              <a:rPr lang="en-US" dirty="0"/>
              <a:t>Huge model size for AC OPF and AC OPF relaxations (SDP, etc.)</a:t>
            </a:r>
          </a:p>
        </p:txBody>
      </p:sp>
      <p:graphicFrame>
        <p:nvGraphicFramePr>
          <p:cNvPr id="11" name="Content Placeholder 3">
            <a:extLst>
              <a:ext uri="{FF2B5EF4-FFF2-40B4-BE49-F238E27FC236}">
                <a16:creationId xmlns:a16="http://schemas.microsoft.com/office/drawing/2014/main" id="{22ED0A56-82E5-4D55-9A39-F5443DC5B7C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89148727"/>
              </p:ext>
            </p:extLst>
          </p:nvPr>
        </p:nvGraphicFramePr>
        <p:xfrm>
          <a:off x="5996127" y="1825625"/>
          <a:ext cx="567801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EA1244F8-92FF-4A5B-B298-771DD48B33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3B8A4-0E61-480C-BA8A-F574C9A3EE2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9502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B3BFCC-55BF-4F97-AE94-6AB7A4FA9A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u="sng" dirty="0"/>
              <a:t>Research Questions for Linear OPF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7294C0-FCC8-4187-AED1-F3AFB86563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0" indent="0" algn="ctr">
              <a:buNone/>
            </a:pPr>
            <a:r>
              <a:rPr lang="en-US" i="1" dirty="0"/>
              <a:t>How accurate can linear OPF models be?</a:t>
            </a:r>
          </a:p>
          <a:p>
            <a:pPr marL="0" indent="0" algn="ctr">
              <a:buNone/>
            </a:pPr>
            <a:endParaRPr lang="en-US" i="1" dirty="0"/>
          </a:p>
          <a:p>
            <a:pPr marL="0" indent="0" algn="ctr">
              <a:buNone/>
            </a:pPr>
            <a:r>
              <a:rPr lang="en-US" i="1" dirty="0"/>
              <a:t>What is the computational “cost” of more accurate OPF approximations?</a:t>
            </a:r>
          </a:p>
          <a:p>
            <a:pPr marL="0" indent="0" algn="ctr">
              <a:buNone/>
            </a:pPr>
            <a:endParaRPr lang="en-US" i="1" dirty="0"/>
          </a:p>
          <a:p>
            <a:pPr marL="0" indent="0" algn="ctr">
              <a:buNone/>
            </a:pPr>
            <a:r>
              <a:rPr lang="en-US" i="1" dirty="0"/>
              <a:t>What kind of simplifications can improve computational performance of dense OPF formulations? </a:t>
            </a:r>
          </a:p>
          <a:p>
            <a:pPr marL="0" indent="0" algn="ctr">
              <a:buNone/>
            </a:pPr>
            <a:endParaRPr lang="en-US" i="1" dirty="0"/>
          </a:p>
          <a:p>
            <a:pPr marL="0" indent="0" algn="ctr">
              <a:buNone/>
            </a:pPr>
            <a:r>
              <a:rPr lang="en-US" i="1" dirty="0"/>
              <a:t>What is the impact on solution accuracy?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5A7551-CB93-497D-8E9D-9832891DC7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3B8A4-0E61-480C-BA8A-F574C9A3EE2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1080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D2C2E0-B00D-4E2C-92AF-3A70822A96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Dense Optimal Power Flow:</a:t>
            </a:r>
            <a:br>
              <a:rPr lang="en-US" dirty="0"/>
            </a:br>
            <a:r>
              <a:rPr lang="en-US" dirty="0"/>
              <a:t>Distribution factor (PTDF) derivation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3853592-9FF7-4223-9B9B-14202BBD75B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199" y="1825625"/>
                <a:ext cx="9446581" cy="4351338"/>
              </a:xfrm>
            </p:spPr>
            <p:txBody>
              <a:bodyPr/>
              <a:lstStyle/>
              <a:p>
                <a:pPr>
                  <a:lnSpc>
                    <a:spcPct val="10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dirty="0"/>
                  <a:t>Standard DC power flow assumptions result in: </a:t>
                </a:r>
                <a:endParaRPr lang="en-US" b="1" i="1" dirty="0">
                  <a:latin typeface="Cambria Math" panose="02040503050406030204" pitchFamily="18" charset="0"/>
                </a:endParaRPr>
              </a:p>
              <a:p>
                <a:pPr marL="0" indent="0">
                  <a:lnSpc>
                    <a:spcPct val="10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𝒑</m:t>
                          </m:r>
                        </m:e>
                        <m:sup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𝒇</m:t>
                          </m:r>
                        </m:sup>
                      </m:sSup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𝑩𝑨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𝜽</m:t>
                      </m:r>
                    </m:oMath>
                  </m:oMathPara>
                </a14:m>
                <a:endParaRPr lang="en-US" b="1" dirty="0"/>
              </a:p>
              <a:p>
                <a:pPr>
                  <a:lnSpc>
                    <a:spcPct val="10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dirty="0"/>
                  <a:t>Substitution into linear power balance constraints:</a:t>
                </a:r>
              </a:p>
              <a:p>
                <a:pPr marL="0" indent="0">
                  <a:lnSpc>
                    <a:spcPct val="10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𝒑</m:t>
                          </m:r>
                        </m:e>
                        <m:sup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𝒅</m:t>
                          </m:r>
                        </m:sup>
                      </m:sSup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𝒑</m:t>
                          </m:r>
                        </m:e>
                        <m:sup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𝒈</m:t>
                          </m:r>
                        </m:sup>
                      </m:sSup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𝑨</m:t>
                          </m:r>
                        </m:e>
                        <m:sup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⊤</m:t>
                          </m:r>
                        </m:sup>
                      </m:sSup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𝑩𝑨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𝜽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en-US" b="1" dirty="0"/>
              </a:p>
              <a:p>
                <a:pPr>
                  <a:lnSpc>
                    <a:spcPct val="10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dirty="0"/>
                  <a:t>Define the PTDF as:</a:t>
                </a:r>
              </a:p>
              <a:p>
                <a:pPr marL="0" indent="0">
                  <a:lnSpc>
                    <a:spcPct val="10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𝑷𝑻𝑫𝑭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≔−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𝑩𝑨</m:t>
                      </m:r>
                      <m:sSup>
                        <m:sSup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𝑨</m:t>
                                  </m:r>
                                </m:e>
                                <m:sup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⊤</m:t>
                                  </m:r>
                                </m:sup>
                              </m:sSup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𝑩𝑨</m:t>
                              </m:r>
                            </m:e>
                          </m:d>
                        </m:e>
                        <m:sup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  ⇒   </m:t>
                      </m:r>
                      <m:sSup>
                        <m:sSup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𝒑</m:t>
                          </m:r>
                        </m:e>
                        <m:sup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𝒇</m:t>
                          </m:r>
                        </m:sup>
                      </m:sSup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𝑷𝑻𝑫𝑭</m:t>
                      </m:r>
                      <m:d>
                        <m:d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</m:e>
                            <m:sup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𝒅</m:t>
                              </m:r>
                            </m:sup>
                          </m:sSup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</m:e>
                            <m:sup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𝒈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3853592-9FF7-4223-9B9B-14202BBD75B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199" y="1825625"/>
                <a:ext cx="9446581" cy="4351338"/>
              </a:xfrm>
              <a:blipFill>
                <a:blip r:embed="rId2"/>
                <a:stretch>
                  <a:fillRect l="-1097" t="-12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: Rounded Corners 17">
                <a:extLst>
                  <a:ext uri="{FF2B5EF4-FFF2-40B4-BE49-F238E27FC236}">
                    <a16:creationId xmlns:a16="http://schemas.microsoft.com/office/drawing/2014/main" id="{A8225ACE-2ABE-4B69-8D69-81A508CADFEB}"/>
                  </a:ext>
                </a:extLst>
              </p:cNvPr>
              <p:cNvSpPr/>
              <p:nvPr/>
            </p:nvSpPr>
            <p:spPr>
              <a:xfrm>
                <a:off x="1789590" y="5282213"/>
                <a:ext cx="8612820" cy="894750"/>
              </a:xfrm>
              <a:prstGeom prst="roundRect">
                <a:avLst>
                  <a:gd name="adj" fmla="val 7778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US" sz="2400" b="1" dirty="0">
                    <a:solidFill>
                      <a:schemeClr val="tx1"/>
                    </a:solidFill>
                  </a:rPr>
                  <a:t>Issue</a:t>
                </a:r>
                <a:r>
                  <a:rPr lang="en-US" sz="2400" dirty="0">
                    <a:solidFill>
                      <a:schemeClr val="tx1"/>
                    </a:solidFill>
                  </a:rPr>
                  <a:t>: the B-theta power flow constraint matrix </a:t>
                </a:r>
                <a14:m>
                  <m:oMath xmlns:m="http://schemas.openxmlformats.org/officeDocument/2006/math">
                    <m:r>
                      <a:rPr lang="en-US" sz="24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𝑩𝑨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is </a:t>
                </a:r>
                <a:r>
                  <a:rPr lang="en-US" sz="2400" i="1" u="sng" dirty="0">
                    <a:solidFill>
                      <a:schemeClr val="tx1"/>
                    </a:solidFill>
                  </a:rPr>
                  <a:t>sparse</a:t>
                </a:r>
                <a:r>
                  <a:rPr lang="en-US" sz="2400" dirty="0">
                    <a:solidFill>
                      <a:schemeClr val="tx1"/>
                    </a:solidFill>
                  </a:rPr>
                  <a:t>, so inverting and calculating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𝑷𝑻𝑫</m:t>
                    </m:r>
                    <m:r>
                      <a:rPr lang="en-US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𝑭</m:t>
                    </m:r>
                  </m:oMath>
                </a14:m>
                <a:r>
                  <a:rPr lang="en-US" sz="2400" b="1" dirty="0">
                    <a:solidFill>
                      <a:schemeClr val="tx1"/>
                    </a:solidFill>
                  </a:rPr>
                  <a:t> </a:t>
                </a:r>
                <a:r>
                  <a:rPr lang="en-US" sz="2400" dirty="0">
                    <a:solidFill>
                      <a:schemeClr val="tx1"/>
                    </a:solidFill>
                  </a:rPr>
                  <a:t>results in a </a:t>
                </a:r>
                <a:r>
                  <a:rPr lang="en-US" sz="2400" i="1" u="sng" dirty="0">
                    <a:solidFill>
                      <a:schemeClr val="tx1"/>
                    </a:solidFill>
                  </a:rPr>
                  <a:t>dense</a:t>
                </a:r>
                <a:r>
                  <a:rPr lang="en-US" sz="2400" dirty="0">
                    <a:solidFill>
                      <a:schemeClr val="tx1"/>
                    </a:solidFill>
                  </a:rPr>
                  <a:t> constraint matrix.</a:t>
                </a:r>
                <a:endParaRPr lang="en-US" sz="2400" b="1" i="1" u="sng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8" name="Rectangle: Rounded Corners 17">
                <a:extLst>
                  <a:ext uri="{FF2B5EF4-FFF2-40B4-BE49-F238E27FC236}">
                    <a16:creationId xmlns:a16="http://schemas.microsoft.com/office/drawing/2014/main" id="{A8225ACE-2ABE-4B69-8D69-81A508CADFE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89590" y="5282213"/>
                <a:ext cx="8612820" cy="894750"/>
              </a:xfrm>
              <a:prstGeom prst="roundRect">
                <a:avLst>
                  <a:gd name="adj" fmla="val 7778"/>
                </a:avLst>
              </a:prstGeom>
              <a:blipFill>
                <a:blip r:embed="rId3"/>
                <a:stretch>
                  <a:fillRect l="-849" t="-1351" r="-424" b="-10811"/>
                </a:stretch>
              </a:blipFill>
              <a:ln>
                <a:solidFill>
                  <a:schemeClr val="accent4">
                    <a:lumMod val="5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26472AB-E94C-4E73-86A4-4D6BF8A1101F}"/>
                  </a:ext>
                </a:extLst>
              </p:cNvPr>
              <p:cNvSpPr txBox="1"/>
              <p:nvPr/>
            </p:nvSpPr>
            <p:spPr>
              <a:xfrm>
                <a:off x="8815524" y="1798980"/>
                <a:ext cx="3083511" cy="250376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u="sng" dirty="0"/>
                  <a:t>Notation: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dirty="0"/>
                  <a:t>Power flow: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𝒇</m:t>
                        </m:r>
                      </m:sup>
                    </m:sSup>
                    <m:r>
                      <a:rPr lang="en-US" b="1" i="1" smtClean="0">
                        <a:latin typeface="Cambria Math" panose="02040503050406030204" pitchFamily="18" charset="0"/>
                      </a:rPr>
                      <m:t>∈</m:t>
                    </m:r>
                    <m:sSup>
                      <m:sSupPr>
                        <m:ctrlP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ℝ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sup>
                    </m:sSup>
                  </m:oMath>
                </a14:m>
                <a:endParaRPr lang="en-US" b="1" dirty="0"/>
              </a:p>
              <a:p>
                <a:pPr>
                  <a:spcBef>
                    <a:spcPts val="600"/>
                  </a:spcBef>
                </a:pPr>
                <a:r>
                  <a:rPr lang="en-US" dirty="0"/>
                  <a:t>Power demand: 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𝒅</m:t>
                        </m:r>
                      </m:sup>
                    </m:sSup>
                    <m:r>
                      <a:rPr lang="en-US" b="1" i="1" smtClean="0">
                        <a:latin typeface="Cambria Math" panose="02040503050406030204" pitchFamily="18" charset="0"/>
                      </a:rPr>
                      <m:t>∈</m:t>
                    </m:r>
                    <m:sSup>
                      <m:sSupPr>
                        <m:ctrlP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ℝ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sup>
                    </m:sSup>
                  </m:oMath>
                </a14:m>
                <a:endParaRPr lang="en-US" b="1" dirty="0"/>
              </a:p>
              <a:p>
                <a:pPr>
                  <a:spcBef>
                    <a:spcPts val="600"/>
                  </a:spcBef>
                </a:pPr>
                <a:r>
                  <a:rPr lang="en-US" dirty="0"/>
                  <a:t>Power generation: 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𝒈</m:t>
                        </m:r>
                      </m:sup>
                    </m:sSup>
                    <m:r>
                      <a:rPr lang="en-US" b="1" i="1" smtClean="0">
                        <a:latin typeface="Cambria Math" panose="02040503050406030204" pitchFamily="18" charset="0"/>
                      </a:rPr>
                      <m:t>∈</m:t>
                    </m:r>
                    <m:sSup>
                      <m:sSupPr>
                        <m:ctrlP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ℝ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sup>
                    </m:sSup>
                  </m:oMath>
                </a14:m>
                <a:endParaRPr lang="en-US" b="1" dirty="0"/>
              </a:p>
              <a:p>
                <a:pPr>
                  <a:spcBef>
                    <a:spcPts val="600"/>
                  </a:spcBef>
                </a:pPr>
                <a:r>
                  <a:rPr lang="en-US" dirty="0"/>
                  <a:t>Voltage angle:	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𝜽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∈</m:t>
                    </m:r>
                    <m:sSup>
                      <m:sSupPr>
                        <m:ctrlP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ℝ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sup>
                    </m:sSup>
                  </m:oMath>
                </a14:m>
                <a:endParaRPr lang="en-US" b="1" dirty="0"/>
              </a:p>
              <a:p>
                <a:pPr>
                  <a:spcBef>
                    <a:spcPts val="600"/>
                  </a:spcBef>
                </a:pPr>
                <a:r>
                  <a:rPr lang="en-US" dirty="0"/>
                  <a:t>Adjacency matrix:	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𝑨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∈</m:t>
                    </m:r>
                    <m:sSup>
                      <m:sSupPr>
                        <m:ctrlP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ℝ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sup>
                    </m:sSup>
                  </m:oMath>
                </a14:m>
                <a:endParaRPr lang="en-US" b="1" dirty="0"/>
              </a:p>
              <a:p>
                <a:pPr>
                  <a:spcBef>
                    <a:spcPts val="600"/>
                  </a:spcBef>
                </a:pPr>
                <a:r>
                  <a:rPr lang="en-US" dirty="0" err="1"/>
                  <a:t>Susceptance</a:t>
                </a:r>
                <a:r>
                  <a:rPr lang="en-US" dirty="0"/>
                  <a:t> mat.:	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𝑩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∈</m:t>
                    </m:r>
                    <m:sSup>
                      <m:sSupPr>
                        <m:ctrlP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ℝ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sup>
                    </m:sSup>
                  </m:oMath>
                </a14:m>
                <a:endParaRPr lang="en-US" b="1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26472AB-E94C-4E73-86A4-4D6BF8A110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15524" y="1798980"/>
                <a:ext cx="3083511" cy="2503762"/>
              </a:xfrm>
              <a:prstGeom prst="rect">
                <a:avLst/>
              </a:prstGeom>
              <a:blipFill>
                <a:blip r:embed="rId4"/>
                <a:stretch>
                  <a:fillRect l="-1378" t="-969" b="-3148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Oval 5">
            <a:extLst>
              <a:ext uri="{FF2B5EF4-FFF2-40B4-BE49-F238E27FC236}">
                <a16:creationId xmlns:a16="http://schemas.microsoft.com/office/drawing/2014/main" id="{1098FED1-DE71-41B8-BBE2-A506B35A89A3}"/>
              </a:ext>
            </a:extLst>
          </p:cNvPr>
          <p:cNvSpPr/>
          <p:nvPr/>
        </p:nvSpPr>
        <p:spPr>
          <a:xfrm>
            <a:off x="1065321" y="4438835"/>
            <a:ext cx="4696287" cy="81674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AC5478-6B72-4E3D-938A-1AF42F225D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3B8A4-0E61-480C-BA8A-F574C9A3EE2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518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77A659-9456-4BE7-A5B2-BE7500D4CD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Four proposed models:</a:t>
            </a:r>
            <a:br>
              <a:rPr lang="en-US" dirty="0"/>
            </a:br>
            <a:r>
              <a:rPr lang="en-US" dirty="0"/>
              <a:t>Getting more accuracy out of linear OPF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64171F1-E85C-4CCE-A019-C1A01E5D4E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6081" y="1825625"/>
            <a:ext cx="9060401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dirty="0"/>
              <a:t>Sparse (S-LOPF)</a:t>
            </a:r>
          </a:p>
          <a:p>
            <a:pPr lvl="1"/>
            <a:r>
              <a:rPr lang="en-US" dirty="0"/>
              <a:t>First-order Taylor series approximation of decoupled AC power flow</a:t>
            </a:r>
          </a:p>
          <a:p>
            <a:pPr lvl="1"/>
            <a:r>
              <a:rPr lang="en-US" dirty="0"/>
              <a:t>Mid-line power flow (Garcia et al., 2019)</a:t>
            </a:r>
          </a:p>
          <a:p>
            <a:pPr marL="0" indent="0">
              <a:buNone/>
            </a:pPr>
            <a:r>
              <a:rPr lang="en-US" b="1" dirty="0"/>
              <a:t>Dense (D-LOPF)</a:t>
            </a:r>
          </a:p>
          <a:p>
            <a:pPr lvl="1"/>
            <a:r>
              <a:rPr lang="en-US" dirty="0"/>
              <a:t>Dense factorization of the S-LOPF</a:t>
            </a:r>
          </a:p>
          <a:p>
            <a:pPr marL="0" indent="0">
              <a:buNone/>
            </a:pPr>
            <a:r>
              <a:rPr lang="en-US" b="1" dirty="0"/>
              <a:t>Condensed (C-LOPF)</a:t>
            </a:r>
          </a:p>
          <a:p>
            <a:pPr lvl="1"/>
            <a:r>
              <a:rPr lang="en-US" dirty="0"/>
              <a:t>Summation of branch losses to a system-wide loss variable</a:t>
            </a:r>
          </a:p>
          <a:p>
            <a:pPr lvl="1"/>
            <a:r>
              <a:rPr lang="en-US" dirty="0"/>
              <a:t>Loss distribution factors to approximate effect of losses on branch flows</a:t>
            </a:r>
          </a:p>
          <a:p>
            <a:pPr marL="0" indent="0">
              <a:buNone/>
            </a:pPr>
            <a:r>
              <a:rPr lang="en-US" b="1" dirty="0"/>
              <a:t>Real power (P-LOPF)</a:t>
            </a:r>
          </a:p>
          <a:p>
            <a:pPr lvl="1"/>
            <a:r>
              <a:rPr lang="en-US" dirty="0"/>
              <a:t>Assume fixed voltages and reactive power flow</a:t>
            </a:r>
          </a:p>
          <a:p>
            <a:pPr lvl="1"/>
            <a:r>
              <a:rPr lang="en-US" dirty="0"/>
              <a:t>Basically AC-linearized DC OPF</a:t>
            </a:r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342926BB-2A59-413A-9BD9-F195A4417F3F}"/>
              </a:ext>
            </a:extLst>
          </p:cNvPr>
          <p:cNvSpPr/>
          <p:nvPr/>
        </p:nvSpPr>
        <p:spPr>
          <a:xfrm rot="5400000">
            <a:off x="-537838" y="3201663"/>
            <a:ext cx="4429955" cy="1677879"/>
          </a:xfrm>
          <a:prstGeom prst="rightArrow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tx1"/>
                </a:solidFill>
              </a:rPr>
              <a:t>MORE APPROXIMATE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A9823E-22CA-4025-9C3C-6204E7D43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3B8A4-0E61-480C-BA8A-F574C9A3EE2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0018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94CCE4-F499-4E9A-8ECD-9D28DD24E3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Sparse Linear OPF model (S-LOPF)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23A5D60-3BB6-4A89-9F6F-C37CF6F41124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838200" y="1296140"/>
                <a:ext cx="4639322" cy="4880823"/>
              </a:xfrm>
            </p:spPr>
            <p:txBody>
              <a:bodyPr>
                <a:noAutofit/>
              </a:bodyPr>
              <a:lstStyle/>
              <a:p>
                <a:pPr marL="0" indent="0">
                  <a:lnSpc>
                    <a:spcPct val="130000"/>
                  </a:lnSpc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min</m:t>
                          </m:r>
                        </m:fName>
                        <m:e>
                          <m:nary>
                            <m:naryPr>
                              <m:chr m:val="∑"/>
                              <m:supHide m:val="on"/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/>
                            <m:e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Sup>
                                    <m:sSubSup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  <m:sup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𝑔</m:t>
                                      </m:r>
                                    </m:sup>
                                  </m:sSubSup>
                                </m:e>
                              </m:d>
                            </m:e>
                          </m:nary>
                        </m:e>
                      </m:func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,   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.:</m:t>
                      </m:r>
                    </m:oMath>
                    <m:oMath xmlns:m="http://schemas.openxmlformats.org/officeDocument/2006/math">
                      <m:sSup>
                        <m:sSupPr>
                          <m:ctrlPr>
                            <a:rPr lang="en-US" sz="2000" b="1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1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𝒑</m:t>
                          </m:r>
                        </m:e>
                        <m:sup>
                          <m:r>
                            <a:rPr lang="en-US" sz="2000" b="1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𝒅</m:t>
                          </m:r>
                        </m:sup>
                      </m:sSup>
                      <m:r>
                        <a:rPr lang="en-US" sz="2000" b="1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sz="2000" b="1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1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𝒑</m:t>
                          </m:r>
                        </m:e>
                        <m:sup>
                          <m:r>
                            <a:rPr lang="en-US" sz="2000" b="1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𝒈</m:t>
                          </m:r>
                        </m:sup>
                      </m:sSup>
                      <m:r>
                        <a:rPr lang="en-US" sz="2000" b="1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000" b="1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1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</m:e>
                        <m:sup>
                          <m:r>
                            <a:rPr lang="en-US" sz="2000" b="1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⊤</m:t>
                          </m:r>
                        </m:sup>
                      </m:sSup>
                      <m:sSup>
                        <m:sSupPr>
                          <m:ctrlPr>
                            <a:rPr lang="en-US" sz="2000" b="1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1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𝒑</m:t>
                          </m:r>
                        </m:e>
                        <m:sup>
                          <m:r>
                            <a:rPr lang="en-US" sz="2000" b="1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𝒇</m:t>
                          </m:r>
                        </m:sup>
                      </m:sSup>
                      <m:r>
                        <a:rPr lang="en-US" sz="2000" b="1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00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en-US" sz="2000" b="1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sz="2000" b="1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1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𝑨</m:t>
                              </m:r>
                            </m:e>
                          </m:d>
                        </m:e>
                        <m:sup>
                          <m:r>
                            <a:rPr lang="en-US" sz="2000" b="1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⊤</m:t>
                          </m:r>
                        </m:sup>
                      </m:sSup>
                      <m:sSup>
                        <m:sSupPr>
                          <m:ctrlPr>
                            <a:rPr lang="en-US" sz="2000" b="1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1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𝒑</m:t>
                          </m:r>
                        </m:e>
                        <m:sup>
                          <m:r>
                            <a:rPr lang="en-US" sz="2000" b="1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ℓ</m:t>
                          </m:r>
                        </m:sup>
                      </m:sSup>
                      <m:r>
                        <a:rPr lang="en-US" sz="2000" b="1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1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</m:oMath>
                    <m:oMath xmlns:m="http://schemas.openxmlformats.org/officeDocument/2006/math">
                      <m:sSup>
                        <m:sSupPr>
                          <m:ctrlPr>
                            <a:rPr lang="en-US" sz="2000" b="1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1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𝒒</m:t>
                          </m:r>
                        </m:e>
                        <m:sup>
                          <m:r>
                            <a:rPr lang="en-US" sz="2000" b="1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𝒅</m:t>
                          </m:r>
                        </m:sup>
                      </m:sSup>
                      <m:r>
                        <a:rPr lang="en-US" sz="2000" b="1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sz="2000" b="1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1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𝒒</m:t>
                          </m:r>
                        </m:e>
                        <m:sup>
                          <m:r>
                            <a:rPr lang="en-US" sz="2000" b="1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𝒈</m:t>
                          </m:r>
                        </m:sup>
                      </m:sSup>
                      <m:r>
                        <a:rPr lang="en-US" sz="2000" b="1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000" b="1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1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</m:e>
                        <m:sup>
                          <m:r>
                            <a:rPr lang="en-US" sz="2000" b="1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⊤</m:t>
                          </m:r>
                        </m:sup>
                      </m:sSup>
                      <m:sSup>
                        <m:sSupPr>
                          <m:ctrlPr>
                            <a:rPr lang="en-US" sz="2000" b="1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1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𝒒</m:t>
                          </m:r>
                        </m:e>
                        <m:sup>
                          <m:r>
                            <a:rPr lang="en-US" sz="2000" b="1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𝒇</m:t>
                          </m:r>
                        </m:sup>
                      </m:sSup>
                      <m:r>
                        <a:rPr lang="en-US" sz="2000" b="1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00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en-US" sz="2000" b="1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sz="2000" b="1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1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𝑨</m:t>
                              </m:r>
                            </m:e>
                          </m:d>
                        </m:e>
                        <m:sup>
                          <m:r>
                            <a:rPr lang="en-US" sz="2000" b="1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⊤</m:t>
                          </m:r>
                        </m:sup>
                      </m:sSup>
                      <m:sSup>
                        <m:sSupPr>
                          <m:ctrlPr>
                            <a:rPr lang="en-US" sz="2000" b="1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1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𝒒</m:t>
                          </m:r>
                        </m:e>
                        <m:sup>
                          <m:r>
                            <a:rPr lang="en-US" sz="2000" b="1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ℓ</m:t>
                          </m:r>
                        </m:sup>
                      </m:sSup>
                      <m:r>
                        <a:rPr lang="en-US" sz="2000" b="1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1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</m:oMath>
                    <m:oMath xmlns:m="http://schemas.openxmlformats.org/officeDocument/2006/math">
                      <m:sSup>
                        <m:sSupPr>
                          <m:ctrlP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𝒑</m:t>
                          </m:r>
                        </m:e>
                        <m:sup>
                          <m: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𝒇</m:t>
                          </m:r>
                        </m:sup>
                      </m:sSup>
                      <m:r>
                        <a:rPr lang="en-US" sz="20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𝑭</m:t>
                      </m:r>
                      <m:r>
                        <a:rPr lang="en-US" sz="20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𝜽</m:t>
                      </m:r>
                      <m:r>
                        <a:rPr lang="en-US" sz="20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p>
                          <m: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p>
                      </m:sSup>
                    </m:oMath>
                    <m:oMath xmlns:m="http://schemas.openxmlformats.org/officeDocument/2006/math">
                      <m:sSup>
                        <m:sSupPr>
                          <m:ctrlP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𝒒</m:t>
                          </m:r>
                        </m:e>
                        <m:sup>
                          <m: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𝒇</m:t>
                          </m:r>
                        </m:sup>
                      </m:sSup>
                      <m:r>
                        <a:rPr lang="en-US" sz="20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𝑮𝒗</m:t>
                      </m:r>
                      <m:r>
                        <a:rPr lang="en-US" sz="20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𝑮</m:t>
                          </m:r>
                        </m:e>
                        <m:sup>
                          <m: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p>
                      </m:sSup>
                    </m:oMath>
                    <m:oMath xmlns:m="http://schemas.openxmlformats.org/officeDocument/2006/math">
                      <m:sSup>
                        <m:sSupPr>
                          <m:ctrlP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𝒑</m:t>
                          </m:r>
                        </m:e>
                        <m:sup>
                          <m: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ℓ</m:t>
                          </m:r>
                        </m:sup>
                      </m:sSup>
                      <m:r>
                        <a:rPr lang="en-US" sz="20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𝑳</m:t>
                      </m:r>
                      <m:r>
                        <a:rPr lang="en-US" sz="20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𝜽</m:t>
                      </m:r>
                      <m:r>
                        <a:rPr lang="en-US" sz="20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𝑳</m:t>
                          </m:r>
                        </m:e>
                        <m:sup>
                          <m: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p>
                      </m:sSup>
                    </m:oMath>
                    <m:oMath xmlns:m="http://schemas.openxmlformats.org/officeDocument/2006/math">
                      <m:sSup>
                        <m:sSupPr>
                          <m:ctrlP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𝒒</m:t>
                          </m:r>
                        </m:e>
                        <m:sup>
                          <m: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ℓ</m:t>
                          </m:r>
                        </m:sup>
                      </m:sSup>
                      <m:r>
                        <a:rPr lang="en-US" sz="20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𝑲𝒗</m:t>
                      </m:r>
                      <m:r>
                        <a:rPr lang="en-US" sz="20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𝑲</m:t>
                          </m:r>
                        </m:e>
                        <m:sup>
                          <m:r>
                            <a:rPr lang="en-US" sz="20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p>
                      </m:sSup>
                    </m:oMath>
                    <m:oMath xmlns:m="http://schemas.openxmlformats.org/officeDocument/2006/math">
                      <m:d>
                        <m:dPr>
                          <m:ctrlPr>
                            <a:rPr lang="en-US" sz="20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000" b="1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1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</m:e>
                            <m:sup>
                              <m:r>
                                <a:rPr lang="en-US" sz="2000" b="1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𝒇</m:t>
                              </m:r>
                            </m:sup>
                          </m:sSup>
                          <m:r>
                            <a:rPr lang="en-US" sz="20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, </m:t>
                          </m:r>
                          <m:sSup>
                            <m:sSupPr>
                              <m:ctrlPr>
                                <a:rPr lang="en-US" sz="2000" b="1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1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𝒒</m:t>
                              </m:r>
                            </m:e>
                            <m:sup>
                              <m:r>
                                <a:rPr lang="en-US" sz="2000" b="1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𝒇</m:t>
                              </m:r>
                            </m:sup>
                          </m:sSup>
                          <m:r>
                            <a:rPr lang="en-US" sz="20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en-US" sz="2000" b="1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1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</m:e>
                            <m:sup>
                              <m:r>
                                <a:rPr lang="en-US" sz="2000" b="1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ℓ</m:t>
                              </m:r>
                            </m:sup>
                          </m:sSup>
                          <m:r>
                            <a:rPr lang="en-US" sz="20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en-US" sz="2000" b="1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1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𝒒</m:t>
                              </m:r>
                            </m:e>
                            <m:sup>
                              <m:r>
                                <a:rPr lang="en-US" sz="2000" b="1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ℓ</m:t>
                              </m:r>
                            </m:sup>
                          </m:sSup>
                          <m:r>
                            <a:rPr lang="en-US" sz="20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0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𝒗</m:t>
                          </m:r>
                        </m:e>
                      </m:d>
                      <m:r>
                        <a:rPr lang="en-US" sz="20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∈</m:t>
                      </m:r>
                      <m:r>
                        <a:rPr lang="en-US" sz="20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𝓣</m:t>
                      </m:r>
                    </m:oMath>
                    <m:oMath xmlns:m="http://schemas.openxmlformats.org/officeDocument/2006/math">
                      <m:d>
                        <m:dPr>
                          <m:ctrlPr>
                            <a:rPr lang="en-U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000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</m:e>
                            <m:sup>
                              <m:r>
                                <a:rPr lang="en-US" sz="2000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𝒈</m:t>
                              </m:r>
                            </m:sup>
                          </m:sSup>
                          <m:r>
                            <a:rPr lang="en-U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en-US" sz="2000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𝒒</m:t>
                              </m:r>
                            </m:e>
                            <m:sup>
                              <m:r>
                                <a:rPr lang="en-US" sz="2000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𝒈</m:t>
                              </m:r>
                            </m:sup>
                          </m:sSup>
                        </m:e>
                      </m:d>
                      <m:r>
                        <a:rPr lang="en-US" sz="20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∈</m:t>
                      </m:r>
                      <m:r>
                        <a:rPr lang="en-US" sz="20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𝓖</m:t>
                      </m:r>
                    </m:oMath>
                  </m:oMathPara>
                </a14:m>
                <a:endParaRPr lang="en-US" sz="2000" b="1" dirty="0">
                  <a:solidFill>
                    <a:srgbClr val="C00000"/>
                  </a:solidFill>
                </a:endParaRPr>
              </a:p>
              <a:p>
                <a:pPr marL="0" indent="0">
                  <a:spcBef>
                    <a:spcPts val="1200"/>
                  </a:spcBef>
                  <a:buNone/>
                </a:pPr>
                <a:endParaRPr lang="en-US" sz="20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23A5D60-3BB6-4A89-9F6F-C37CF6F4112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838200" y="1296140"/>
                <a:ext cx="4639322" cy="4880823"/>
              </a:xfrm>
              <a:blipFill>
                <a:blip r:embed="rId2"/>
                <a:stretch>
                  <a:fillRect b="-11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C1950B4A-B961-4C5E-BCB9-F103E22F8B19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5628443" y="1825625"/>
                <a:ext cx="5725357" cy="4351338"/>
              </a:xfrm>
            </p:spPr>
            <p:txBody>
              <a:bodyPr anchor="ctr">
                <a:normAutofit fontScale="92500" lnSpcReduction="10000"/>
              </a:bodyPr>
              <a:lstStyle/>
              <a:p>
                <a:r>
                  <a:rPr lang="en-US" dirty="0"/>
                  <a:t>Cost minimization</a:t>
                </a:r>
              </a:p>
              <a:p>
                <a:r>
                  <a:rPr lang="en-US" dirty="0">
                    <a:solidFill>
                      <a:schemeClr val="accent1"/>
                    </a:solidFill>
                  </a:rPr>
                  <a:t>Linear balance constraints</a:t>
                </a:r>
              </a:p>
              <a:p>
                <a:r>
                  <a:rPr lang="en-US" dirty="0">
                    <a:solidFill>
                      <a:schemeClr val="accent2"/>
                    </a:solidFill>
                  </a:rPr>
                  <a:t>First-order Taylor series expansion of power flow and branch losses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𝑭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𝑮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𝑳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𝑲</m:t>
                    </m:r>
                  </m:oMath>
                </a14:m>
                <a:r>
                  <a:rPr lang="en-US" b="1" dirty="0"/>
                  <a:t> </a:t>
                </a:r>
                <a:r>
                  <a:rPr lang="en-US" dirty="0"/>
                  <a:t>and offsets are calculated from the AC power flow equations</a:t>
                </a:r>
              </a:p>
              <a:p>
                <a:pPr lvl="1"/>
                <a:r>
                  <a:rPr lang="en-US" dirty="0"/>
                  <a:t>Analogous to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𝑷𝑻𝑫𝑭</m:t>
                    </m:r>
                  </m:oMath>
                </a14:m>
                <a:endParaRPr lang="en-US" b="1" dirty="0"/>
              </a:p>
              <a:p>
                <a:r>
                  <a:rPr lang="en-US" dirty="0">
                    <a:solidFill>
                      <a:srgbClr val="7030A0"/>
                    </a:solidFill>
                  </a:rPr>
                  <a:t>Transmission constraints </a:t>
                </a:r>
                <a14:m>
                  <m:oMath xmlns:m="http://schemas.openxmlformats.org/officeDocument/2006/math">
                    <m:r>
                      <a:rPr lang="en-US" b="1" i="1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𝓣</m:t>
                    </m:r>
                  </m:oMath>
                </a14:m>
                <a:r>
                  <a:rPr lang="en-US" dirty="0">
                    <a:solidFill>
                      <a:srgbClr val="7030A0"/>
                    </a:solidFill>
                  </a:rPr>
                  <a:t> </a:t>
                </a:r>
              </a:p>
              <a:p>
                <a:pPr lvl="1"/>
                <a:r>
                  <a:rPr lang="en-US" dirty="0"/>
                  <a:t>Piece-wise linear apparent power limits</a:t>
                </a:r>
              </a:p>
              <a:p>
                <a:pPr lvl="1"/>
                <a:r>
                  <a:rPr lang="en-US" dirty="0"/>
                  <a:t>Upper/lower voltage magnitude limits</a:t>
                </a:r>
              </a:p>
              <a:p>
                <a:r>
                  <a:rPr lang="en-US" dirty="0">
                    <a:solidFill>
                      <a:srgbClr val="C00000"/>
                    </a:solidFill>
                  </a:rPr>
                  <a:t>Generator constraints </a:t>
                </a:r>
                <a14:m>
                  <m:oMath xmlns:m="http://schemas.openxmlformats.org/officeDocument/2006/math">
                    <m:r>
                      <a:rPr lang="en-US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𝓖</m:t>
                    </m:r>
                  </m:oMath>
                </a14:m>
                <a:endParaRPr lang="en-US" dirty="0">
                  <a:solidFill>
                    <a:srgbClr val="C00000"/>
                  </a:solidFill>
                </a:endParaRPr>
              </a:p>
            </p:txBody>
          </p:sp>
        </mc:Choice>
        <mc:Fallback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C1950B4A-B961-4C5E-BCB9-F103E22F8B1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5628443" y="1825625"/>
                <a:ext cx="5725357" cy="4351338"/>
              </a:xfrm>
              <a:blipFill>
                <a:blip r:embed="rId3"/>
                <a:stretch>
                  <a:fillRect l="-1596" b="-8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995EBD-0B49-4935-8EBB-6959ECE1C2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3B8A4-0E61-480C-BA8A-F574C9A3EE2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8553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6510</TotalTime>
  <Words>1891</Words>
  <Application>Microsoft Office PowerPoint</Application>
  <PresentationFormat>Widescreen</PresentationFormat>
  <Paragraphs>245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33" baseType="lpstr">
      <vt:lpstr>Arial</vt:lpstr>
      <vt:lpstr>Calibri</vt:lpstr>
      <vt:lpstr>Calibri Light</vt:lpstr>
      <vt:lpstr>Cambria Math</vt:lpstr>
      <vt:lpstr>Courier New</vt:lpstr>
      <vt:lpstr>Wingdings</vt:lpstr>
      <vt:lpstr>Office Theme</vt:lpstr>
      <vt:lpstr>1_Office Theme</vt:lpstr>
      <vt:lpstr>Exploiting Dense Sensitivity Matrices in Linear Optimal Power Flow</vt:lpstr>
      <vt:lpstr>Outline</vt:lpstr>
      <vt:lpstr>Optimal Power Flow underlies  many market applications</vt:lpstr>
      <vt:lpstr>Comparison of AC and DC approaches</vt:lpstr>
      <vt:lpstr>Optimal power flow is not solved in isolation</vt:lpstr>
      <vt:lpstr>Research Questions for Linear OPF</vt:lpstr>
      <vt:lpstr>Dense Optimal Power Flow: Distribution factor (PTDF) derivation</vt:lpstr>
      <vt:lpstr>Four proposed models: Getting more accuracy out of linear OPF</vt:lpstr>
      <vt:lpstr>Sparse Linear OPF model (S-LOPF)</vt:lpstr>
      <vt:lpstr>Dense Linear OPF model (D-LOPF)</vt:lpstr>
      <vt:lpstr>Condensed Linear OPF model (C-LOPF)</vt:lpstr>
      <vt:lpstr>Real Power Linear OPF model (P-LOPF)</vt:lpstr>
      <vt:lpstr>Methodology</vt:lpstr>
      <vt:lpstr>“Vanilla” Implementations: DC OPF / LOPF / AC OPF</vt:lpstr>
      <vt:lpstr>Methodology – “Lazy” Constraint Algorithm</vt:lpstr>
      <vt:lpstr>Lazy algorithm benefits cases with &gt;100 buses</vt:lpstr>
      <vt:lpstr>Hybrid line loss constraints for D-LOPF</vt:lpstr>
      <vt:lpstr>Loss summation in C-LOPF and hybrid D-LOPF can cause accumulation of power flow errors</vt:lpstr>
      <vt:lpstr>Factor truncation improves constraint sparsity but can also accumulate power flow errors </vt:lpstr>
      <vt:lpstr>Factor truncation improves constraint sparsity but can also accumulate power flow errors </vt:lpstr>
      <vt:lpstr>Conclusions</vt:lpstr>
      <vt:lpstr>How accurate can LOPF results be?</vt:lpstr>
      <vt:lpstr>What is the computational “cost”?</vt:lpstr>
      <vt:lpstr>Conclusions</vt:lpstr>
      <vt:lpstr>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Exploiting Dense Sensitivity Matrices in Linear Optimal Power Flow</dc:title>
  <dc:creator>Brent Eldridge</dc:creator>
  <cp:lastModifiedBy>Brent Eldridge</cp:lastModifiedBy>
  <cp:revision>104</cp:revision>
  <dcterms:created xsi:type="dcterms:W3CDTF">2020-06-16T13:55:05Z</dcterms:created>
  <dcterms:modified xsi:type="dcterms:W3CDTF">2020-06-22T03:31:23Z</dcterms:modified>
</cp:coreProperties>
</file>