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7.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diagrams/data4.xml" ContentType="application/vnd.openxmlformats-officedocument.drawingml.diagramData+xml"/>
  <Override PartName="/ppt/diagrams/data6.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355" r:id="rId5"/>
    <p:sldId id="448" r:id="rId6"/>
    <p:sldId id="455" r:id="rId7"/>
    <p:sldId id="464" r:id="rId8"/>
    <p:sldId id="458" r:id="rId9"/>
    <p:sldId id="470" r:id="rId10"/>
    <p:sldId id="263" r:id="rId11"/>
    <p:sldId id="259" r:id="rId12"/>
    <p:sldId id="463" r:id="rId13"/>
    <p:sldId id="465" r:id="rId14"/>
    <p:sldId id="461" r:id="rId15"/>
    <p:sldId id="466" r:id="rId16"/>
    <p:sldId id="467" r:id="rId17"/>
    <p:sldId id="468" r:id="rId18"/>
    <p:sldId id="459" r:id="rId19"/>
    <p:sldId id="469" r:id="rId20"/>
    <p:sldId id="462" r:id="rId21"/>
    <p:sldId id="447" r:id="rId22"/>
  </p:sldIdLst>
  <p:sldSz cx="9144000" cy="6858000" type="screen4x3"/>
  <p:notesSz cx="7315200" cy="96012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0"/>
    <a:srgbClr val="646C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98582" autoAdjust="0"/>
  </p:normalViewPr>
  <p:slideViewPr>
    <p:cSldViewPr>
      <p:cViewPr varScale="1">
        <p:scale>
          <a:sx n="92" d="100"/>
          <a:sy n="92" d="100"/>
        </p:scale>
        <p:origin x="123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_rels/data4.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60.png"/><Relationship Id="rId1" Type="http://schemas.openxmlformats.org/officeDocument/2006/relationships/image" Target="../media/image150.png"/><Relationship Id="rId4" Type="http://schemas.openxmlformats.org/officeDocument/2006/relationships/image" Target="../media/image180.png"/></Relationships>
</file>

<file path=ppt/diagrams/_rels/data6.xml.rels><?xml version="1.0" encoding="UTF-8" standalone="yes"?>
<Relationships xmlns="http://schemas.openxmlformats.org/package/2006/relationships"><Relationship Id="rId1" Type="http://schemas.openxmlformats.org/officeDocument/2006/relationships/image" Target="../media/image22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54E01C-E4B2-4F8A-8ADC-FCE6BA21D62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07ED8E2-405E-4560-A1C4-403156DB6AFE}">
      <dgm:prSet custT="1"/>
      <dgm:spPr/>
      <dgm:t>
        <a:bodyPr/>
        <a:lstStyle/>
        <a:p>
          <a:r>
            <a:rPr lang="en-US" sz="1900" dirty="0"/>
            <a:t>CHP pricing is proposed in non-convex market to minimize total uplift  and to better support the market clearing solution. CHP incorporates both the marginal costs and the avoidable fixed operating costs of available resources in the market.</a:t>
          </a:r>
        </a:p>
      </dgm:t>
    </dgm:pt>
    <dgm:pt modelId="{B24D7360-CBC0-4211-9233-6F196C62A945}" type="parTrans" cxnId="{19AE5E2F-193F-4641-8AC5-2AD4A015DB05}">
      <dgm:prSet/>
      <dgm:spPr/>
      <dgm:t>
        <a:bodyPr/>
        <a:lstStyle/>
        <a:p>
          <a:endParaRPr lang="en-US"/>
        </a:p>
      </dgm:t>
    </dgm:pt>
    <dgm:pt modelId="{FED16CB6-7AC8-4236-B108-FB1C84E51B4D}" type="sibTrans" cxnId="{19AE5E2F-193F-4641-8AC5-2AD4A015DB05}">
      <dgm:prSet/>
      <dgm:spPr/>
      <dgm:t>
        <a:bodyPr/>
        <a:lstStyle/>
        <a:p>
          <a:endParaRPr lang="en-US"/>
        </a:p>
      </dgm:t>
    </dgm:pt>
    <dgm:pt modelId="{B8348C21-1BEA-4212-A06B-F94788A3D538}">
      <dgm:prSet custT="1"/>
      <dgm:spPr/>
      <dgm:t>
        <a:bodyPr/>
        <a:lstStyle/>
        <a:p>
          <a:r>
            <a:rPr lang="en-US" sz="1900" dirty="0"/>
            <a:t>CHP</a:t>
          </a:r>
          <a:r>
            <a:rPr lang="en-US" sz="1900" baseline="0" dirty="0"/>
            <a:t> price can be solved through the </a:t>
          </a:r>
          <a:r>
            <a:rPr lang="en-US" sz="1900" baseline="0" dirty="0" err="1"/>
            <a:t>Lagrangian</a:t>
          </a:r>
          <a:r>
            <a:rPr lang="en-US" sz="1900" baseline="0" dirty="0"/>
            <a:t> dual problem. However, it’s difficult to converge. Recent advance on UCED resource formulation allows it to be solved with </a:t>
          </a:r>
          <a:r>
            <a:rPr lang="en-US" sz="1900" dirty="0"/>
            <a:t>LP relaxation of the UCED problem</a:t>
          </a:r>
          <a:r>
            <a:rPr lang="en-US" sz="1900"/>
            <a:t>. </a:t>
          </a:r>
          <a:endParaRPr lang="en-US" sz="1900" dirty="0"/>
        </a:p>
      </dgm:t>
    </dgm:pt>
    <dgm:pt modelId="{FA516AC3-6A11-4F96-A62E-586FD34E8870}" type="parTrans" cxnId="{0C142FF8-1A78-4211-AD38-016A327E834E}">
      <dgm:prSet/>
      <dgm:spPr/>
      <dgm:t>
        <a:bodyPr/>
        <a:lstStyle/>
        <a:p>
          <a:endParaRPr lang="en-US"/>
        </a:p>
      </dgm:t>
    </dgm:pt>
    <dgm:pt modelId="{1D18C111-A53B-4181-83EF-6462072FF568}" type="sibTrans" cxnId="{0C142FF8-1A78-4211-AD38-016A327E834E}">
      <dgm:prSet/>
      <dgm:spPr/>
      <dgm:t>
        <a:bodyPr/>
        <a:lstStyle/>
        <a:p>
          <a:endParaRPr lang="en-US"/>
        </a:p>
      </dgm:t>
    </dgm:pt>
    <dgm:pt modelId="{4EDBBAB9-4D19-41C1-A9EF-3171CA6C0AEB}">
      <dgm:prSet custT="1"/>
      <dgm:spPr/>
      <dgm:t>
        <a:bodyPr/>
        <a:lstStyle/>
        <a:p>
          <a:r>
            <a:rPr lang="en-US" sz="1900" dirty="0"/>
            <a:t> It considers the </a:t>
          </a:r>
          <a:r>
            <a:rPr lang="en-US" sz="1900" u="sng" dirty="0"/>
            <a:t>total available capacity </a:t>
          </a:r>
          <a:r>
            <a:rPr lang="en-US" sz="1900" dirty="0"/>
            <a:t>of the </a:t>
          </a:r>
          <a:r>
            <a:rPr lang="en-US" sz="1900" u="sng" dirty="0"/>
            <a:t>online and offline  </a:t>
          </a:r>
          <a:r>
            <a:rPr lang="en-US" sz="1900" dirty="0"/>
            <a:t>resources and balances the incentives to follow RTOs’ instructions for all resources. It may still require MWP and/or LOC under CHP.</a:t>
          </a:r>
        </a:p>
      </dgm:t>
    </dgm:pt>
    <dgm:pt modelId="{BD52618A-99C3-44B3-A8D7-2EAD028A4BF0}" type="parTrans" cxnId="{10B87D9A-C76F-4E23-B109-8F9B464CDED1}">
      <dgm:prSet/>
      <dgm:spPr/>
      <dgm:t>
        <a:bodyPr/>
        <a:lstStyle/>
        <a:p>
          <a:endParaRPr lang="en-US"/>
        </a:p>
      </dgm:t>
    </dgm:pt>
    <dgm:pt modelId="{2C406DAA-F832-4CA3-B853-2D486AD12AA6}" type="sibTrans" cxnId="{10B87D9A-C76F-4E23-B109-8F9B464CDED1}">
      <dgm:prSet/>
      <dgm:spPr/>
      <dgm:t>
        <a:bodyPr/>
        <a:lstStyle/>
        <a:p>
          <a:endParaRPr lang="en-US"/>
        </a:p>
      </dgm:t>
    </dgm:pt>
    <dgm:pt modelId="{1773D568-9826-4432-8653-E65B46139A8F}">
      <dgm:prSet custT="1"/>
      <dgm:spPr/>
      <dgm:t>
        <a:bodyPr/>
        <a:lstStyle/>
        <a:p>
          <a:r>
            <a:rPr lang="en-US" sz="1900" dirty="0"/>
            <a:t>Current implementations are mostly single interval approximation for fast start resources</a:t>
          </a:r>
        </a:p>
      </dgm:t>
    </dgm:pt>
    <dgm:pt modelId="{3C0A1FCB-BE5B-4E14-8E9E-488994B0896C}" type="sibTrans" cxnId="{F6C77443-BBE3-4BB2-84CD-C17348BBC7B8}">
      <dgm:prSet/>
      <dgm:spPr/>
      <dgm:t>
        <a:bodyPr/>
        <a:lstStyle/>
        <a:p>
          <a:endParaRPr lang="en-US"/>
        </a:p>
      </dgm:t>
    </dgm:pt>
    <dgm:pt modelId="{E748453E-2C66-4C7F-99F0-841CFA0E12CE}" type="parTrans" cxnId="{F6C77443-BBE3-4BB2-84CD-C17348BBC7B8}">
      <dgm:prSet/>
      <dgm:spPr/>
      <dgm:t>
        <a:bodyPr/>
        <a:lstStyle/>
        <a:p>
          <a:endParaRPr lang="en-US"/>
        </a:p>
      </dgm:t>
    </dgm:pt>
    <dgm:pt modelId="{7DF38099-4783-4A02-AC27-CFA8F0710836}" type="pres">
      <dgm:prSet presAssocID="{C454E01C-E4B2-4F8A-8ADC-FCE6BA21D629}" presName="linear" presStyleCnt="0">
        <dgm:presLayoutVars>
          <dgm:animLvl val="lvl"/>
          <dgm:resizeHandles val="exact"/>
        </dgm:presLayoutVars>
      </dgm:prSet>
      <dgm:spPr/>
    </dgm:pt>
    <dgm:pt modelId="{8D8759DE-FB96-4C08-8940-AF1151B73D2E}" type="pres">
      <dgm:prSet presAssocID="{C07ED8E2-405E-4560-A1C4-403156DB6AFE}" presName="parentText" presStyleLbl="node1" presStyleIdx="0" presStyleCnt="4">
        <dgm:presLayoutVars>
          <dgm:chMax val="0"/>
          <dgm:bulletEnabled val="1"/>
        </dgm:presLayoutVars>
      </dgm:prSet>
      <dgm:spPr/>
    </dgm:pt>
    <dgm:pt modelId="{3E68B12B-ED9E-4665-AA3D-CDB2B42B1691}" type="pres">
      <dgm:prSet presAssocID="{FED16CB6-7AC8-4236-B108-FB1C84E51B4D}" presName="spacer" presStyleCnt="0"/>
      <dgm:spPr/>
    </dgm:pt>
    <dgm:pt modelId="{BD32A542-B75C-42C3-8C80-F5B19C83D9E1}" type="pres">
      <dgm:prSet presAssocID="{4EDBBAB9-4D19-41C1-A9EF-3171CA6C0AEB}" presName="parentText" presStyleLbl="node1" presStyleIdx="1" presStyleCnt="4">
        <dgm:presLayoutVars>
          <dgm:chMax val="0"/>
          <dgm:bulletEnabled val="1"/>
        </dgm:presLayoutVars>
      </dgm:prSet>
      <dgm:spPr/>
    </dgm:pt>
    <dgm:pt modelId="{B02D058F-5B44-4BE0-957A-BCD95CFD2885}" type="pres">
      <dgm:prSet presAssocID="{2C406DAA-F832-4CA3-B853-2D486AD12AA6}" presName="spacer" presStyleCnt="0"/>
      <dgm:spPr/>
    </dgm:pt>
    <dgm:pt modelId="{665EFEF6-F460-488E-90A7-FD600769FCA5}" type="pres">
      <dgm:prSet presAssocID="{B8348C21-1BEA-4212-A06B-F94788A3D538}" presName="parentText" presStyleLbl="node1" presStyleIdx="2" presStyleCnt="4">
        <dgm:presLayoutVars>
          <dgm:chMax val="0"/>
          <dgm:bulletEnabled val="1"/>
        </dgm:presLayoutVars>
      </dgm:prSet>
      <dgm:spPr/>
    </dgm:pt>
    <dgm:pt modelId="{D052BD83-7857-43E3-9FE2-F921175FA8B8}" type="pres">
      <dgm:prSet presAssocID="{1D18C111-A53B-4181-83EF-6462072FF568}" presName="spacer" presStyleCnt="0"/>
      <dgm:spPr/>
    </dgm:pt>
    <dgm:pt modelId="{82B46233-42CB-419D-AB60-5387B1A6E41D}" type="pres">
      <dgm:prSet presAssocID="{1773D568-9826-4432-8653-E65B46139A8F}" presName="parentText" presStyleLbl="node1" presStyleIdx="3" presStyleCnt="4">
        <dgm:presLayoutVars>
          <dgm:chMax val="0"/>
          <dgm:bulletEnabled val="1"/>
        </dgm:presLayoutVars>
      </dgm:prSet>
      <dgm:spPr/>
    </dgm:pt>
  </dgm:ptLst>
  <dgm:cxnLst>
    <dgm:cxn modelId="{33E5661F-0F91-4E59-AA96-88276E0749D7}" type="presOf" srcId="{1773D568-9826-4432-8653-E65B46139A8F}" destId="{82B46233-42CB-419D-AB60-5387B1A6E41D}" srcOrd="0" destOrd="0" presId="urn:microsoft.com/office/officeart/2005/8/layout/vList2"/>
    <dgm:cxn modelId="{19AE5E2F-193F-4641-8AC5-2AD4A015DB05}" srcId="{C454E01C-E4B2-4F8A-8ADC-FCE6BA21D629}" destId="{C07ED8E2-405E-4560-A1C4-403156DB6AFE}" srcOrd="0" destOrd="0" parTransId="{B24D7360-CBC0-4211-9233-6F196C62A945}" sibTransId="{FED16CB6-7AC8-4236-B108-FB1C84E51B4D}"/>
    <dgm:cxn modelId="{E56C8936-225B-4B82-A641-739EB3E80589}" type="presOf" srcId="{B8348C21-1BEA-4212-A06B-F94788A3D538}" destId="{665EFEF6-F460-488E-90A7-FD600769FCA5}" srcOrd="0" destOrd="0" presId="urn:microsoft.com/office/officeart/2005/8/layout/vList2"/>
    <dgm:cxn modelId="{F6C77443-BBE3-4BB2-84CD-C17348BBC7B8}" srcId="{C454E01C-E4B2-4F8A-8ADC-FCE6BA21D629}" destId="{1773D568-9826-4432-8653-E65B46139A8F}" srcOrd="3" destOrd="0" parTransId="{E748453E-2C66-4C7F-99F0-841CFA0E12CE}" sibTransId="{3C0A1FCB-BE5B-4E14-8E9E-488994B0896C}"/>
    <dgm:cxn modelId="{10B87D9A-C76F-4E23-B109-8F9B464CDED1}" srcId="{C454E01C-E4B2-4F8A-8ADC-FCE6BA21D629}" destId="{4EDBBAB9-4D19-41C1-A9EF-3171CA6C0AEB}" srcOrd="1" destOrd="0" parTransId="{BD52618A-99C3-44B3-A8D7-2EAD028A4BF0}" sibTransId="{2C406DAA-F832-4CA3-B853-2D486AD12AA6}"/>
    <dgm:cxn modelId="{2227B4C1-3A50-4607-A7B8-4BF217CE3B1C}" type="presOf" srcId="{C454E01C-E4B2-4F8A-8ADC-FCE6BA21D629}" destId="{7DF38099-4783-4A02-AC27-CFA8F0710836}" srcOrd="0" destOrd="0" presId="urn:microsoft.com/office/officeart/2005/8/layout/vList2"/>
    <dgm:cxn modelId="{208586E2-60F8-4129-B14C-9EED678D6C96}" type="presOf" srcId="{4EDBBAB9-4D19-41C1-A9EF-3171CA6C0AEB}" destId="{BD32A542-B75C-42C3-8C80-F5B19C83D9E1}" srcOrd="0" destOrd="0" presId="urn:microsoft.com/office/officeart/2005/8/layout/vList2"/>
    <dgm:cxn modelId="{0C142FF8-1A78-4211-AD38-016A327E834E}" srcId="{C454E01C-E4B2-4F8A-8ADC-FCE6BA21D629}" destId="{B8348C21-1BEA-4212-A06B-F94788A3D538}" srcOrd="2" destOrd="0" parTransId="{FA516AC3-6A11-4F96-A62E-586FD34E8870}" sibTransId="{1D18C111-A53B-4181-83EF-6462072FF568}"/>
    <dgm:cxn modelId="{89C80BF9-10AA-4605-8547-2F3E6C28B775}" type="presOf" srcId="{C07ED8E2-405E-4560-A1C4-403156DB6AFE}" destId="{8D8759DE-FB96-4C08-8940-AF1151B73D2E}" srcOrd="0" destOrd="0" presId="urn:microsoft.com/office/officeart/2005/8/layout/vList2"/>
    <dgm:cxn modelId="{CBC87C7B-6EA6-4939-AB2D-F49A5022BAD0}" type="presParOf" srcId="{7DF38099-4783-4A02-AC27-CFA8F0710836}" destId="{8D8759DE-FB96-4C08-8940-AF1151B73D2E}" srcOrd="0" destOrd="0" presId="urn:microsoft.com/office/officeart/2005/8/layout/vList2"/>
    <dgm:cxn modelId="{8041E548-48CF-4880-9149-0DC8F4C36BEE}" type="presParOf" srcId="{7DF38099-4783-4A02-AC27-CFA8F0710836}" destId="{3E68B12B-ED9E-4665-AA3D-CDB2B42B1691}" srcOrd="1" destOrd="0" presId="urn:microsoft.com/office/officeart/2005/8/layout/vList2"/>
    <dgm:cxn modelId="{5CDB3839-EEEC-40FF-AFCD-111E0BB54426}" type="presParOf" srcId="{7DF38099-4783-4A02-AC27-CFA8F0710836}" destId="{BD32A542-B75C-42C3-8C80-F5B19C83D9E1}" srcOrd="2" destOrd="0" presId="urn:microsoft.com/office/officeart/2005/8/layout/vList2"/>
    <dgm:cxn modelId="{998E215F-E4AB-42DF-97FB-C51104C1E8E1}" type="presParOf" srcId="{7DF38099-4783-4A02-AC27-CFA8F0710836}" destId="{B02D058F-5B44-4BE0-957A-BCD95CFD2885}" srcOrd="3" destOrd="0" presId="urn:microsoft.com/office/officeart/2005/8/layout/vList2"/>
    <dgm:cxn modelId="{A38807AF-8AA0-4688-B82D-DDF71CEB0428}" type="presParOf" srcId="{7DF38099-4783-4A02-AC27-CFA8F0710836}" destId="{665EFEF6-F460-488E-90A7-FD600769FCA5}" srcOrd="4" destOrd="0" presId="urn:microsoft.com/office/officeart/2005/8/layout/vList2"/>
    <dgm:cxn modelId="{FF10D1FE-28A7-46F8-BD67-15F31529C2C5}" type="presParOf" srcId="{7DF38099-4783-4A02-AC27-CFA8F0710836}" destId="{D052BD83-7857-43E3-9FE2-F921175FA8B8}" srcOrd="5" destOrd="0" presId="urn:microsoft.com/office/officeart/2005/8/layout/vList2"/>
    <dgm:cxn modelId="{4F00E2E0-EE78-4EB3-8762-022B4221EB6D}" type="presParOf" srcId="{7DF38099-4783-4A02-AC27-CFA8F0710836}" destId="{82B46233-42CB-419D-AB60-5387B1A6E41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54E01C-E4B2-4F8A-8ADC-FCE6BA21D62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07ED8E2-405E-4560-A1C4-403156DB6AFE}">
      <dgm:prSet/>
      <dgm:spPr/>
      <dgm:t>
        <a:bodyPr/>
        <a:lstStyle/>
        <a:p>
          <a:r>
            <a:rPr lang="en-US" dirty="0"/>
            <a:t>AIC pricing is proposed in non-convex market as the rough equivalent to marginal cost pricing in convex markets. It may serve as an entry signal in addition to the LMP.</a:t>
          </a:r>
        </a:p>
      </dgm:t>
    </dgm:pt>
    <dgm:pt modelId="{B24D7360-CBC0-4211-9233-6F196C62A945}" type="parTrans" cxnId="{19AE5E2F-193F-4641-8AC5-2AD4A015DB05}">
      <dgm:prSet/>
      <dgm:spPr/>
      <dgm:t>
        <a:bodyPr/>
        <a:lstStyle/>
        <a:p>
          <a:endParaRPr lang="en-US"/>
        </a:p>
      </dgm:t>
    </dgm:pt>
    <dgm:pt modelId="{FED16CB6-7AC8-4236-B108-FB1C84E51B4D}" type="sibTrans" cxnId="{19AE5E2F-193F-4641-8AC5-2AD4A015DB05}">
      <dgm:prSet/>
      <dgm:spPr/>
      <dgm:t>
        <a:bodyPr/>
        <a:lstStyle/>
        <a:p>
          <a:endParaRPr lang="en-US"/>
        </a:p>
      </dgm:t>
    </dgm:pt>
    <dgm:pt modelId="{DF45CCD6-11CA-4C18-A0CF-B64E3C4DAA0F}">
      <dgm:prSet/>
      <dgm:spPr/>
      <dgm:t>
        <a:bodyPr/>
        <a:lstStyle/>
        <a:p>
          <a:r>
            <a:rPr lang="en-US" dirty="0"/>
            <a:t>Similar to CHP, the AIC pricing mechanism produces prices that incorporate both the marginal costs and the avoidable fixed operating costs of a dispatched resource.</a:t>
          </a:r>
        </a:p>
      </dgm:t>
    </dgm:pt>
    <dgm:pt modelId="{E6BBB7E3-13BA-4E80-A30C-A510DA1C20CE}" type="parTrans" cxnId="{F0CB8001-6FC3-40FB-B621-26C827A2C4CD}">
      <dgm:prSet/>
      <dgm:spPr/>
      <dgm:t>
        <a:bodyPr/>
        <a:lstStyle/>
        <a:p>
          <a:endParaRPr lang="en-US"/>
        </a:p>
      </dgm:t>
    </dgm:pt>
    <dgm:pt modelId="{6E117C55-2C1B-419F-B187-3C0A03552CE8}" type="sibTrans" cxnId="{F0CB8001-6FC3-40FB-B621-26C827A2C4CD}">
      <dgm:prSet/>
      <dgm:spPr/>
      <dgm:t>
        <a:bodyPr/>
        <a:lstStyle/>
        <a:p>
          <a:endParaRPr lang="en-US"/>
        </a:p>
      </dgm:t>
    </dgm:pt>
    <dgm:pt modelId="{227F1DA9-F946-48E0-9300-C5A3AAA32113}">
      <dgm:prSet/>
      <dgm:spPr/>
      <dgm:t>
        <a:bodyPr/>
        <a:lstStyle/>
        <a:p>
          <a:r>
            <a:rPr lang="en-US" dirty="0"/>
            <a:t>AIC pricing focuses on the dispatched MW of online resources and eliminates MWP. </a:t>
          </a:r>
        </a:p>
      </dgm:t>
    </dgm:pt>
    <dgm:pt modelId="{BB22A3A3-6E39-42CD-9C28-B4D6F9D7DCE0}" type="parTrans" cxnId="{0A1D1A85-1E81-4758-89C3-5B3002785051}">
      <dgm:prSet/>
      <dgm:spPr/>
      <dgm:t>
        <a:bodyPr/>
        <a:lstStyle/>
        <a:p>
          <a:endParaRPr lang="en-US"/>
        </a:p>
      </dgm:t>
    </dgm:pt>
    <dgm:pt modelId="{0D1307BC-02E8-4B76-809C-57B1A3DB560B}" type="sibTrans" cxnId="{0A1D1A85-1E81-4758-89C3-5B3002785051}">
      <dgm:prSet/>
      <dgm:spPr/>
      <dgm:t>
        <a:bodyPr/>
        <a:lstStyle/>
        <a:p>
          <a:endParaRPr lang="en-US"/>
        </a:p>
      </dgm:t>
    </dgm:pt>
    <dgm:pt modelId="{F98C3EAD-0E42-44F0-8BE8-E2AB54B6C624}">
      <dgm:prSet/>
      <dgm:spPr/>
      <dgm:t>
        <a:bodyPr/>
        <a:lstStyle/>
        <a:p>
          <a:r>
            <a:rPr lang="en-US" dirty="0"/>
            <a:t>AIC pricing can be solved similar to CHP –  By adjusting resource upper bounds based on the UCED solution, the LP relaxation of the UCED problem can also be used to solve AIC prices.</a:t>
          </a:r>
        </a:p>
      </dgm:t>
    </dgm:pt>
    <dgm:pt modelId="{69C04017-BD7C-4E28-95BD-E054ED16C43D}" type="parTrans" cxnId="{475F821F-F915-4A8B-9056-E47C3D8B6549}">
      <dgm:prSet/>
      <dgm:spPr/>
      <dgm:t>
        <a:bodyPr/>
        <a:lstStyle/>
        <a:p>
          <a:endParaRPr lang="en-US"/>
        </a:p>
      </dgm:t>
    </dgm:pt>
    <dgm:pt modelId="{0916AA11-AEE4-475F-95CE-8BBF29377045}" type="sibTrans" cxnId="{475F821F-F915-4A8B-9056-E47C3D8B6549}">
      <dgm:prSet/>
      <dgm:spPr/>
      <dgm:t>
        <a:bodyPr/>
        <a:lstStyle/>
        <a:p>
          <a:endParaRPr lang="en-US"/>
        </a:p>
      </dgm:t>
    </dgm:pt>
    <dgm:pt modelId="{7DF38099-4783-4A02-AC27-CFA8F0710836}" type="pres">
      <dgm:prSet presAssocID="{C454E01C-E4B2-4F8A-8ADC-FCE6BA21D629}" presName="linear" presStyleCnt="0">
        <dgm:presLayoutVars>
          <dgm:animLvl val="lvl"/>
          <dgm:resizeHandles val="exact"/>
        </dgm:presLayoutVars>
      </dgm:prSet>
      <dgm:spPr/>
    </dgm:pt>
    <dgm:pt modelId="{8D8759DE-FB96-4C08-8940-AF1151B73D2E}" type="pres">
      <dgm:prSet presAssocID="{C07ED8E2-405E-4560-A1C4-403156DB6AFE}" presName="parentText" presStyleLbl="node1" presStyleIdx="0" presStyleCnt="4">
        <dgm:presLayoutVars>
          <dgm:chMax val="0"/>
          <dgm:bulletEnabled val="1"/>
        </dgm:presLayoutVars>
      </dgm:prSet>
      <dgm:spPr/>
    </dgm:pt>
    <dgm:pt modelId="{3E68B12B-ED9E-4665-AA3D-CDB2B42B1691}" type="pres">
      <dgm:prSet presAssocID="{FED16CB6-7AC8-4236-B108-FB1C84E51B4D}" presName="spacer" presStyleCnt="0"/>
      <dgm:spPr/>
    </dgm:pt>
    <dgm:pt modelId="{A15739BF-AC75-4065-8BEA-ED35FD0DB391}" type="pres">
      <dgm:prSet presAssocID="{DF45CCD6-11CA-4C18-A0CF-B64E3C4DAA0F}" presName="parentText" presStyleLbl="node1" presStyleIdx="1" presStyleCnt="4">
        <dgm:presLayoutVars>
          <dgm:chMax val="0"/>
          <dgm:bulletEnabled val="1"/>
        </dgm:presLayoutVars>
      </dgm:prSet>
      <dgm:spPr/>
    </dgm:pt>
    <dgm:pt modelId="{650D99A9-9854-4415-AE03-8647475E9FB1}" type="pres">
      <dgm:prSet presAssocID="{6E117C55-2C1B-419F-B187-3C0A03552CE8}" presName="spacer" presStyleCnt="0"/>
      <dgm:spPr/>
    </dgm:pt>
    <dgm:pt modelId="{3D5EA61D-330A-46E8-80FA-CDA464CEAFBA}" type="pres">
      <dgm:prSet presAssocID="{227F1DA9-F946-48E0-9300-C5A3AAA32113}" presName="parentText" presStyleLbl="node1" presStyleIdx="2" presStyleCnt="4">
        <dgm:presLayoutVars>
          <dgm:chMax val="0"/>
          <dgm:bulletEnabled val="1"/>
        </dgm:presLayoutVars>
      </dgm:prSet>
      <dgm:spPr/>
    </dgm:pt>
    <dgm:pt modelId="{042015D0-F001-4D88-BCF9-88A84642190C}" type="pres">
      <dgm:prSet presAssocID="{0D1307BC-02E8-4B76-809C-57B1A3DB560B}" presName="spacer" presStyleCnt="0"/>
      <dgm:spPr/>
    </dgm:pt>
    <dgm:pt modelId="{F3728746-5F54-4636-9256-1DB20E45722E}" type="pres">
      <dgm:prSet presAssocID="{F98C3EAD-0E42-44F0-8BE8-E2AB54B6C624}" presName="parentText" presStyleLbl="node1" presStyleIdx="3" presStyleCnt="4">
        <dgm:presLayoutVars>
          <dgm:chMax val="0"/>
          <dgm:bulletEnabled val="1"/>
        </dgm:presLayoutVars>
      </dgm:prSet>
      <dgm:spPr/>
    </dgm:pt>
  </dgm:ptLst>
  <dgm:cxnLst>
    <dgm:cxn modelId="{F0CB8001-6FC3-40FB-B621-26C827A2C4CD}" srcId="{C454E01C-E4B2-4F8A-8ADC-FCE6BA21D629}" destId="{DF45CCD6-11CA-4C18-A0CF-B64E3C4DAA0F}" srcOrd="1" destOrd="0" parTransId="{E6BBB7E3-13BA-4E80-A30C-A510DA1C20CE}" sibTransId="{6E117C55-2C1B-419F-B187-3C0A03552CE8}"/>
    <dgm:cxn modelId="{475F821F-F915-4A8B-9056-E47C3D8B6549}" srcId="{C454E01C-E4B2-4F8A-8ADC-FCE6BA21D629}" destId="{F98C3EAD-0E42-44F0-8BE8-E2AB54B6C624}" srcOrd="3" destOrd="0" parTransId="{69C04017-BD7C-4E28-95BD-E054ED16C43D}" sibTransId="{0916AA11-AEE4-475F-95CE-8BBF29377045}"/>
    <dgm:cxn modelId="{3BF19322-34DC-4657-B574-77DDB362E27A}" type="presOf" srcId="{227F1DA9-F946-48E0-9300-C5A3AAA32113}" destId="{3D5EA61D-330A-46E8-80FA-CDA464CEAFBA}" srcOrd="0" destOrd="0" presId="urn:microsoft.com/office/officeart/2005/8/layout/vList2"/>
    <dgm:cxn modelId="{19AE5E2F-193F-4641-8AC5-2AD4A015DB05}" srcId="{C454E01C-E4B2-4F8A-8ADC-FCE6BA21D629}" destId="{C07ED8E2-405E-4560-A1C4-403156DB6AFE}" srcOrd="0" destOrd="0" parTransId="{B24D7360-CBC0-4211-9233-6F196C62A945}" sibTransId="{FED16CB6-7AC8-4236-B108-FB1C84E51B4D}"/>
    <dgm:cxn modelId="{0A1D1A85-1E81-4758-89C3-5B3002785051}" srcId="{C454E01C-E4B2-4F8A-8ADC-FCE6BA21D629}" destId="{227F1DA9-F946-48E0-9300-C5A3AAA32113}" srcOrd="2" destOrd="0" parTransId="{BB22A3A3-6E39-42CD-9C28-B4D6F9D7DCE0}" sibTransId="{0D1307BC-02E8-4B76-809C-57B1A3DB560B}"/>
    <dgm:cxn modelId="{9CEA24B9-0C16-490A-B660-8F1E09C0427A}" type="presOf" srcId="{DF45CCD6-11CA-4C18-A0CF-B64E3C4DAA0F}" destId="{A15739BF-AC75-4065-8BEA-ED35FD0DB391}" srcOrd="0" destOrd="0" presId="urn:microsoft.com/office/officeart/2005/8/layout/vList2"/>
    <dgm:cxn modelId="{2227B4C1-3A50-4607-A7B8-4BF217CE3B1C}" type="presOf" srcId="{C454E01C-E4B2-4F8A-8ADC-FCE6BA21D629}" destId="{7DF38099-4783-4A02-AC27-CFA8F0710836}" srcOrd="0" destOrd="0" presId="urn:microsoft.com/office/officeart/2005/8/layout/vList2"/>
    <dgm:cxn modelId="{2CEEC5E4-37CC-4D1F-A06D-D99D8EBDE43E}" type="presOf" srcId="{F98C3EAD-0E42-44F0-8BE8-E2AB54B6C624}" destId="{F3728746-5F54-4636-9256-1DB20E45722E}" srcOrd="0" destOrd="0" presId="urn:microsoft.com/office/officeart/2005/8/layout/vList2"/>
    <dgm:cxn modelId="{89C80BF9-10AA-4605-8547-2F3E6C28B775}" type="presOf" srcId="{C07ED8E2-405E-4560-A1C4-403156DB6AFE}" destId="{8D8759DE-FB96-4C08-8940-AF1151B73D2E}" srcOrd="0" destOrd="0" presId="urn:microsoft.com/office/officeart/2005/8/layout/vList2"/>
    <dgm:cxn modelId="{CBC87C7B-6EA6-4939-AB2D-F49A5022BAD0}" type="presParOf" srcId="{7DF38099-4783-4A02-AC27-CFA8F0710836}" destId="{8D8759DE-FB96-4C08-8940-AF1151B73D2E}" srcOrd="0" destOrd="0" presId="urn:microsoft.com/office/officeart/2005/8/layout/vList2"/>
    <dgm:cxn modelId="{8041E548-48CF-4880-9149-0DC8F4C36BEE}" type="presParOf" srcId="{7DF38099-4783-4A02-AC27-CFA8F0710836}" destId="{3E68B12B-ED9E-4665-AA3D-CDB2B42B1691}" srcOrd="1" destOrd="0" presId="urn:microsoft.com/office/officeart/2005/8/layout/vList2"/>
    <dgm:cxn modelId="{813656A1-CD21-4667-96A2-904498D13B07}" type="presParOf" srcId="{7DF38099-4783-4A02-AC27-CFA8F0710836}" destId="{A15739BF-AC75-4065-8BEA-ED35FD0DB391}" srcOrd="2" destOrd="0" presId="urn:microsoft.com/office/officeart/2005/8/layout/vList2"/>
    <dgm:cxn modelId="{02D55232-5962-4205-AEE5-BBFDD83A82B5}" type="presParOf" srcId="{7DF38099-4783-4A02-AC27-CFA8F0710836}" destId="{650D99A9-9854-4415-AE03-8647475E9FB1}" srcOrd="3" destOrd="0" presId="urn:microsoft.com/office/officeart/2005/8/layout/vList2"/>
    <dgm:cxn modelId="{9E791A3C-86F5-4FBD-98C2-FED8596999C6}" type="presParOf" srcId="{7DF38099-4783-4A02-AC27-CFA8F0710836}" destId="{3D5EA61D-330A-46E8-80FA-CDA464CEAFBA}" srcOrd="4" destOrd="0" presId="urn:microsoft.com/office/officeart/2005/8/layout/vList2"/>
    <dgm:cxn modelId="{D9A77DC3-A2AB-40F3-ABFE-A6FD2F54F8EB}" type="presParOf" srcId="{7DF38099-4783-4A02-AC27-CFA8F0710836}" destId="{042015D0-F001-4D88-BCF9-88A84642190C}" srcOrd="5" destOrd="0" presId="urn:microsoft.com/office/officeart/2005/8/layout/vList2"/>
    <dgm:cxn modelId="{EAA2F585-7F27-4066-9F18-E796133B0205}" type="presParOf" srcId="{7DF38099-4783-4A02-AC27-CFA8F0710836}" destId="{F3728746-5F54-4636-9256-1DB20E45722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2FF161-EFC2-4DBF-9E65-5CE5196E30E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DC74BCC-FBFE-4E08-BC46-16B85E5FFA25}">
      <dgm:prSet/>
      <dgm:spPr/>
      <dgm:t>
        <a:bodyPr/>
        <a:lstStyle/>
        <a:p>
          <a:r>
            <a:rPr lang="en-US" dirty="0"/>
            <a:t>AIC can also be solved with LP Relaxation</a:t>
          </a:r>
        </a:p>
      </dgm:t>
    </dgm:pt>
    <dgm:pt modelId="{9A32E776-3826-4061-9B12-7E5F5B1E0415}" type="parTrans" cxnId="{16D55C2D-86A0-49AA-8F6B-5BE968388143}">
      <dgm:prSet/>
      <dgm:spPr/>
      <dgm:t>
        <a:bodyPr/>
        <a:lstStyle/>
        <a:p>
          <a:endParaRPr lang="en-US"/>
        </a:p>
      </dgm:t>
    </dgm:pt>
    <dgm:pt modelId="{7AB6DED5-D07A-4A71-9B65-CF0B62F6761A}" type="sibTrans" cxnId="{16D55C2D-86A0-49AA-8F6B-5BE968388143}">
      <dgm:prSet/>
      <dgm:spPr/>
      <dgm:t>
        <a:bodyPr/>
        <a:lstStyle/>
        <a:p>
          <a:endParaRPr lang="en-US"/>
        </a:p>
      </dgm:t>
    </dgm:pt>
    <mc:AlternateContent xmlns:mc="http://schemas.openxmlformats.org/markup-compatibility/2006" xmlns:a14="http://schemas.microsoft.com/office/drawing/2010/main">
      <mc:Choice Requires="a14">
        <dgm:pt modelId="{E125D247-4C84-41A0-9FA3-4EDA9C64AC0F}">
          <dgm:prSet/>
          <dgm:spPr/>
          <dgm:t>
            <a:bodyPr/>
            <a:lstStyle/>
            <a:p>
              <a:r>
                <a:rPr lang="en-US" dirty="0"/>
                <a:t>1. Define set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𝑆</m:t>
                      </m:r>
                    </m:e>
                    <m:sup>
                      <m:r>
                        <a:rPr lang="en-US" i="1">
                          <a:latin typeface="Cambria Math" panose="02040503050406030204" pitchFamily="18" charset="0"/>
                        </a:rPr>
                        <m:t>𝑀𝑊𝑃</m:t>
                      </m:r>
                    </m:sup>
                  </m:sSup>
                </m:oMath>
              </a14:m>
              <a:r>
                <a:rPr lang="en-US" dirty="0"/>
                <a:t>for commitment blocks requiring MWP under LMP:</a:t>
              </a:r>
            </a:p>
          </dgm:t>
        </dgm:pt>
      </mc:Choice>
      <mc:Fallback xmlns="">
        <dgm:pt modelId="{E125D247-4C84-41A0-9FA3-4EDA9C64AC0F}">
          <dgm:prSet/>
          <dgm:spPr/>
          <dgm:t>
            <a:bodyPr/>
            <a:lstStyle/>
            <a:p>
              <a:r>
                <a:rPr lang="en-US" dirty="0"/>
                <a:t>1. Define set </a:t>
              </a:r>
              <a:r>
                <a:rPr lang="en-US" i="0">
                  <a:latin typeface="Cambria Math" panose="02040503050406030204" pitchFamily="18" charset="0"/>
                </a:rPr>
                <a:t>𝑆^𝑀𝑊𝑃</a:t>
              </a:r>
              <a:r>
                <a:rPr lang="en-US" dirty="0"/>
                <a:t>for commitment blocks requiring MWP under LMP:</a:t>
              </a:r>
            </a:p>
          </dgm:t>
        </dgm:pt>
      </mc:Fallback>
    </mc:AlternateContent>
    <dgm:pt modelId="{266F9288-CA5A-4EAA-84BA-10765DF0AA55}" type="parTrans" cxnId="{27F5D4CD-5FE8-4D30-827B-EF510D68C667}">
      <dgm:prSet/>
      <dgm:spPr/>
      <dgm:t>
        <a:bodyPr/>
        <a:lstStyle/>
        <a:p>
          <a:endParaRPr lang="en-US"/>
        </a:p>
      </dgm:t>
    </dgm:pt>
    <dgm:pt modelId="{D42430FB-61FB-4EEB-8B12-EE6FDA992FB2}" type="sibTrans" cxnId="{27F5D4CD-5FE8-4D30-827B-EF510D68C667}">
      <dgm:prSet/>
      <dgm:spPr/>
      <dgm:t>
        <a:bodyPr/>
        <a:lstStyle/>
        <a:p>
          <a:endParaRPr lang="en-US"/>
        </a:p>
      </dgm:t>
    </dgm:pt>
    <dgm:pt modelId="{84A2756E-A4E2-4C8D-9FBF-A092FCF86A39}">
      <dgm:prSet/>
      <dgm:spPr/>
      <dgm:t>
        <a:bodyPr/>
        <a:lstStyle/>
        <a:p>
          <a:r>
            <a:rPr lang="en-US" b="1" u="sng" dirty="0"/>
            <a:t>2. Define </a:t>
          </a:r>
          <a:r>
            <a:rPr lang="en-US" b="1" u="sng" dirty="0">
              <a:solidFill>
                <a:schemeClr val="bg1"/>
              </a:solidFill>
            </a:rPr>
            <a:t>p-cut</a:t>
          </a:r>
          <a:r>
            <a:rPr lang="en-US" dirty="0"/>
            <a:t>: cut off uncommitted and un-dispatched regions</a:t>
          </a:r>
        </a:p>
      </dgm:t>
    </dgm:pt>
    <dgm:pt modelId="{38200502-7FC8-438B-AEC1-ECCB07D9791B}" type="parTrans" cxnId="{A4503D42-1A3F-4DBF-962F-B48C28AF950D}">
      <dgm:prSet/>
      <dgm:spPr/>
      <dgm:t>
        <a:bodyPr/>
        <a:lstStyle/>
        <a:p>
          <a:endParaRPr lang="en-US"/>
        </a:p>
      </dgm:t>
    </dgm:pt>
    <dgm:pt modelId="{FB9EBD39-3F78-462F-BEA3-C8964EC52516}" type="sibTrans" cxnId="{A4503D42-1A3F-4DBF-962F-B48C28AF950D}">
      <dgm:prSet/>
      <dgm:spPr/>
      <dgm:t>
        <a:bodyPr/>
        <a:lstStyle/>
        <a:p>
          <a:endParaRPr lang="en-US"/>
        </a:p>
      </dgm:t>
    </dgm:pt>
    <mc:AlternateContent xmlns:mc="http://schemas.openxmlformats.org/markup-compatibility/2006" xmlns:a14="http://schemas.microsoft.com/office/drawing/2010/main">
      <mc:Choice Requires="a14">
        <dgm:pt modelId="{8946E8EA-501C-4C2E-AE7B-5EFC362B6C8E}">
          <dgm:prSet custT="1"/>
          <dgm:spPr/>
          <dgm:t>
            <a:bodyPr/>
            <a:lstStyle/>
            <a:p>
              <a14:m>
                <m:oMath xmlns:m="http://schemas.openxmlformats.org/officeDocument/2006/math">
                  <m:sSubSup>
                    <m:sSubSupPr>
                      <m:ctrlPr>
                        <a:rPr lang="en-US" sz="2000" i="1" smtClean="0">
                          <a:latin typeface="Cambria Math" panose="02040503050406030204" pitchFamily="18" charset="0"/>
                        </a:rPr>
                      </m:ctrlPr>
                    </m:sSubSupPr>
                    <m:e>
                      <m:r>
                        <a:rPr lang="en-US" sz="2000" i="1">
                          <a:latin typeface="Cambria Math" panose="02040503050406030204" pitchFamily="18" charset="0"/>
                        </a:rPr>
                        <m:t>𝑋</m:t>
                      </m:r>
                    </m:e>
                    <m:sub>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𝜀</m:t>
                          </m:r>
                        </m:sub>
                        <m:sup>
                          <m:r>
                            <a:rPr lang="en-US" sz="2000" i="1">
                              <a:latin typeface="Cambria Math" panose="02040503050406030204" pitchFamily="18" charset="0"/>
                            </a:rPr>
                            <m:t>∗</m:t>
                          </m:r>
                        </m:sup>
                      </m:sSubSup>
                    </m:sub>
                    <m:sup>
                      <m:r>
                        <a:rPr lang="en-US" sz="2000" i="1">
                          <a:latin typeface="Cambria Math" panose="02040503050406030204" pitchFamily="18" charset="0"/>
                        </a:rPr>
                        <m:t>𝐴𝐼𝐶</m:t>
                      </m:r>
                    </m:sup>
                  </m:sSubSup>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m:t>
                      </m:r>
                      <m:r>
                        <a:rPr lang="en-US" sz="2000" i="1">
                          <a:latin typeface="Cambria Math" panose="02040503050406030204" pitchFamily="18" charset="0"/>
                        </a:rPr>
                        <m:t>𝑝</m:t>
                      </m:r>
                    </m:e>
                    <m:sub>
                      <m:r>
                        <a:rPr lang="en-US" sz="2000" i="1">
                          <a:latin typeface="Cambria Math" panose="02040503050406030204" pitchFamily="18" charset="0"/>
                        </a:rPr>
                        <m:t>𝑔</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𝑢</m:t>
                      </m:r>
                    </m:e>
                    <m:sub>
                      <m:r>
                        <a:rPr lang="en-US" sz="2000" i="1">
                          <a:latin typeface="Cambria Math" panose="02040503050406030204" pitchFamily="18" charset="0"/>
                        </a:rPr>
                        <m:t>𝑔</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Χ</m:t>
                      </m:r>
                    </m:e>
                    <m:sub>
                      <m:r>
                        <a:rPr lang="en-US" sz="2000" i="1">
                          <a:latin typeface="Cambria Math" panose="02040503050406030204" pitchFamily="18" charset="0"/>
                        </a:rPr>
                        <m:t>𝑔</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𝑝</m:t>
                      </m:r>
                    </m:e>
                    <m:sub>
                      <m:r>
                        <a:rPr lang="en-US" sz="2000" i="1">
                          <a:latin typeface="Cambria Math" panose="02040503050406030204" pitchFamily="18" charset="0"/>
                        </a:rPr>
                        <m:t>𝑔𝑡</m:t>
                      </m:r>
                    </m:sub>
                  </m:sSub>
                  <m:r>
                    <a:rPr lang="en-US" sz="2000" i="1">
                      <a:latin typeface="Cambria Math" panose="02040503050406030204" pitchFamily="18" charset="0"/>
                    </a:rPr>
                    <m:t>≤ </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𝐴𝐼𝐶</m:t>
                      </m:r>
                      <m:r>
                        <a:rPr lang="en-US" sz="2000" i="1">
                          <a:latin typeface="Cambria Math" panose="02040503050406030204" pitchFamily="18" charset="0"/>
                        </a:rPr>
                        <m:t>−</m:t>
                      </m:r>
                      <m:r>
                        <a:rPr lang="en-US" sz="2000" i="1">
                          <a:latin typeface="Cambria Math" panose="02040503050406030204" pitchFamily="18" charset="0"/>
                        </a:rPr>
                        <m:t>𝑚𝑎𝑥</m:t>
                      </m:r>
                    </m:sup>
                  </m:sSubSup>
                  <m:r>
                    <a:rPr lang="en-US" sz="2000" i="1">
                      <a:latin typeface="Cambria Math" panose="02040503050406030204" pitchFamily="18" charset="0"/>
                    </a:rPr>
                    <m:t>),  ∀</m:t>
                  </m:r>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𝐺</m:t>
                  </m:r>
                  <m:r>
                    <a:rPr lang="en-US" sz="2000" i="1">
                      <a:latin typeface="Cambria Math" panose="02040503050406030204" pitchFamily="18" charset="0"/>
                    </a:rPr>
                    <m:t>, </m:t>
                  </m:r>
                  <m:r>
                    <a:rPr lang="en-US" sz="2000" i="1">
                      <a:latin typeface="Cambria Math" panose="02040503050406030204" pitchFamily="18" charset="0"/>
                    </a:rPr>
                    <m:t>𝑡</m:t>
                  </m:r>
                  <m:r>
                    <a:rPr lang="en-US" sz="2000" i="1">
                      <a:latin typeface="Cambria Math" panose="02040503050406030204" pitchFamily="18" charset="0"/>
                    </a:rPr>
                    <m:t>∈</m:t>
                  </m:r>
                  <m:r>
                    <a:rPr lang="en-US" sz="2000" i="1">
                      <a:latin typeface="Cambria Math" panose="02040503050406030204" pitchFamily="18" charset="0"/>
                    </a:rPr>
                    <m:t>𝑇</m:t>
                  </m:r>
                  <m:r>
                    <a:rPr lang="en-US" sz="2000" i="1">
                      <a:latin typeface="Cambria Math" panose="02040503050406030204" pitchFamily="18" charset="0"/>
                    </a:rPr>
                    <m:t>}</m:t>
                  </m:r>
                </m:oMath>
              </a14:m>
              <a:r>
                <a:rPr lang="en-US" sz="2000" dirty="0"/>
                <a:t>, </a:t>
              </a:r>
            </a:p>
          </dgm:t>
        </dgm:pt>
      </mc:Choice>
      <mc:Fallback xmlns="">
        <dgm:pt modelId="{8946E8EA-501C-4C2E-AE7B-5EFC362B6C8E}">
          <dgm:prSet custT="1"/>
          <dgm:spPr/>
          <dgm:t>
            <a:bodyPr/>
            <a:lstStyle/>
            <a:p>
              <a:r>
                <a:rPr lang="en-US" sz="2000" i="0"/>
                <a:t>𝑋_(𝑝_(𝑔,𝜀)^∗)^𝐴𝐼𝐶={〖(𝑝〗_𝑔,𝑢_𝑔)∈Χ_𝑔,𝑝_𝑔𝑡≤ 𝑝_𝑔𝑡^(𝐴𝐼𝐶−𝑚𝑎𝑥)),  ∀𝑔∈𝐺, 𝑡∈𝑇}</a:t>
              </a:r>
              <a:r>
                <a:rPr lang="en-US" sz="2000" dirty="0"/>
                <a:t>, </a:t>
              </a:r>
            </a:p>
          </dgm:t>
        </dgm:pt>
      </mc:Fallback>
    </mc:AlternateContent>
    <dgm:pt modelId="{55BF5BE3-9855-42CE-9FE1-CFD8B16654E6}" type="parTrans" cxnId="{346D2A5F-10F4-41EE-B314-89CF25FC13D9}">
      <dgm:prSet/>
      <dgm:spPr/>
      <dgm:t>
        <a:bodyPr/>
        <a:lstStyle/>
        <a:p>
          <a:endParaRPr lang="en-US"/>
        </a:p>
      </dgm:t>
    </dgm:pt>
    <dgm:pt modelId="{AFBE25D2-4C73-4381-83BD-AD0B2F56C93A}" type="sibTrans" cxnId="{346D2A5F-10F4-41EE-B314-89CF25FC13D9}">
      <dgm:prSet/>
      <dgm:spPr/>
      <dgm:t>
        <a:bodyPr/>
        <a:lstStyle/>
        <a:p>
          <a:endParaRPr lang="en-US"/>
        </a:p>
      </dgm:t>
    </dgm:pt>
    <mc:AlternateContent xmlns:mc="http://schemas.openxmlformats.org/markup-compatibility/2006" xmlns:a14="http://schemas.microsoft.com/office/drawing/2010/main">
      <mc:Choice Requires="a14">
        <dgm:pt modelId="{8A879E8C-76A9-4855-9860-11AFC98AFE5C}">
          <dgm:prSet custT="1"/>
          <dgm:spPr/>
          <dgm:t>
            <a:bodyPr/>
            <a:lstStyle/>
            <a:p>
              <a14:m>
                <m:oMath xmlns:m="http://schemas.openxmlformats.org/officeDocument/2006/math">
                  <m:d>
                    <m:dPr>
                      <m:begChr m:val="{"/>
                      <m:endChr m:val=""/>
                      <m:ctrlPr>
                        <a:rPr lang="en-US" sz="2000" i="1" smtClean="0">
                          <a:latin typeface="Cambria Math" panose="02040503050406030204" pitchFamily="18" charset="0"/>
                        </a:rPr>
                      </m:ctrlPr>
                    </m:dPr>
                    <m:e>
                      <m:eqArr>
                        <m:eqArrPr>
                          <m:ctrlPr>
                            <a:rPr lang="en-US" sz="2000" i="1">
                              <a:latin typeface="Cambria Math" panose="02040503050406030204" pitchFamily="18" charset="0"/>
                            </a:rPr>
                          </m:ctrlPr>
                        </m:eqArrPr>
                        <m:e>
                          <m:sSubSup>
                            <m:sSubSupPr>
                              <m:ctrlPr>
                                <a:rPr lang="en-US" sz="2000" i="1">
                                  <a:latin typeface="Cambria Math" panose="02040503050406030204" pitchFamily="18" charset="0"/>
                                </a:rPr>
                              </m:ctrlPr>
                            </m:sSubSupPr>
                            <m:e>
                              <m:r>
                                <m:rPr>
                                  <m:sty m:val="p"/>
                                </m:rPr>
                                <a:rPr lang="en-US" sz="2000">
                                  <a:latin typeface="Cambria Math" panose="02040503050406030204" pitchFamily="18" charset="0"/>
                                </a:rPr>
                                <m:t>min</m:t>
                              </m:r>
                              <m:r>
                                <a:rPr lang="en-US" sz="2000" i="1">
                                  <a:latin typeface="Cambria Math" panose="02040503050406030204" pitchFamily="18" charset="0"/>
                                </a:rPr>
                                <m:t>(</m:t>
                              </m:r>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m:t>
                              </m:r>
                            </m:sup>
                          </m:sSubSup>
                          <m:r>
                            <a:rPr lang="en-US" sz="2000" i="1">
                              <a:latin typeface="Cambria Math" panose="02040503050406030204" pitchFamily="18" charset="0"/>
                            </a:rPr>
                            <m:t>+</m:t>
                          </m:r>
                          <m:r>
                            <a:rPr lang="en-US" sz="2000" i="1">
                              <a:latin typeface="Cambria Math" panose="02040503050406030204" pitchFamily="18" charset="0"/>
                            </a:rPr>
                            <m:t>𝜀</m:t>
                          </m:r>
                          <m:r>
                            <a:rPr lang="en-US" sz="2000" i="1">
                              <a:latin typeface="Cambria Math" panose="02040503050406030204" pitchFamily="18" charset="0"/>
                            </a:rPr>
                            <m:t>, </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𝑚𝑎𝑥</m:t>
                              </m:r>
                            </m:sup>
                          </m:sSubSup>
                          <m:r>
                            <a:rPr lang="en-US" sz="2000" i="1">
                              <a:latin typeface="Cambria Math" panose="02040503050406030204" pitchFamily="18" charset="0"/>
                            </a:rPr>
                            <m:t>)                    </m:t>
                          </m:r>
                          <m:r>
                            <a:rPr lang="en-US" sz="2000" i="1">
                              <a:latin typeface="Cambria Math" panose="02040503050406030204" pitchFamily="18" charset="0"/>
                            </a:rPr>
                            <m:t>𝑖𝑓</m:t>
                          </m:r>
                          <m:r>
                            <a:rPr lang="en-US" sz="2000" i="1">
                              <a:latin typeface="Cambria Math" panose="02040503050406030204" pitchFamily="18" charset="0"/>
                            </a:rPr>
                            <m:t> </m:t>
                          </m:r>
                          <m:d>
                            <m:dPr>
                              <m:ctrlPr>
                                <a:rPr lang="en-US" sz="2000" i="1">
                                  <a:latin typeface="Cambria Math" panose="02040503050406030204" pitchFamily="18" charset="0"/>
                                </a:rPr>
                              </m:ctrlPr>
                            </m:dPr>
                            <m:e>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𝑡</m:t>
                              </m:r>
                            </m:e>
                          </m:d>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𝑆</m:t>
                              </m:r>
                            </m:e>
                            <m:sup>
                              <m:r>
                                <a:rPr lang="en-US" sz="2000" i="1">
                                  <a:latin typeface="Cambria Math" panose="02040503050406030204" pitchFamily="18" charset="0"/>
                                </a:rPr>
                                <m:t>𝑀𝑊𝑃</m:t>
                              </m:r>
                            </m:sup>
                          </m:sSup>
                        </m:e>
                        <m:e>
                          <m:r>
                            <a:rPr lang="en-US" sz="2000" i="1">
                              <a:latin typeface="Cambria Math" panose="02040503050406030204" pitchFamily="18" charset="0"/>
                            </a:rPr>
                            <m:t>0                                                    </m:t>
                          </m:r>
                          <m:r>
                            <a:rPr lang="en-US" sz="2000" i="1">
                              <a:latin typeface="Cambria Math" panose="02040503050406030204" pitchFamily="18" charset="0"/>
                            </a:rPr>
                            <m:t>𝑖𝑓</m:t>
                          </m:r>
                          <m:r>
                            <a:rPr lang="en-US" sz="2000" i="1">
                              <a:latin typeface="Cambria Math" panose="02040503050406030204" pitchFamily="18" charset="0"/>
                            </a:rPr>
                            <m:t> </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m:t>
                              </m:r>
                            </m:sup>
                          </m:sSubSup>
                          <m:r>
                            <a:rPr lang="en-US" sz="2000" i="1">
                              <a:latin typeface="Cambria Math" panose="02040503050406030204" pitchFamily="18" charset="0"/>
                            </a:rPr>
                            <m:t>=0</m:t>
                          </m:r>
                        </m:e>
                        <m:e>
                          <m:sSubSup>
                            <m:sSubSupPr>
                              <m:ctrlPr>
                                <a:rPr lang="en-US" sz="2000" i="1">
                                  <a:latin typeface="Cambria Math" panose="02040503050406030204" pitchFamily="18" charset="0"/>
                                </a:rPr>
                              </m:ctrlPr>
                            </m:sSubSupPr>
                            <m:e>
                              <m:r>
                                <a:rPr lang="en-US" sz="2000" b="0" i="1">
                                  <a:latin typeface="Cambria Math" panose="02040503050406030204" pitchFamily="18" charset="0"/>
                                </a:rPr>
                                <m:t>   </m:t>
                              </m:r>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𝑚𝑎𝑥</m:t>
                              </m:r>
                            </m:sup>
                          </m:sSubSup>
                          <m:r>
                            <a:rPr lang="en-US" sz="2000" i="1">
                              <a:latin typeface="Cambria Math" panose="02040503050406030204" pitchFamily="18" charset="0"/>
                            </a:rPr>
                            <m:t>                              </m:t>
                          </m:r>
                          <m:r>
                            <a:rPr lang="en-US" sz="2000" i="1">
                              <a:latin typeface="Cambria Math" panose="02040503050406030204" pitchFamily="18" charset="0"/>
                            </a:rPr>
                            <m:t>𝑖𝑓</m:t>
                          </m:r>
                          <m:r>
                            <a:rPr lang="en-US" sz="2000" i="1">
                              <a:latin typeface="Cambria Math" panose="02040503050406030204" pitchFamily="18" charset="0"/>
                            </a:rPr>
                            <m:t> </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m:t>
                              </m:r>
                            </m:sup>
                          </m:sSubSup>
                          <m:r>
                            <a:rPr lang="en-US" sz="2000" i="1">
                              <a:latin typeface="Cambria Math" panose="02040503050406030204" pitchFamily="18" charset="0"/>
                            </a:rPr>
                            <m:t>&gt;0, </m:t>
                          </m:r>
                          <m:r>
                            <a:rPr lang="en-US" sz="2000" i="1">
                              <a:latin typeface="Cambria Math" panose="02040503050406030204" pitchFamily="18" charset="0"/>
                            </a:rPr>
                            <m:t>𝑎𝑛𝑑</m:t>
                          </m:r>
                          <m:r>
                            <a:rPr lang="en-US" sz="2000" i="1">
                              <a:latin typeface="Cambria Math" panose="02040503050406030204" pitchFamily="18" charset="0"/>
                            </a:rPr>
                            <m:t> </m:t>
                          </m:r>
                          <m:d>
                            <m:dPr>
                              <m:ctrlPr>
                                <a:rPr lang="en-US" sz="2000" i="1">
                                  <a:latin typeface="Cambria Math" panose="02040503050406030204" pitchFamily="18" charset="0"/>
                                </a:rPr>
                              </m:ctrlPr>
                            </m:dPr>
                            <m:e>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𝑡</m:t>
                              </m:r>
                            </m:e>
                          </m:d>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𝑆</m:t>
                              </m:r>
                            </m:e>
                            <m:sup>
                              <m:r>
                                <a:rPr lang="en-US" sz="2000" i="1">
                                  <a:latin typeface="Cambria Math" panose="02040503050406030204" pitchFamily="18" charset="0"/>
                                </a:rPr>
                                <m:t>𝑀𝑊𝑃</m:t>
                              </m:r>
                            </m:sup>
                          </m:sSup>
                        </m:e>
                      </m:eqArr>
                    </m:e>
                  </m:d>
                </m:oMath>
              </a14:m>
              <a:r>
                <a:rPr lang="en-US" sz="2000" dirty="0"/>
                <a:t> </a:t>
              </a:r>
            </a:p>
          </dgm:t>
        </dgm:pt>
      </mc:Choice>
      <mc:Fallback xmlns="">
        <dgm:pt modelId="{8A879E8C-76A9-4855-9860-11AFC98AFE5C}">
          <dgm:prSet custT="1"/>
          <dgm:spPr/>
          <dgm:t>
            <a:bodyPr/>
            <a:lstStyle/>
            <a:p>
              <a:r>
                <a:rPr lang="en-US" sz="2000" i="0"/>
                <a:t>{█(〖min(𝑝〗_𝑔𝑡^∗+𝜀, 𝑝_𝑔𝑡^𝑚𝑎𝑥)                    𝑖𝑓 (𝑔,𝑡)∈𝑆^𝑀𝑊𝑃@0                                                    𝑖𝑓 𝑝_𝑔𝑡^∗=0@〖</a:t>
              </a:r>
              <a:r>
                <a:rPr lang="en-US" sz="2000" b="0" i="0"/>
                <a:t>   </a:t>
              </a:r>
              <a:r>
                <a:rPr lang="en-US" sz="2000" i="0"/>
                <a:t>𝑝〗_𝑔𝑡^𝑚𝑎𝑥                               𝑖𝑓 𝑝_𝑔𝑡^∗&gt;0, 𝑎𝑛𝑑 (𝑔,𝑡)∉𝑆^𝑀𝑊𝑃 )┤</a:t>
              </a:r>
              <a:r>
                <a:rPr lang="en-US" sz="2000" dirty="0"/>
                <a:t> </a:t>
              </a:r>
            </a:p>
          </dgm:t>
        </dgm:pt>
      </mc:Fallback>
    </mc:AlternateContent>
    <dgm:pt modelId="{1E122329-4E71-4346-BCEB-551444947014}" type="parTrans" cxnId="{1570DFC3-95BB-49EB-BB80-418D437A287D}">
      <dgm:prSet/>
      <dgm:spPr/>
      <dgm:t>
        <a:bodyPr/>
        <a:lstStyle/>
        <a:p>
          <a:endParaRPr lang="en-US"/>
        </a:p>
      </dgm:t>
    </dgm:pt>
    <dgm:pt modelId="{11BEFFE8-C54D-4C7A-9618-70384DE5F1DB}" type="sibTrans" cxnId="{1570DFC3-95BB-49EB-BB80-418D437A287D}">
      <dgm:prSet/>
      <dgm:spPr/>
      <dgm:t>
        <a:bodyPr/>
        <a:lstStyle/>
        <a:p>
          <a:endParaRPr lang="en-US"/>
        </a:p>
      </dgm:t>
    </dgm:pt>
    <mc:AlternateContent xmlns:mc="http://schemas.openxmlformats.org/markup-compatibility/2006" xmlns:a14="http://schemas.microsoft.com/office/drawing/2010/main">
      <mc:Choice Requires="a14">
        <dgm:pt modelId="{11A5F870-5876-4388-85F6-14A62222983A}">
          <dgm:prSet custT="1"/>
          <dgm:spPr/>
          <dgm:t>
            <a:bodyPr/>
            <a:lstStyle/>
            <a:p>
              <a14:m>
                <m:oMath xmlns:m="http://schemas.openxmlformats.org/officeDocument/2006/math">
                  <m:sSup>
                    <m:sSupPr>
                      <m:ctrlPr>
                        <a:rPr lang="en-US" sz="2000" i="1">
                          <a:latin typeface="Cambria Math" panose="02040503050406030204" pitchFamily="18" charset="0"/>
                        </a:rPr>
                      </m:ctrlPr>
                    </m:sSupPr>
                    <m:e>
                      <m:r>
                        <a:rPr lang="en-US" sz="2000" i="1">
                          <a:latin typeface="Cambria Math" panose="02040503050406030204" pitchFamily="18" charset="0"/>
                        </a:rPr>
                        <m:t>𝑆</m:t>
                      </m:r>
                    </m:e>
                    <m:sup>
                      <m:r>
                        <a:rPr lang="en-US" sz="2000" i="1">
                          <a:latin typeface="Cambria Math" panose="02040503050406030204" pitchFamily="18" charset="0"/>
                        </a:rPr>
                        <m:t>𝑀𝑊𝑃</m:t>
                      </m:r>
                    </m:sup>
                  </m:sSup>
                  <m:r>
                    <a:rPr lang="en-US" sz="2000" i="1">
                      <a:latin typeface="Cambria Math" panose="02040503050406030204" pitchFamily="18" charset="0"/>
                    </a:rPr>
                    <m:t>=</m:t>
                  </m:r>
                  <m:d>
                    <m:dPr>
                      <m:begChr m:val="{"/>
                      <m:endChr m:val="|"/>
                      <m:ctrlPr>
                        <a:rPr lang="en-US" sz="2000" i="1">
                          <a:latin typeface="Cambria Math" panose="02040503050406030204" pitchFamily="18" charset="0"/>
                        </a:rPr>
                      </m:ctrlPr>
                    </m:dPr>
                    <m:e>
                      <m:d>
                        <m:dPr>
                          <m:ctrlPr>
                            <a:rPr lang="en-US" sz="2000" i="1">
                              <a:latin typeface="Cambria Math" panose="02040503050406030204" pitchFamily="18" charset="0"/>
                            </a:rPr>
                          </m:ctrlPr>
                        </m:dPr>
                        <m:e>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𝑡</m:t>
                          </m:r>
                        </m:e>
                      </m:d>
                    </m:e>
                  </m:d>
                  <m:r>
                    <a:rPr lang="en-US" sz="2000" i="1">
                      <a:latin typeface="Cambria Math" panose="02040503050406030204" pitchFamily="18" charset="0"/>
                    </a:rPr>
                    <m:t> </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m:t>
                      </m:r>
                    </m:sup>
                  </m:sSubSup>
                  <m:r>
                    <a:rPr lang="en-US" sz="2000" i="1">
                      <a:latin typeface="Cambria Math" panose="02040503050406030204" pitchFamily="18" charset="0"/>
                    </a:rPr>
                    <m:t>&gt;0, </m:t>
                  </m:r>
                  <m:r>
                    <a:rPr lang="en-US" sz="2000" i="1">
                      <a:latin typeface="Cambria Math" panose="02040503050406030204" pitchFamily="18" charset="0"/>
                    </a:rPr>
                    <m:t>𝑡</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𝑗</m:t>
                      </m:r>
                    </m:sub>
                  </m:sSub>
                  <m:r>
                    <a:rPr lang="en-US" sz="2000" i="1">
                      <a:latin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rPr>
                        <m:t>𝜑</m:t>
                      </m:r>
                    </m:e>
                    <m:sub>
                      <m:sSub>
                        <m:sSubPr>
                          <m:ctrlPr>
                            <a:rPr lang="en-US" sz="2000" i="1">
                              <a:latin typeface="Cambria Math" panose="02040503050406030204" pitchFamily="18" charset="0"/>
                            </a:rPr>
                          </m:ctrlPr>
                        </m:sSubPr>
                        <m:e>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𝐵</m:t>
                          </m:r>
                        </m:e>
                        <m:sub>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𝑗</m:t>
                          </m:r>
                        </m:sub>
                      </m:sSub>
                    </m:sub>
                  </m:sSub>
                  <m:d>
                    <m:dPr>
                      <m:ctrlPr>
                        <a:rPr lang="en-US" sz="2000" i="1">
                          <a:latin typeface="Cambria Math" panose="02040503050406030204" pitchFamily="18" charset="0"/>
                        </a:rPr>
                      </m:ctrlPr>
                    </m:dPr>
                    <m:e>
                      <m:r>
                        <a:rPr lang="en-US" sz="2000" i="1">
                          <a:latin typeface="Cambria Math" panose="02040503050406030204" pitchFamily="18" charset="0"/>
                        </a:rPr>
                        <m:t>𝐿𝑀𝑃</m:t>
                      </m:r>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i="1">
                              <a:latin typeface="Cambria Math" panose="02040503050406030204" pitchFamily="18" charset="0"/>
                            </a:rPr>
                            <m:t>∗</m:t>
                          </m:r>
                        </m:sup>
                      </m:sSubSup>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𝑢</m:t>
                          </m:r>
                        </m:e>
                        <m:sub>
                          <m:r>
                            <a:rPr lang="en-US" sz="2000" i="1">
                              <a:latin typeface="Cambria Math" panose="02040503050406030204" pitchFamily="18" charset="0"/>
                            </a:rPr>
                            <m:t>𝑔</m:t>
                          </m:r>
                        </m:sub>
                        <m:sup>
                          <m:r>
                            <a:rPr lang="en-US" sz="2000" i="1">
                              <a:latin typeface="Cambria Math" panose="02040503050406030204" pitchFamily="18" charset="0"/>
                            </a:rPr>
                            <m:t>∗</m:t>
                          </m:r>
                        </m:sup>
                      </m:sSubSup>
                    </m:e>
                  </m:d>
                  <m:r>
                    <a:rPr lang="en-US" sz="2000" i="1">
                      <a:latin typeface="Cambria Math" panose="02040503050406030204" pitchFamily="18" charset="0"/>
                    </a:rPr>
                    <m:t>&lt;0</m:t>
                  </m:r>
                </m:oMath>
              </a14:m>
              <a:r>
                <a:rPr lang="en-US" sz="2000" dirty="0"/>
                <a:t>}</a:t>
              </a:r>
            </a:p>
          </dgm:t>
        </dgm:pt>
      </mc:Choice>
      <mc:Fallback xmlns="">
        <dgm:pt modelId="{11A5F870-5876-4388-85F6-14A62222983A}">
          <dgm:prSet custT="1"/>
          <dgm:spPr/>
          <dgm:t>
            <a:bodyPr/>
            <a:lstStyle/>
            <a:p>
              <a:r>
                <a:rPr lang="en-US" sz="2000" i="0"/>
                <a:t>𝑆^𝑀𝑊𝑃={(𝑔,𝑡)┤|  𝑝_𝑔𝑡^∗&gt;0, 𝑡∈𝐵_(𝑔,𝑗), 𝜑_(〖𝑔,𝐵〗_(𝑔,𝑗) ) (𝐿𝑀𝑃,𝑝_𝑔^∗,𝑢_𝑔^∗ )&lt;0</a:t>
              </a:r>
              <a:r>
                <a:rPr lang="en-US" sz="2000" dirty="0"/>
                <a:t>}</a:t>
              </a:r>
            </a:p>
          </dgm:t>
        </dgm:pt>
      </mc:Fallback>
    </mc:AlternateContent>
    <dgm:pt modelId="{502859AC-040E-4DEB-BD15-B33D652AC835}" type="parTrans" cxnId="{D9BE608B-D384-4774-9A15-2ED25315FBBF}">
      <dgm:prSet/>
      <dgm:spPr/>
      <dgm:t>
        <a:bodyPr/>
        <a:lstStyle/>
        <a:p>
          <a:endParaRPr lang="en-US"/>
        </a:p>
      </dgm:t>
    </dgm:pt>
    <dgm:pt modelId="{B652A0A0-497F-48EC-9F95-DA95E9280416}" type="sibTrans" cxnId="{D9BE608B-D384-4774-9A15-2ED25315FBBF}">
      <dgm:prSet/>
      <dgm:spPr/>
      <dgm:t>
        <a:bodyPr/>
        <a:lstStyle/>
        <a:p>
          <a:endParaRPr lang="en-US"/>
        </a:p>
      </dgm:t>
    </dgm:pt>
    <mc:AlternateContent xmlns:mc="http://schemas.openxmlformats.org/markup-compatibility/2006" xmlns:a14="http://schemas.microsoft.com/office/drawing/2010/main">
      <mc:Choice Requires="a14">
        <dgm:pt modelId="{9AE55B32-927D-4317-899D-76F52A1110DE}">
          <dgm:prSet custT="1"/>
          <dgm:spPr/>
          <dgm:t>
            <a:bodyPr/>
            <a:lstStyle/>
            <a:p>
              <a:r>
                <a:rPr lang="en-US" sz="2000" dirty="0"/>
                <a:t>where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𝐴𝐼𝐶</m:t>
                      </m:r>
                      <m:r>
                        <a:rPr lang="en-US" sz="2000" i="1">
                          <a:latin typeface="Cambria Math" panose="02040503050406030204" pitchFamily="18" charset="0"/>
                        </a:rPr>
                        <m:t>−</m:t>
                      </m:r>
                      <m:r>
                        <a:rPr lang="en-US" sz="2000" i="1">
                          <a:latin typeface="Cambria Math" panose="02040503050406030204" pitchFamily="18" charset="0"/>
                        </a:rPr>
                        <m:t>𝑚𝑎𝑥</m:t>
                      </m:r>
                    </m:sup>
                  </m:sSubSup>
                  <m:r>
                    <a:rPr lang="en-US" sz="2000" i="1">
                      <a:latin typeface="Cambria Math" panose="02040503050406030204" pitchFamily="18" charset="0"/>
                    </a:rPr>
                    <m:t>=</m:t>
                  </m:r>
                </m:oMath>
              </a14:m>
              <a:endParaRPr lang="en-US" sz="2000" dirty="0"/>
            </a:p>
          </dgm:t>
        </dgm:pt>
      </mc:Choice>
      <mc:Fallback xmlns="">
        <dgm:pt modelId="{9AE55B32-927D-4317-899D-76F52A1110DE}">
          <dgm:prSet custT="1"/>
          <dgm:spPr/>
          <dgm:t>
            <a:bodyPr/>
            <a:lstStyle/>
            <a:p>
              <a:r>
                <a:rPr lang="en-US" sz="2000" dirty="0"/>
                <a:t>where </a:t>
              </a:r>
              <a:r>
                <a:rPr lang="en-US" sz="2000" i="0"/>
                <a:t>𝑝_𝑔𝑡^(𝐴𝐼𝐶−𝑚𝑎𝑥)=</a:t>
              </a:r>
              <a:endParaRPr lang="en-US" sz="2000" dirty="0"/>
            </a:p>
          </dgm:t>
        </dgm:pt>
      </mc:Fallback>
    </mc:AlternateContent>
    <dgm:pt modelId="{F24B94BE-4CC1-4D86-967E-F42CFD97E14C}" type="sibTrans" cxnId="{C0E10CC4-FC69-4008-A66A-753AE3F16732}">
      <dgm:prSet/>
      <dgm:spPr/>
      <dgm:t>
        <a:bodyPr/>
        <a:lstStyle/>
        <a:p>
          <a:endParaRPr lang="en-US"/>
        </a:p>
      </dgm:t>
    </dgm:pt>
    <dgm:pt modelId="{345EBC3B-DC2A-4B79-A026-D29327E5814B}" type="parTrans" cxnId="{C0E10CC4-FC69-4008-A66A-753AE3F16732}">
      <dgm:prSet/>
      <dgm:spPr/>
      <dgm:t>
        <a:bodyPr/>
        <a:lstStyle/>
        <a:p>
          <a:endParaRPr lang="en-US"/>
        </a:p>
      </dgm:t>
    </dgm:pt>
    <mc:AlternateContent xmlns:mc="http://schemas.openxmlformats.org/markup-compatibility/2006" xmlns:a14="http://schemas.microsoft.com/office/drawing/2010/main">
      <mc:Choice Requires="a14">
        <dgm:pt modelId="{C6F65978-9B51-4E53-A404-A25D02C35EDD}">
          <dgm:prSet custT="1"/>
          <dgm:spPr/>
          <dgm:t>
            <a:bodyPr/>
            <a:lstStyle/>
            <a:p>
              <a:r>
                <a:rPr lang="en-US" sz="2000" dirty="0"/>
                <a:t>By adding </a:t>
              </a:r>
              <a:r>
                <a:rPr lang="en-US" sz="2000" b="1" u="sng" dirty="0">
                  <a:solidFill>
                    <a:schemeClr val="tx1"/>
                  </a:solidFill>
                </a:rPr>
                <a:t>p-cut</a:t>
              </a:r>
              <a:r>
                <a:rPr lang="en-US" sz="2000" dirty="0"/>
                <a:t> based on optimal UCED solution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a:latin typeface="Cambria Math" panose="02040503050406030204" pitchFamily="18" charset="0"/>
                        </a:rPr>
                        <m:t>∗</m:t>
                      </m:r>
                    </m:sup>
                  </m:sSubSup>
                  <m:r>
                    <a:rPr lang="en-US" sz="2000">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𝑢</m:t>
                      </m:r>
                    </m:e>
                    <m:sub>
                      <m:r>
                        <a:rPr lang="en-US" sz="2000" i="1">
                          <a:latin typeface="Cambria Math" panose="02040503050406030204" pitchFamily="18" charset="0"/>
                        </a:rPr>
                        <m:t>𝑔</m:t>
                      </m:r>
                    </m:sub>
                    <m:sup>
                      <m:r>
                        <a:rPr lang="en-US" sz="2000">
                          <a:latin typeface="Cambria Math" panose="02040503050406030204" pitchFamily="18" charset="0"/>
                        </a:rPr>
                        <m:t>∗</m:t>
                      </m:r>
                    </m:sup>
                  </m:sSubSup>
                </m:oMath>
              </a14:m>
              <a:r>
                <a:rPr lang="en-US" sz="2000" dirty="0"/>
                <a:t>),</a:t>
              </a:r>
              <a14:m>
                <m:oMath xmlns:m="http://schemas.openxmlformats.org/officeDocument/2006/math">
                  <m:r>
                    <a:rPr lang="en-US" sz="2000" i="1">
                      <a:latin typeface="Cambria Math" panose="02040503050406030204" pitchFamily="18" charset="0"/>
                    </a:rPr>
                    <m:t> </m:t>
                  </m:r>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𝐺</m:t>
                  </m:r>
                </m:oMath>
              </a14:m>
              <a:r>
                <a:rPr lang="en-US" sz="2000" dirty="0"/>
                <a:t> under the convex hull and convex envelope formulation. </a:t>
              </a:r>
            </a:p>
          </dgm:t>
        </dgm:pt>
      </mc:Choice>
      <mc:Fallback xmlns="">
        <dgm:pt modelId="{C6F65978-9B51-4E53-A404-A25D02C35EDD}">
          <dgm:prSet custT="1"/>
          <dgm:spPr/>
          <dgm:t>
            <a:bodyPr/>
            <a:lstStyle/>
            <a:p>
              <a:r>
                <a:rPr lang="en-US" sz="2000" dirty="0"/>
                <a:t>By adding </a:t>
              </a:r>
              <a:r>
                <a:rPr lang="en-US" sz="2000" b="1" u="sng" dirty="0">
                  <a:solidFill>
                    <a:schemeClr val="tx1"/>
                  </a:solidFill>
                </a:rPr>
                <a:t>p-cut</a:t>
              </a:r>
              <a:r>
                <a:rPr lang="en-US" sz="2000" dirty="0"/>
                <a:t> based on optimal UCED solution (</a:t>
              </a:r>
              <a:r>
                <a:rPr lang="en-US" sz="2000" i="0">
                  <a:latin typeface="Cambria Math" panose="02040503050406030204" pitchFamily="18" charset="0"/>
                </a:rPr>
                <a:t>𝑝_𝑔^∗,𝑢_𝑔^∗</a:t>
              </a:r>
              <a:r>
                <a:rPr lang="en-US" sz="2000" dirty="0"/>
                <a:t>),</a:t>
              </a:r>
              <a:r>
                <a:rPr lang="en-US" sz="2000" i="0">
                  <a:latin typeface="Cambria Math" panose="02040503050406030204" pitchFamily="18" charset="0"/>
                </a:rPr>
                <a:t> 𝑔∈𝐺</a:t>
              </a:r>
              <a:r>
                <a:rPr lang="en-US" sz="2000" dirty="0"/>
                <a:t> under the convex hull and convex envelope formulation. </a:t>
              </a:r>
            </a:p>
          </dgm:t>
        </dgm:pt>
      </mc:Fallback>
    </mc:AlternateContent>
    <dgm:pt modelId="{E58D6430-1EED-42EA-9DAE-680B073F7E64}" type="parTrans" cxnId="{CDFAAABD-92C7-4B32-84B3-642CEDEC8E3E}">
      <dgm:prSet/>
      <dgm:spPr/>
      <dgm:t>
        <a:bodyPr/>
        <a:lstStyle/>
        <a:p>
          <a:endParaRPr lang="en-US"/>
        </a:p>
      </dgm:t>
    </dgm:pt>
    <dgm:pt modelId="{43663904-CAE1-4B2B-A217-90FA5C27BF9A}" type="sibTrans" cxnId="{CDFAAABD-92C7-4B32-84B3-642CEDEC8E3E}">
      <dgm:prSet/>
      <dgm:spPr/>
      <dgm:t>
        <a:bodyPr/>
        <a:lstStyle/>
        <a:p>
          <a:endParaRPr lang="en-US"/>
        </a:p>
      </dgm:t>
    </dgm:pt>
    <dgm:pt modelId="{F9BBB2A8-FA1D-4269-8241-1C3853F43CEC}" type="pres">
      <dgm:prSet presAssocID="{FC2FF161-EFC2-4DBF-9E65-5CE5196E30EE}" presName="linear" presStyleCnt="0">
        <dgm:presLayoutVars>
          <dgm:animLvl val="lvl"/>
          <dgm:resizeHandles val="exact"/>
        </dgm:presLayoutVars>
      </dgm:prSet>
      <dgm:spPr/>
    </dgm:pt>
    <dgm:pt modelId="{0C32D960-E86F-449F-8C00-0FEADEA83521}" type="pres">
      <dgm:prSet presAssocID="{9DC74BCC-FBFE-4E08-BC46-16B85E5FFA25}" presName="parentText" presStyleLbl="node1" presStyleIdx="0" presStyleCnt="3" custScaleY="61057">
        <dgm:presLayoutVars>
          <dgm:chMax val="0"/>
          <dgm:bulletEnabled val="1"/>
        </dgm:presLayoutVars>
      </dgm:prSet>
      <dgm:spPr/>
    </dgm:pt>
    <dgm:pt modelId="{FC02DC7F-0296-47CC-9DA5-3821E7521F87}" type="pres">
      <dgm:prSet presAssocID="{9DC74BCC-FBFE-4E08-BC46-16B85E5FFA25}" presName="childText" presStyleLbl="revTx" presStyleIdx="0" presStyleCnt="3">
        <dgm:presLayoutVars>
          <dgm:bulletEnabled val="1"/>
        </dgm:presLayoutVars>
      </dgm:prSet>
      <dgm:spPr/>
    </dgm:pt>
    <dgm:pt modelId="{5122B2F1-8CD4-4F4B-A3D2-BD1F2EC87F5A}" type="pres">
      <dgm:prSet presAssocID="{E125D247-4C84-41A0-9FA3-4EDA9C64AC0F}" presName="parentText" presStyleLbl="node1" presStyleIdx="1" presStyleCnt="3" custScaleY="67865">
        <dgm:presLayoutVars>
          <dgm:chMax val="0"/>
          <dgm:bulletEnabled val="1"/>
        </dgm:presLayoutVars>
      </dgm:prSet>
      <dgm:spPr/>
    </dgm:pt>
    <dgm:pt modelId="{9167DB93-EFEA-41D5-A13C-8B4F0BD0AFFD}" type="pres">
      <dgm:prSet presAssocID="{E125D247-4C84-41A0-9FA3-4EDA9C64AC0F}" presName="childText" presStyleLbl="revTx" presStyleIdx="1" presStyleCnt="3">
        <dgm:presLayoutVars>
          <dgm:bulletEnabled val="1"/>
        </dgm:presLayoutVars>
      </dgm:prSet>
      <dgm:spPr/>
    </dgm:pt>
    <dgm:pt modelId="{3D9FC373-784B-4366-8A30-0A117FBF306F}" type="pres">
      <dgm:prSet presAssocID="{84A2756E-A4E2-4C8D-9FBF-A092FCF86A39}" presName="parentText" presStyleLbl="node1" presStyleIdx="2" presStyleCnt="3" custScaleY="57228">
        <dgm:presLayoutVars>
          <dgm:chMax val="0"/>
          <dgm:bulletEnabled val="1"/>
        </dgm:presLayoutVars>
      </dgm:prSet>
      <dgm:spPr/>
    </dgm:pt>
    <dgm:pt modelId="{99A0FD63-D3C4-4BFD-8464-98E2DEC17E57}" type="pres">
      <dgm:prSet presAssocID="{84A2756E-A4E2-4C8D-9FBF-A092FCF86A39}" presName="childText" presStyleLbl="revTx" presStyleIdx="2" presStyleCnt="3">
        <dgm:presLayoutVars>
          <dgm:bulletEnabled val="1"/>
        </dgm:presLayoutVars>
      </dgm:prSet>
      <dgm:spPr/>
    </dgm:pt>
  </dgm:ptLst>
  <dgm:cxnLst>
    <dgm:cxn modelId="{8B194E01-004B-481F-A8C7-14DDEB0606E4}" type="presOf" srcId="{9DC74BCC-FBFE-4E08-BC46-16B85E5FFA25}" destId="{0C32D960-E86F-449F-8C00-0FEADEA83521}" srcOrd="0" destOrd="0" presId="urn:microsoft.com/office/officeart/2005/8/layout/vList2"/>
    <dgm:cxn modelId="{B181802B-637D-4A5E-8174-1BD3D022C3B8}" type="presOf" srcId="{E125D247-4C84-41A0-9FA3-4EDA9C64AC0F}" destId="{5122B2F1-8CD4-4F4B-A3D2-BD1F2EC87F5A}" srcOrd="0" destOrd="0" presId="urn:microsoft.com/office/officeart/2005/8/layout/vList2"/>
    <dgm:cxn modelId="{55F76E2C-3404-4C0A-9CBE-9B2F407414E3}" type="presOf" srcId="{8946E8EA-501C-4C2E-AE7B-5EFC362B6C8E}" destId="{99A0FD63-D3C4-4BFD-8464-98E2DEC17E57}" srcOrd="0" destOrd="0" presId="urn:microsoft.com/office/officeart/2005/8/layout/vList2"/>
    <dgm:cxn modelId="{16D55C2D-86A0-49AA-8F6B-5BE968388143}" srcId="{FC2FF161-EFC2-4DBF-9E65-5CE5196E30EE}" destId="{9DC74BCC-FBFE-4E08-BC46-16B85E5FFA25}" srcOrd="0" destOrd="0" parTransId="{9A32E776-3826-4061-9B12-7E5F5B1E0415}" sibTransId="{7AB6DED5-D07A-4A71-9B65-CF0B62F6761A}"/>
    <dgm:cxn modelId="{15B9D05B-14DD-4472-AA52-0698AB6D7FFC}" type="presOf" srcId="{8A879E8C-76A9-4855-9860-11AFC98AFE5C}" destId="{99A0FD63-D3C4-4BFD-8464-98E2DEC17E57}" srcOrd="0" destOrd="2" presId="urn:microsoft.com/office/officeart/2005/8/layout/vList2"/>
    <dgm:cxn modelId="{346D2A5F-10F4-41EE-B314-89CF25FC13D9}" srcId="{84A2756E-A4E2-4C8D-9FBF-A092FCF86A39}" destId="{8946E8EA-501C-4C2E-AE7B-5EFC362B6C8E}" srcOrd="0" destOrd="0" parTransId="{55BF5BE3-9855-42CE-9FE1-CFD8B16654E6}" sibTransId="{AFBE25D2-4C73-4381-83BD-AD0B2F56C93A}"/>
    <dgm:cxn modelId="{A4503D42-1A3F-4DBF-962F-B48C28AF950D}" srcId="{FC2FF161-EFC2-4DBF-9E65-5CE5196E30EE}" destId="{84A2756E-A4E2-4C8D-9FBF-A092FCF86A39}" srcOrd="2" destOrd="0" parTransId="{38200502-7FC8-438B-AEC1-ECCB07D9791B}" sibTransId="{FB9EBD39-3F78-462F-BEA3-C8964EC52516}"/>
    <dgm:cxn modelId="{D9BE608B-D384-4774-9A15-2ED25315FBBF}" srcId="{E125D247-4C84-41A0-9FA3-4EDA9C64AC0F}" destId="{11A5F870-5876-4388-85F6-14A62222983A}" srcOrd="0" destOrd="0" parTransId="{502859AC-040E-4DEB-BD15-B33D652AC835}" sibTransId="{B652A0A0-497F-48EC-9F95-DA95E9280416}"/>
    <dgm:cxn modelId="{26E05D97-AEC9-4A27-8807-2D941855B069}" type="presOf" srcId="{9AE55B32-927D-4317-899D-76F52A1110DE}" destId="{99A0FD63-D3C4-4BFD-8464-98E2DEC17E57}" srcOrd="0" destOrd="1" presId="urn:microsoft.com/office/officeart/2005/8/layout/vList2"/>
    <dgm:cxn modelId="{DC251FAD-51A7-411B-B8CE-551E0D781682}" type="presOf" srcId="{84A2756E-A4E2-4C8D-9FBF-A092FCF86A39}" destId="{3D9FC373-784B-4366-8A30-0A117FBF306F}" srcOrd="0" destOrd="0" presId="urn:microsoft.com/office/officeart/2005/8/layout/vList2"/>
    <dgm:cxn modelId="{5A9CCFB6-218A-4504-8398-4E38BF52DDA9}" type="presOf" srcId="{FC2FF161-EFC2-4DBF-9E65-5CE5196E30EE}" destId="{F9BBB2A8-FA1D-4269-8241-1C3853F43CEC}" srcOrd="0" destOrd="0" presId="urn:microsoft.com/office/officeart/2005/8/layout/vList2"/>
    <dgm:cxn modelId="{CDFAAABD-92C7-4B32-84B3-642CEDEC8E3E}" srcId="{9DC74BCC-FBFE-4E08-BC46-16B85E5FFA25}" destId="{C6F65978-9B51-4E53-A404-A25D02C35EDD}" srcOrd="0" destOrd="0" parTransId="{E58D6430-1EED-42EA-9DAE-680B073F7E64}" sibTransId="{43663904-CAE1-4B2B-A217-90FA5C27BF9A}"/>
    <dgm:cxn modelId="{1570DFC3-95BB-49EB-BB80-418D437A287D}" srcId="{84A2756E-A4E2-4C8D-9FBF-A092FCF86A39}" destId="{8A879E8C-76A9-4855-9860-11AFC98AFE5C}" srcOrd="2" destOrd="0" parTransId="{1E122329-4E71-4346-BCEB-551444947014}" sibTransId="{11BEFFE8-C54D-4C7A-9618-70384DE5F1DB}"/>
    <dgm:cxn modelId="{C0E10CC4-FC69-4008-A66A-753AE3F16732}" srcId="{84A2756E-A4E2-4C8D-9FBF-A092FCF86A39}" destId="{9AE55B32-927D-4317-899D-76F52A1110DE}" srcOrd="1" destOrd="0" parTransId="{345EBC3B-DC2A-4B79-A026-D29327E5814B}" sibTransId="{F24B94BE-4CC1-4D86-967E-F42CFD97E14C}"/>
    <dgm:cxn modelId="{27F5D4CD-5FE8-4D30-827B-EF510D68C667}" srcId="{FC2FF161-EFC2-4DBF-9E65-5CE5196E30EE}" destId="{E125D247-4C84-41A0-9FA3-4EDA9C64AC0F}" srcOrd="1" destOrd="0" parTransId="{266F9288-CA5A-4EAA-84BA-10765DF0AA55}" sibTransId="{D42430FB-61FB-4EEB-8B12-EE6FDA992FB2}"/>
    <dgm:cxn modelId="{C72484E3-300C-4C53-856B-6E1AE48C1A2A}" type="presOf" srcId="{C6F65978-9B51-4E53-A404-A25D02C35EDD}" destId="{FC02DC7F-0296-47CC-9DA5-3821E7521F87}" srcOrd="0" destOrd="0" presId="urn:microsoft.com/office/officeart/2005/8/layout/vList2"/>
    <dgm:cxn modelId="{0F2619E6-DB7A-4319-89F0-F6DE81A7BA26}" type="presOf" srcId="{11A5F870-5876-4388-85F6-14A62222983A}" destId="{9167DB93-EFEA-41D5-A13C-8B4F0BD0AFFD}" srcOrd="0" destOrd="0" presId="urn:microsoft.com/office/officeart/2005/8/layout/vList2"/>
    <dgm:cxn modelId="{ACC75BE2-A1F3-437B-9BE8-EF14B4A6D21C}" type="presParOf" srcId="{F9BBB2A8-FA1D-4269-8241-1C3853F43CEC}" destId="{0C32D960-E86F-449F-8C00-0FEADEA83521}" srcOrd="0" destOrd="0" presId="urn:microsoft.com/office/officeart/2005/8/layout/vList2"/>
    <dgm:cxn modelId="{3C65A66D-2B56-4A60-8A69-C99622328ECD}" type="presParOf" srcId="{F9BBB2A8-FA1D-4269-8241-1C3853F43CEC}" destId="{FC02DC7F-0296-47CC-9DA5-3821E7521F87}" srcOrd="1" destOrd="0" presId="urn:microsoft.com/office/officeart/2005/8/layout/vList2"/>
    <dgm:cxn modelId="{7F9CECC0-3B63-45FC-8611-EB055D14380E}" type="presParOf" srcId="{F9BBB2A8-FA1D-4269-8241-1C3853F43CEC}" destId="{5122B2F1-8CD4-4F4B-A3D2-BD1F2EC87F5A}" srcOrd="2" destOrd="0" presId="urn:microsoft.com/office/officeart/2005/8/layout/vList2"/>
    <dgm:cxn modelId="{D29A5700-0F49-4216-80A2-F2DC75619D85}" type="presParOf" srcId="{F9BBB2A8-FA1D-4269-8241-1C3853F43CEC}" destId="{9167DB93-EFEA-41D5-A13C-8B4F0BD0AFFD}" srcOrd="3" destOrd="0" presId="urn:microsoft.com/office/officeart/2005/8/layout/vList2"/>
    <dgm:cxn modelId="{7C56CB98-7EEC-4212-B1BB-A94FD1973315}" type="presParOf" srcId="{F9BBB2A8-FA1D-4269-8241-1C3853F43CEC}" destId="{3D9FC373-784B-4366-8A30-0A117FBF306F}" srcOrd="4" destOrd="0" presId="urn:microsoft.com/office/officeart/2005/8/layout/vList2"/>
    <dgm:cxn modelId="{D3219AF1-A75B-4464-8C4D-7131E57340B5}" type="presParOf" srcId="{F9BBB2A8-FA1D-4269-8241-1C3853F43CEC}" destId="{99A0FD63-D3C4-4BFD-8464-98E2DEC17E57}"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2FF161-EFC2-4DBF-9E65-5CE5196E30E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DC74BCC-FBFE-4E08-BC46-16B85E5FFA25}">
      <dgm:prSet/>
      <dgm:spPr/>
      <dgm:t>
        <a:bodyPr/>
        <a:lstStyle/>
        <a:p>
          <a:r>
            <a:rPr lang="en-US" dirty="0"/>
            <a:t>AIC can also be solved with LP Relaxation</a:t>
          </a:r>
        </a:p>
      </dgm:t>
    </dgm:pt>
    <dgm:pt modelId="{9A32E776-3826-4061-9B12-7E5F5B1E0415}" type="parTrans" cxnId="{16D55C2D-86A0-49AA-8F6B-5BE968388143}">
      <dgm:prSet/>
      <dgm:spPr/>
      <dgm:t>
        <a:bodyPr/>
        <a:lstStyle/>
        <a:p>
          <a:endParaRPr lang="en-US"/>
        </a:p>
      </dgm:t>
    </dgm:pt>
    <dgm:pt modelId="{7AB6DED5-D07A-4A71-9B65-CF0B62F6761A}" type="sibTrans" cxnId="{16D55C2D-86A0-49AA-8F6B-5BE968388143}">
      <dgm:prSet/>
      <dgm:spPr/>
      <dgm:t>
        <a:bodyPr/>
        <a:lstStyle/>
        <a:p>
          <a:endParaRPr lang="en-US"/>
        </a:p>
      </dgm:t>
    </dgm:pt>
    <dgm:pt modelId="{E125D247-4C84-41A0-9FA3-4EDA9C64AC0F}">
      <dgm:prSet/>
      <dgm:spPr>
        <a:blipFill>
          <a:blip xmlns:r="http://schemas.openxmlformats.org/officeDocument/2006/relationships" r:embed="rId1"/>
          <a:stretch>
            <a:fillRect l="-503"/>
          </a:stretch>
        </a:blipFill>
      </dgm:spPr>
      <dgm:t>
        <a:bodyPr/>
        <a:lstStyle/>
        <a:p>
          <a:r>
            <a:rPr lang="en-US">
              <a:noFill/>
            </a:rPr>
            <a:t> </a:t>
          </a:r>
        </a:p>
      </dgm:t>
    </dgm:pt>
    <dgm:pt modelId="{266F9288-CA5A-4EAA-84BA-10765DF0AA55}" type="parTrans" cxnId="{27F5D4CD-5FE8-4D30-827B-EF510D68C667}">
      <dgm:prSet/>
      <dgm:spPr/>
      <dgm:t>
        <a:bodyPr/>
        <a:lstStyle/>
        <a:p>
          <a:endParaRPr lang="en-US"/>
        </a:p>
      </dgm:t>
    </dgm:pt>
    <dgm:pt modelId="{D42430FB-61FB-4EEB-8B12-EE6FDA992FB2}" type="sibTrans" cxnId="{27F5D4CD-5FE8-4D30-827B-EF510D68C667}">
      <dgm:prSet/>
      <dgm:spPr/>
      <dgm:t>
        <a:bodyPr/>
        <a:lstStyle/>
        <a:p>
          <a:endParaRPr lang="en-US"/>
        </a:p>
      </dgm:t>
    </dgm:pt>
    <dgm:pt modelId="{84A2756E-A4E2-4C8D-9FBF-A092FCF86A39}">
      <dgm:prSet/>
      <dgm:spPr/>
      <dgm:t>
        <a:bodyPr/>
        <a:lstStyle/>
        <a:p>
          <a:r>
            <a:rPr lang="en-US" b="1" u="sng" dirty="0"/>
            <a:t>2. Define </a:t>
          </a:r>
          <a:r>
            <a:rPr lang="en-US" b="1" u="sng" dirty="0">
              <a:solidFill>
                <a:schemeClr val="bg1"/>
              </a:solidFill>
            </a:rPr>
            <a:t>p-cut</a:t>
          </a:r>
          <a:r>
            <a:rPr lang="en-US" dirty="0"/>
            <a:t>: cut off uncommitted and un-dispatched regions</a:t>
          </a:r>
        </a:p>
      </dgm:t>
    </dgm:pt>
    <dgm:pt modelId="{38200502-7FC8-438B-AEC1-ECCB07D9791B}" type="parTrans" cxnId="{A4503D42-1A3F-4DBF-962F-B48C28AF950D}">
      <dgm:prSet/>
      <dgm:spPr/>
      <dgm:t>
        <a:bodyPr/>
        <a:lstStyle/>
        <a:p>
          <a:endParaRPr lang="en-US"/>
        </a:p>
      </dgm:t>
    </dgm:pt>
    <dgm:pt modelId="{FB9EBD39-3F78-462F-BEA3-C8964EC52516}" type="sibTrans" cxnId="{A4503D42-1A3F-4DBF-962F-B48C28AF950D}">
      <dgm:prSet/>
      <dgm:spPr/>
      <dgm:t>
        <a:bodyPr/>
        <a:lstStyle/>
        <a:p>
          <a:endParaRPr lang="en-US"/>
        </a:p>
      </dgm:t>
    </dgm:pt>
    <dgm:pt modelId="{8946E8EA-501C-4C2E-AE7B-5EFC362B6C8E}">
      <dgm:prSet custT="1"/>
      <dgm:spPr>
        <a:blipFill>
          <a:blip xmlns:r="http://schemas.openxmlformats.org/officeDocument/2006/relationships" r:embed="rId2"/>
          <a:stretch>
            <a:fillRect t="-3115"/>
          </a:stretch>
        </a:blipFill>
      </dgm:spPr>
      <dgm:t>
        <a:bodyPr/>
        <a:lstStyle/>
        <a:p>
          <a:r>
            <a:rPr lang="en-US">
              <a:noFill/>
            </a:rPr>
            <a:t> </a:t>
          </a:r>
        </a:p>
      </dgm:t>
    </dgm:pt>
    <dgm:pt modelId="{55BF5BE3-9855-42CE-9FE1-CFD8B16654E6}" type="parTrans" cxnId="{346D2A5F-10F4-41EE-B314-89CF25FC13D9}">
      <dgm:prSet/>
      <dgm:spPr/>
      <dgm:t>
        <a:bodyPr/>
        <a:lstStyle/>
        <a:p>
          <a:endParaRPr lang="en-US"/>
        </a:p>
      </dgm:t>
    </dgm:pt>
    <dgm:pt modelId="{AFBE25D2-4C73-4381-83BD-AD0B2F56C93A}" type="sibTrans" cxnId="{346D2A5F-10F4-41EE-B314-89CF25FC13D9}">
      <dgm:prSet/>
      <dgm:spPr/>
      <dgm:t>
        <a:bodyPr/>
        <a:lstStyle/>
        <a:p>
          <a:endParaRPr lang="en-US"/>
        </a:p>
      </dgm:t>
    </dgm:pt>
    <dgm:pt modelId="{8A879E8C-76A9-4855-9860-11AFC98AFE5C}">
      <dgm:prSet custT="1"/>
      <dgm:spPr/>
      <dgm:t>
        <a:bodyPr/>
        <a:lstStyle/>
        <a:p>
          <a:r>
            <a:rPr lang="en-US">
              <a:noFill/>
            </a:rPr>
            <a:t> </a:t>
          </a:r>
        </a:p>
      </dgm:t>
    </dgm:pt>
    <dgm:pt modelId="{1E122329-4E71-4346-BCEB-551444947014}" type="parTrans" cxnId="{1570DFC3-95BB-49EB-BB80-418D437A287D}">
      <dgm:prSet/>
      <dgm:spPr/>
      <dgm:t>
        <a:bodyPr/>
        <a:lstStyle/>
        <a:p>
          <a:endParaRPr lang="en-US"/>
        </a:p>
      </dgm:t>
    </dgm:pt>
    <dgm:pt modelId="{11BEFFE8-C54D-4C7A-9618-70384DE5F1DB}" type="sibTrans" cxnId="{1570DFC3-95BB-49EB-BB80-418D437A287D}">
      <dgm:prSet/>
      <dgm:spPr/>
      <dgm:t>
        <a:bodyPr/>
        <a:lstStyle/>
        <a:p>
          <a:endParaRPr lang="en-US"/>
        </a:p>
      </dgm:t>
    </dgm:pt>
    <dgm:pt modelId="{11A5F870-5876-4388-85F6-14A62222983A}">
      <dgm:prSet custT="1"/>
      <dgm:spPr>
        <a:blipFill>
          <a:blip xmlns:r="http://schemas.openxmlformats.org/officeDocument/2006/relationships" r:embed="rId3"/>
          <a:stretch>
            <a:fillRect t="-13095"/>
          </a:stretch>
        </a:blipFill>
      </dgm:spPr>
      <dgm:t>
        <a:bodyPr/>
        <a:lstStyle/>
        <a:p>
          <a:r>
            <a:rPr lang="en-US">
              <a:noFill/>
            </a:rPr>
            <a:t> </a:t>
          </a:r>
        </a:p>
      </dgm:t>
    </dgm:pt>
    <dgm:pt modelId="{502859AC-040E-4DEB-BD15-B33D652AC835}" type="parTrans" cxnId="{D9BE608B-D384-4774-9A15-2ED25315FBBF}">
      <dgm:prSet/>
      <dgm:spPr/>
      <dgm:t>
        <a:bodyPr/>
        <a:lstStyle/>
        <a:p>
          <a:endParaRPr lang="en-US"/>
        </a:p>
      </dgm:t>
    </dgm:pt>
    <dgm:pt modelId="{B652A0A0-497F-48EC-9F95-DA95E9280416}" type="sibTrans" cxnId="{D9BE608B-D384-4774-9A15-2ED25315FBBF}">
      <dgm:prSet/>
      <dgm:spPr/>
      <dgm:t>
        <a:bodyPr/>
        <a:lstStyle/>
        <a:p>
          <a:endParaRPr lang="en-US"/>
        </a:p>
      </dgm:t>
    </dgm:pt>
    <dgm:pt modelId="{9AE55B32-927D-4317-899D-76F52A1110DE}">
      <dgm:prSet custT="1"/>
      <dgm:spPr/>
      <dgm:t>
        <a:bodyPr/>
        <a:lstStyle/>
        <a:p>
          <a:r>
            <a:rPr lang="en-US">
              <a:noFill/>
            </a:rPr>
            <a:t> </a:t>
          </a:r>
        </a:p>
      </dgm:t>
    </dgm:pt>
    <dgm:pt modelId="{F24B94BE-4CC1-4D86-967E-F42CFD97E14C}" type="sibTrans" cxnId="{C0E10CC4-FC69-4008-A66A-753AE3F16732}">
      <dgm:prSet/>
      <dgm:spPr/>
      <dgm:t>
        <a:bodyPr/>
        <a:lstStyle/>
        <a:p>
          <a:endParaRPr lang="en-US"/>
        </a:p>
      </dgm:t>
    </dgm:pt>
    <dgm:pt modelId="{345EBC3B-DC2A-4B79-A026-D29327E5814B}" type="parTrans" cxnId="{C0E10CC4-FC69-4008-A66A-753AE3F16732}">
      <dgm:prSet/>
      <dgm:spPr/>
      <dgm:t>
        <a:bodyPr/>
        <a:lstStyle/>
        <a:p>
          <a:endParaRPr lang="en-US"/>
        </a:p>
      </dgm:t>
    </dgm:pt>
    <dgm:pt modelId="{C6F65978-9B51-4E53-A404-A25D02C35EDD}">
      <dgm:prSet custT="1"/>
      <dgm:spPr>
        <a:blipFill>
          <a:blip xmlns:r="http://schemas.openxmlformats.org/officeDocument/2006/relationships" r:embed="rId4"/>
          <a:stretch>
            <a:fillRect t="-12381" b="-18095"/>
          </a:stretch>
        </a:blipFill>
      </dgm:spPr>
      <dgm:t>
        <a:bodyPr/>
        <a:lstStyle/>
        <a:p>
          <a:r>
            <a:rPr lang="en-US">
              <a:noFill/>
            </a:rPr>
            <a:t> </a:t>
          </a:r>
        </a:p>
      </dgm:t>
    </dgm:pt>
    <dgm:pt modelId="{E58D6430-1EED-42EA-9DAE-680B073F7E64}" type="parTrans" cxnId="{CDFAAABD-92C7-4B32-84B3-642CEDEC8E3E}">
      <dgm:prSet/>
      <dgm:spPr/>
      <dgm:t>
        <a:bodyPr/>
        <a:lstStyle/>
        <a:p>
          <a:endParaRPr lang="en-US"/>
        </a:p>
      </dgm:t>
    </dgm:pt>
    <dgm:pt modelId="{43663904-CAE1-4B2B-A217-90FA5C27BF9A}" type="sibTrans" cxnId="{CDFAAABD-92C7-4B32-84B3-642CEDEC8E3E}">
      <dgm:prSet/>
      <dgm:spPr/>
      <dgm:t>
        <a:bodyPr/>
        <a:lstStyle/>
        <a:p>
          <a:endParaRPr lang="en-US"/>
        </a:p>
      </dgm:t>
    </dgm:pt>
    <dgm:pt modelId="{F9BBB2A8-FA1D-4269-8241-1C3853F43CEC}" type="pres">
      <dgm:prSet presAssocID="{FC2FF161-EFC2-4DBF-9E65-5CE5196E30EE}" presName="linear" presStyleCnt="0">
        <dgm:presLayoutVars>
          <dgm:animLvl val="lvl"/>
          <dgm:resizeHandles val="exact"/>
        </dgm:presLayoutVars>
      </dgm:prSet>
      <dgm:spPr/>
    </dgm:pt>
    <dgm:pt modelId="{0C32D960-E86F-449F-8C00-0FEADEA83521}" type="pres">
      <dgm:prSet presAssocID="{9DC74BCC-FBFE-4E08-BC46-16B85E5FFA25}" presName="parentText" presStyleLbl="node1" presStyleIdx="0" presStyleCnt="3" custScaleY="61057">
        <dgm:presLayoutVars>
          <dgm:chMax val="0"/>
          <dgm:bulletEnabled val="1"/>
        </dgm:presLayoutVars>
      </dgm:prSet>
      <dgm:spPr/>
    </dgm:pt>
    <dgm:pt modelId="{FC02DC7F-0296-47CC-9DA5-3821E7521F87}" type="pres">
      <dgm:prSet presAssocID="{9DC74BCC-FBFE-4E08-BC46-16B85E5FFA25}" presName="childText" presStyleLbl="revTx" presStyleIdx="0" presStyleCnt="3">
        <dgm:presLayoutVars>
          <dgm:bulletEnabled val="1"/>
        </dgm:presLayoutVars>
      </dgm:prSet>
      <dgm:spPr/>
    </dgm:pt>
    <dgm:pt modelId="{5122B2F1-8CD4-4F4B-A3D2-BD1F2EC87F5A}" type="pres">
      <dgm:prSet presAssocID="{E125D247-4C84-41A0-9FA3-4EDA9C64AC0F}" presName="parentText" presStyleLbl="node1" presStyleIdx="1" presStyleCnt="3" custScaleY="67865">
        <dgm:presLayoutVars>
          <dgm:chMax val="0"/>
          <dgm:bulletEnabled val="1"/>
        </dgm:presLayoutVars>
      </dgm:prSet>
      <dgm:spPr/>
    </dgm:pt>
    <dgm:pt modelId="{9167DB93-EFEA-41D5-A13C-8B4F0BD0AFFD}" type="pres">
      <dgm:prSet presAssocID="{E125D247-4C84-41A0-9FA3-4EDA9C64AC0F}" presName="childText" presStyleLbl="revTx" presStyleIdx="1" presStyleCnt="3">
        <dgm:presLayoutVars>
          <dgm:bulletEnabled val="1"/>
        </dgm:presLayoutVars>
      </dgm:prSet>
      <dgm:spPr/>
    </dgm:pt>
    <dgm:pt modelId="{3D9FC373-784B-4366-8A30-0A117FBF306F}" type="pres">
      <dgm:prSet presAssocID="{84A2756E-A4E2-4C8D-9FBF-A092FCF86A39}" presName="parentText" presStyleLbl="node1" presStyleIdx="2" presStyleCnt="3" custScaleY="57228">
        <dgm:presLayoutVars>
          <dgm:chMax val="0"/>
          <dgm:bulletEnabled val="1"/>
        </dgm:presLayoutVars>
      </dgm:prSet>
      <dgm:spPr/>
    </dgm:pt>
    <dgm:pt modelId="{99A0FD63-D3C4-4BFD-8464-98E2DEC17E57}" type="pres">
      <dgm:prSet presAssocID="{84A2756E-A4E2-4C8D-9FBF-A092FCF86A39}" presName="childText" presStyleLbl="revTx" presStyleIdx="2" presStyleCnt="3">
        <dgm:presLayoutVars>
          <dgm:bulletEnabled val="1"/>
        </dgm:presLayoutVars>
      </dgm:prSet>
      <dgm:spPr/>
    </dgm:pt>
  </dgm:ptLst>
  <dgm:cxnLst>
    <dgm:cxn modelId="{8B194E01-004B-481F-A8C7-14DDEB0606E4}" type="presOf" srcId="{9DC74BCC-FBFE-4E08-BC46-16B85E5FFA25}" destId="{0C32D960-E86F-449F-8C00-0FEADEA83521}" srcOrd="0" destOrd="0" presId="urn:microsoft.com/office/officeart/2005/8/layout/vList2"/>
    <dgm:cxn modelId="{B181802B-637D-4A5E-8174-1BD3D022C3B8}" type="presOf" srcId="{E125D247-4C84-41A0-9FA3-4EDA9C64AC0F}" destId="{5122B2F1-8CD4-4F4B-A3D2-BD1F2EC87F5A}" srcOrd="0" destOrd="0" presId="urn:microsoft.com/office/officeart/2005/8/layout/vList2"/>
    <dgm:cxn modelId="{55F76E2C-3404-4C0A-9CBE-9B2F407414E3}" type="presOf" srcId="{8946E8EA-501C-4C2E-AE7B-5EFC362B6C8E}" destId="{99A0FD63-D3C4-4BFD-8464-98E2DEC17E57}" srcOrd="0" destOrd="0" presId="urn:microsoft.com/office/officeart/2005/8/layout/vList2"/>
    <dgm:cxn modelId="{16D55C2D-86A0-49AA-8F6B-5BE968388143}" srcId="{FC2FF161-EFC2-4DBF-9E65-5CE5196E30EE}" destId="{9DC74BCC-FBFE-4E08-BC46-16B85E5FFA25}" srcOrd="0" destOrd="0" parTransId="{9A32E776-3826-4061-9B12-7E5F5B1E0415}" sibTransId="{7AB6DED5-D07A-4A71-9B65-CF0B62F6761A}"/>
    <dgm:cxn modelId="{15B9D05B-14DD-4472-AA52-0698AB6D7FFC}" type="presOf" srcId="{8A879E8C-76A9-4855-9860-11AFC98AFE5C}" destId="{99A0FD63-D3C4-4BFD-8464-98E2DEC17E57}" srcOrd="0" destOrd="2" presId="urn:microsoft.com/office/officeart/2005/8/layout/vList2"/>
    <dgm:cxn modelId="{346D2A5F-10F4-41EE-B314-89CF25FC13D9}" srcId="{84A2756E-A4E2-4C8D-9FBF-A092FCF86A39}" destId="{8946E8EA-501C-4C2E-AE7B-5EFC362B6C8E}" srcOrd="0" destOrd="0" parTransId="{55BF5BE3-9855-42CE-9FE1-CFD8B16654E6}" sibTransId="{AFBE25D2-4C73-4381-83BD-AD0B2F56C93A}"/>
    <dgm:cxn modelId="{A4503D42-1A3F-4DBF-962F-B48C28AF950D}" srcId="{FC2FF161-EFC2-4DBF-9E65-5CE5196E30EE}" destId="{84A2756E-A4E2-4C8D-9FBF-A092FCF86A39}" srcOrd="2" destOrd="0" parTransId="{38200502-7FC8-438B-AEC1-ECCB07D9791B}" sibTransId="{FB9EBD39-3F78-462F-BEA3-C8964EC52516}"/>
    <dgm:cxn modelId="{D9BE608B-D384-4774-9A15-2ED25315FBBF}" srcId="{E125D247-4C84-41A0-9FA3-4EDA9C64AC0F}" destId="{11A5F870-5876-4388-85F6-14A62222983A}" srcOrd="0" destOrd="0" parTransId="{502859AC-040E-4DEB-BD15-B33D652AC835}" sibTransId="{B652A0A0-497F-48EC-9F95-DA95E9280416}"/>
    <dgm:cxn modelId="{26E05D97-AEC9-4A27-8807-2D941855B069}" type="presOf" srcId="{9AE55B32-927D-4317-899D-76F52A1110DE}" destId="{99A0FD63-D3C4-4BFD-8464-98E2DEC17E57}" srcOrd="0" destOrd="1" presId="urn:microsoft.com/office/officeart/2005/8/layout/vList2"/>
    <dgm:cxn modelId="{DC251FAD-51A7-411B-B8CE-551E0D781682}" type="presOf" srcId="{84A2756E-A4E2-4C8D-9FBF-A092FCF86A39}" destId="{3D9FC373-784B-4366-8A30-0A117FBF306F}" srcOrd="0" destOrd="0" presId="urn:microsoft.com/office/officeart/2005/8/layout/vList2"/>
    <dgm:cxn modelId="{5A9CCFB6-218A-4504-8398-4E38BF52DDA9}" type="presOf" srcId="{FC2FF161-EFC2-4DBF-9E65-5CE5196E30EE}" destId="{F9BBB2A8-FA1D-4269-8241-1C3853F43CEC}" srcOrd="0" destOrd="0" presId="urn:microsoft.com/office/officeart/2005/8/layout/vList2"/>
    <dgm:cxn modelId="{CDFAAABD-92C7-4B32-84B3-642CEDEC8E3E}" srcId="{9DC74BCC-FBFE-4E08-BC46-16B85E5FFA25}" destId="{C6F65978-9B51-4E53-A404-A25D02C35EDD}" srcOrd="0" destOrd="0" parTransId="{E58D6430-1EED-42EA-9DAE-680B073F7E64}" sibTransId="{43663904-CAE1-4B2B-A217-90FA5C27BF9A}"/>
    <dgm:cxn modelId="{1570DFC3-95BB-49EB-BB80-418D437A287D}" srcId="{84A2756E-A4E2-4C8D-9FBF-A092FCF86A39}" destId="{8A879E8C-76A9-4855-9860-11AFC98AFE5C}" srcOrd="2" destOrd="0" parTransId="{1E122329-4E71-4346-BCEB-551444947014}" sibTransId="{11BEFFE8-C54D-4C7A-9618-70384DE5F1DB}"/>
    <dgm:cxn modelId="{C0E10CC4-FC69-4008-A66A-753AE3F16732}" srcId="{84A2756E-A4E2-4C8D-9FBF-A092FCF86A39}" destId="{9AE55B32-927D-4317-899D-76F52A1110DE}" srcOrd="1" destOrd="0" parTransId="{345EBC3B-DC2A-4B79-A026-D29327E5814B}" sibTransId="{F24B94BE-4CC1-4D86-967E-F42CFD97E14C}"/>
    <dgm:cxn modelId="{27F5D4CD-5FE8-4D30-827B-EF510D68C667}" srcId="{FC2FF161-EFC2-4DBF-9E65-5CE5196E30EE}" destId="{E125D247-4C84-41A0-9FA3-4EDA9C64AC0F}" srcOrd="1" destOrd="0" parTransId="{266F9288-CA5A-4EAA-84BA-10765DF0AA55}" sibTransId="{D42430FB-61FB-4EEB-8B12-EE6FDA992FB2}"/>
    <dgm:cxn modelId="{C72484E3-300C-4C53-856B-6E1AE48C1A2A}" type="presOf" srcId="{C6F65978-9B51-4E53-A404-A25D02C35EDD}" destId="{FC02DC7F-0296-47CC-9DA5-3821E7521F87}" srcOrd="0" destOrd="0" presId="urn:microsoft.com/office/officeart/2005/8/layout/vList2"/>
    <dgm:cxn modelId="{0F2619E6-DB7A-4319-89F0-F6DE81A7BA26}" type="presOf" srcId="{11A5F870-5876-4388-85F6-14A62222983A}" destId="{9167DB93-EFEA-41D5-A13C-8B4F0BD0AFFD}" srcOrd="0" destOrd="0" presId="urn:microsoft.com/office/officeart/2005/8/layout/vList2"/>
    <dgm:cxn modelId="{ACC75BE2-A1F3-437B-9BE8-EF14B4A6D21C}" type="presParOf" srcId="{F9BBB2A8-FA1D-4269-8241-1C3853F43CEC}" destId="{0C32D960-E86F-449F-8C00-0FEADEA83521}" srcOrd="0" destOrd="0" presId="urn:microsoft.com/office/officeart/2005/8/layout/vList2"/>
    <dgm:cxn modelId="{3C65A66D-2B56-4A60-8A69-C99622328ECD}" type="presParOf" srcId="{F9BBB2A8-FA1D-4269-8241-1C3853F43CEC}" destId="{FC02DC7F-0296-47CC-9DA5-3821E7521F87}" srcOrd="1" destOrd="0" presId="urn:microsoft.com/office/officeart/2005/8/layout/vList2"/>
    <dgm:cxn modelId="{7F9CECC0-3B63-45FC-8611-EB055D14380E}" type="presParOf" srcId="{F9BBB2A8-FA1D-4269-8241-1C3853F43CEC}" destId="{5122B2F1-8CD4-4F4B-A3D2-BD1F2EC87F5A}" srcOrd="2" destOrd="0" presId="urn:microsoft.com/office/officeart/2005/8/layout/vList2"/>
    <dgm:cxn modelId="{D29A5700-0F49-4216-80A2-F2DC75619D85}" type="presParOf" srcId="{F9BBB2A8-FA1D-4269-8241-1C3853F43CEC}" destId="{9167DB93-EFEA-41D5-A13C-8B4F0BD0AFFD}" srcOrd="3" destOrd="0" presId="urn:microsoft.com/office/officeart/2005/8/layout/vList2"/>
    <dgm:cxn modelId="{7C56CB98-7EEC-4212-B1BB-A94FD1973315}" type="presParOf" srcId="{F9BBB2A8-FA1D-4269-8241-1C3853F43CEC}" destId="{3D9FC373-784B-4366-8A30-0A117FBF306F}" srcOrd="4" destOrd="0" presId="urn:microsoft.com/office/officeart/2005/8/layout/vList2"/>
    <dgm:cxn modelId="{D3219AF1-A75B-4464-8C4D-7131E57340B5}" type="presParOf" srcId="{F9BBB2A8-FA1D-4269-8241-1C3853F43CEC}" destId="{99A0FD63-D3C4-4BFD-8464-98E2DEC17E57}"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19BF82-B414-4639-B929-EE3E58ED30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C5F6849-CD56-4F49-9273-17294C6A43C3}">
      <dgm:prSet/>
      <dgm:spPr/>
      <dgm:t>
        <a:bodyPr/>
        <a:lstStyle/>
        <a:p>
          <a:r>
            <a:rPr lang="en-US" dirty="0"/>
            <a:t>CHP and AIC are prototyped to study revised MISO DA cases including </a:t>
          </a:r>
        </a:p>
      </dgm:t>
    </dgm:pt>
    <dgm:pt modelId="{544AB8BC-3D6F-4DEA-9931-E648F8200E71}" type="parTrans" cxnId="{6988A3E7-D18C-4B5E-B30A-B32429506C3E}">
      <dgm:prSet/>
      <dgm:spPr/>
      <dgm:t>
        <a:bodyPr/>
        <a:lstStyle/>
        <a:p>
          <a:endParaRPr lang="en-US"/>
        </a:p>
      </dgm:t>
    </dgm:pt>
    <dgm:pt modelId="{CC221D54-B2E7-417B-A108-13FE53395E59}" type="sibTrans" cxnId="{6988A3E7-D18C-4B5E-B30A-B32429506C3E}">
      <dgm:prSet/>
      <dgm:spPr/>
      <dgm:t>
        <a:bodyPr/>
        <a:lstStyle/>
        <a:p>
          <a:endParaRPr lang="en-US"/>
        </a:p>
      </dgm:t>
    </dgm:pt>
    <dgm:pt modelId="{D439B1A4-950C-4908-927D-5C47752C0341}">
      <dgm:prSet/>
      <dgm:spPr/>
      <dgm:t>
        <a:bodyPr/>
        <a:lstStyle/>
        <a:p>
          <a:r>
            <a:rPr lang="en-US" dirty="0"/>
            <a:t>Energy only with Transmission constraints</a:t>
          </a:r>
        </a:p>
      </dgm:t>
    </dgm:pt>
    <dgm:pt modelId="{AE4F346B-4B9E-4FF9-B6C7-289627347CC5}" type="parTrans" cxnId="{698EEAAC-BB65-4C01-AAA9-45F5E14424D6}">
      <dgm:prSet/>
      <dgm:spPr/>
      <dgm:t>
        <a:bodyPr/>
        <a:lstStyle/>
        <a:p>
          <a:endParaRPr lang="en-US"/>
        </a:p>
      </dgm:t>
    </dgm:pt>
    <dgm:pt modelId="{39CBB725-F8FC-4825-A773-915FDE36DFDB}" type="sibTrans" cxnId="{698EEAAC-BB65-4C01-AAA9-45F5E14424D6}">
      <dgm:prSet/>
      <dgm:spPr/>
      <dgm:t>
        <a:bodyPr/>
        <a:lstStyle/>
        <a:p>
          <a:endParaRPr lang="en-US"/>
        </a:p>
      </dgm:t>
    </dgm:pt>
    <dgm:pt modelId="{CE06BDD3-215B-4C28-92DD-BE68D14111A8}">
      <dgm:prSet/>
      <dgm:spPr/>
      <dgm:t>
        <a:bodyPr/>
        <a:lstStyle/>
        <a:p>
          <a:r>
            <a:rPr lang="en-US" dirty="0"/>
            <a:t>Most of generation constraints (limit, ramping, min run / min down / max run times)</a:t>
          </a:r>
        </a:p>
      </dgm:t>
    </dgm:pt>
    <dgm:pt modelId="{E1DBA2A0-DBDC-4963-A4B8-A12F0B4CA9D0}" type="parTrans" cxnId="{FFE6A7EB-4769-4A77-966E-17D81C102D19}">
      <dgm:prSet/>
      <dgm:spPr/>
      <dgm:t>
        <a:bodyPr/>
        <a:lstStyle/>
        <a:p>
          <a:endParaRPr lang="en-US"/>
        </a:p>
      </dgm:t>
    </dgm:pt>
    <dgm:pt modelId="{F065397B-303F-4CB5-BA95-8781F6C3B667}" type="sibTrans" cxnId="{FFE6A7EB-4769-4A77-966E-17D81C102D19}">
      <dgm:prSet/>
      <dgm:spPr/>
      <dgm:t>
        <a:bodyPr/>
        <a:lstStyle/>
        <a:p>
          <a:endParaRPr lang="en-US"/>
        </a:p>
      </dgm:t>
    </dgm:pt>
    <dgm:pt modelId="{A7374D65-E92E-4AB3-930D-76BDBC775901}">
      <dgm:prSet/>
      <dgm:spPr/>
      <dgm:t>
        <a:bodyPr/>
        <a:lstStyle/>
        <a:p>
          <a:r>
            <a:rPr lang="en-US" dirty="0"/>
            <a:t>Generation costs: hot / intermediate / cold startup times and costs, no load cost and piece wise linear incremental energy cost</a:t>
          </a:r>
        </a:p>
      </dgm:t>
    </dgm:pt>
    <dgm:pt modelId="{FCFB95D8-57E1-44AC-A255-5704D378D7C4}" type="parTrans" cxnId="{666FD387-5AF3-41CE-B024-AF55B322E5EC}">
      <dgm:prSet/>
      <dgm:spPr/>
      <dgm:t>
        <a:bodyPr/>
        <a:lstStyle/>
        <a:p>
          <a:endParaRPr lang="en-US"/>
        </a:p>
      </dgm:t>
    </dgm:pt>
    <dgm:pt modelId="{2B539DE5-2FBC-40D1-883C-A81CB2C3C780}" type="sibTrans" cxnId="{666FD387-5AF3-41CE-B024-AF55B322E5EC}">
      <dgm:prSet/>
      <dgm:spPr/>
      <dgm:t>
        <a:bodyPr/>
        <a:lstStyle/>
        <a:p>
          <a:endParaRPr lang="en-US"/>
        </a:p>
      </dgm:t>
    </dgm:pt>
    <dgm:pt modelId="{A4DD6F95-1A8F-48FF-B021-269EA9677CA7}">
      <dgm:prSet/>
      <dgm:spPr/>
      <dgm:t>
        <a:bodyPr/>
        <a:lstStyle/>
        <a:p>
          <a:r>
            <a:rPr lang="en-US"/>
            <a:t>Three versions of AIC:</a:t>
          </a:r>
        </a:p>
      </dgm:t>
    </dgm:pt>
    <dgm:pt modelId="{C41F7D52-17E6-4324-B9E1-2F78B371845A}" type="parTrans" cxnId="{EB25F538-239F-4E49-B9EA-7C25D0BB6F6A}">
      <dgm:prSet/>
      <dgm:spPr/>
      <dgm:t>
        <a:bodyPr/>
        <a:lstStyle/>
        <a:p>
          <a:endParaRPr lang="en-US"/>
        </a:p>
      </dgm:t>
    </dgm:pt>
    <dgm:pt modelId="{90BB1DF2-78DC-4929-9E1E-7751028FAD09}" type="sibTrans" cxnId="{EB25F538-239F-4E49-B9EA-7C25D0BB6F6A}">
      <dgm:prSet/>
      <dgm:spPr/>
      <dgm:t>
        <a:bodyPr/>
        <a:lstStyle/>
        <a:p>
          <a:endParaRPr lang="en-US"/>
        </a:p>
      </dgm:t>
    </dgm:pt>
    <dgm:pt modelId="{DDDF0E37-CE5A-47C3-B604-6A9622DDC7AC}">
      <dgm:prSet/>
      <dgm:spPr/>
      <dgm:t>
        <a:bodyPr/>
        <a:lstStyle/>
        <a:p>
          <a:r>
            <a:rPr lang="en-US"/>
            <a:t>“AIC”: with p-cut and extended generator convex hull / convex envelope  formulation</a:t>
          </a:r>
        </a:p>
      </dgm:t>
    </dgm:pt>
    <dgm:pt modelId="{D4DFE882-2A75-4F65-8229-041BB6C92917}" type="parTrans" cxnId="{B9785A41-F54F-4CEB-A011-D7D093D62DFD}">
      <dgm:prSet/>
      <dgm:spPr/>
      <dgm:t>
        <a:bodyPr/>
        <a:lstStyle/>
        <a:p>
          <a:endParaRPr lang="en-US"/>
        </a:p>
      </dgm:t>
    </dgm:pt>
    <dgm:pt modelId="{70F8654E-D137-4D7C-8B07-385D1E16AEC6}" type="sibTrans" cxnId="{B9785A41-F54F-4CEB-A011-D7D093D62DFD}">
      <dgm:prSet/>
      <dgm:spPr/>
      <dgm:t>
        <a:bodyPr/>
        <a:lstStyle/>
        <a:p>
          <a:endParaRPr lang="en-US"/>
        </a:p>
      </dgm:t>
    </dgm:pt>
    <dgm:pt modelId="{2D33FD95-9F45-473B-B70F-B6C4A6172EC9}">
      <dgm:prSet/>
      <dgm:spPr/>
      <dgm:t>
        <a:bodyPr/>
        <a:lstStyle/>
        <a:p>
          <a:r>
            <a:rPr lang="en-US"/>
            <a:t>“AIC2”: with p-cut and 3-binary formulation</a:t>
          </a:r>
        </a:p>
      </dgm:t>
    </dgm:pt>
    <dgm:pt modelId="{EF59386D-901C-4034-A960-ED246315F0CD}" type="parTrans" cxnId="{F90C2E68-5F49-4CCA-8D99-3573C7F14475}">
      <dgm:prSet/>
      <dgm:spPr/>
      <dgm:t>
        <a:bodyPr/>
        <a:lstStyle/>
        <a:p>
          <a:endParaRPr lang="en-US"/>
        </a:p>
      </dgm:t>
    </dgm:pt>
    <dgm:pt modelId="{6FE36512-BAC2-4D71-81A6-929747D446B3}" type="sibTrans" cxnId="{F90C2E68-5F49-4CCA-8D99-3573C7F14475}">
      <dgm:prSet/>
      <dgm:spPr/>
      <dgm:t>
        <a:bodyPr/>
        <a:lstStyle/>
        <a:p>
          <a:endParaRPr lang="en-US"/>
        </a:p>
      </dgm:t>
    </dgm:pt>
    <dgm:pt modelId="{C4B4538D-4BF9-421D-A024-86DF3509CDFF}">
      <dgm:prSet/>
      <dgm:spPr/>
      <dgm:t>
        <a:bodyPr/>
        <a:lstStyle/>
        <a:p>
          <a:r>
            <a:rPr lang="en-US" dirty="0"/>
            <a:t>“AIC34”: with additional p-cut, binary cuts, flow cuts and 3-binary formulation</a:t>
          </a:r>
          <a:r>
            <a:rPr lang="en-US" baseline="30000" dirty="0"/>
            <a:t>[7]</a:t>
          </a:r>
          <a:endParaRPr lang="en-US" dirty="0"/>
        </a:p>
      </dgm:t>
    </dgm:pt>
    <dgm:pt modelId="{583844CC-540E-4061-A937-700513C550FD}" type="parTrans" cxnId="{35EBBFCA-E154-4420-92C0-DD930E546168}">
      <dgm:prSet/>
      <dgm:spPr/>
      <dgm:t>
        <a:bodyPr/>
        <a:lstStyle/>
        <a:p>
          <a:endParaRPr lang="en-US"/>
        </a:p>
      </dgm:t>
    </dgm:pt>
    <dgm:pt modelId="{49B5B2C6-94A5-4A80-A857-E9FCC691661A}" type="sibTrans" cxnId="{35EBBFCA-E154-4420-92C0-DD930E546168}">
      <dgm:prSet/>
      <dgm:spPr/>
      <dgm:t>
        <a:bodyPr/>
        <a:lstStyle/>
        <a:p>
          <a:endParaRPr lang="en-US"/>
        </a:p>
      </dgm:t>
    </dgm:pt>
    <mc:AlternateContent xmlns:mc="http://schemas.openxmlformats.org/markup-compatibility/2006" xmlns:a14="http://schemas.microsoft.com/office/drawing/2010/main">
      <mc:Choice Requires="a14">
        <dgm:pt modelId="{96DCBEA7-CF79-4F45-B987-653A43B81911}">
          <dgm:prSet/>
          <dgm:spPr/>
          <dgm:t>
            <a:bodyPr/>
            <a:lstStyle/>
            <a:p>
              <a:r>
                <a:rPr lang="en-US" b="0" dirty="0"/>
                <a:t>Binary cuts: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m:t>
                  </m:r>
                  <m:sSup>
                    <m:sSupPr>
                      <m:ctrlPr>
                        <a:rPr lang="en-US" b="0" i="1">
                          <a:latin typeface="Cambria Math" panose="02040503050406030204" pitchFamily="18" charset="0"/>
                        </a:rPr>
                      </m:ctrlPr>
                    </m:sSupPr>
                    <m:e>
                      <m:r>
                        <a:rPr lang="en-US" b="0" i="1">
                          <a:latin typeface="Cambria Math" panose="02040503050406030204" pitchFamily="18" charset="0"/>
                        </a:rPr>
                        <m:t>𝑢</m:t>
                      </m:r>
                    </m:e>
                    <m:sup>
                      <m:r>
                        <a:rPr lang="en-US" b="0" i="1">
                          <a:latin typeface="Cambria Math" panose="02040503050406030204" pitchFamily="18" charset="0"/>
                        </a:rPr>
                        <m:t>∗</m:t>
                      </m:r>
                    </m:sup>
                  </m:sSup>
                  <m:r>
                    <a:rPr lang="en-US" b="0" i="1">
                      <a:latin typeface="Cambria Math" panose="02040503050406030204" pitchFamily="18" charset="0"/>
                    </a:rPr>
                    <m:t>,</m:t>
                  </m:r>
                  <m:r>
                    <a:rPr lang="en-US" b="0" i="1">
                      <a:latin typeface="Cambria Math" panose="02040503050406030204" pitchFamily="18" charset="0"/>
                    </a:rPr>
                    <m:t>𝑣</m:t>
                  </m:r>
                  <m:r>
                    <a:rPr lang="en-US" i="1">
                      <a:latin typeface="Cambria Math" panose="02040503050406030204" pitchFamily="18" charset="0"/>
                    </a:rPr>
                    <m:t>≤</m:t>
                  </m:r>
                  <m:sSup>
                    <m:sSupPr>
                      <m:ctrlPr>
                        <a:rPr lang="en-US" i="1">
                          <a:latin typeface="Cambria Math" panose="02040503050406030204" pitchFamily="18" charset="0"/>
                        </a:rPr>
                      </m:ctrlPr>
                    </m:sSupPr>
                    <m:e>
                      <m:r>
                        <a:rPr lang="en-US" b="0" i="1">
                          <a:latin typeface="Cambria Math" panose="02040503050406030204" pitchFamily="18" charset="0"/>
                        </a:rPr>
                        <m:t>𝑣</m:t>
                      </m:r>
                    </m:e>
                    <m:sup>
                      <m:r>
                        <a:rPr lang="en-US" i="1">
                          <a:latin typeface="Cambria Math" panose="02040503050406030204" pitchFamily="18" charset="0"/>
                        </a:rPr>
                        <m:t>∗</m:t>
                      </m:r>
                    </m:sup>
                  </m:sSup>
                  <m:r>
                    <a:rPr lang="en-US" b="0" i="0">
                      <a:latin typeface="Cambria Math" panose="02040503050406030204" pitchFamily="18" charset="0"/>
                    </a:rPr>
                    <m:t>,</m:t>
                  </m:r>
                  <m:r>
                    <m:rPr>
                      <m:sty m:val="p"/>
                    </m:rPr>
                    <a:rPr lang="en-US" b="0" i="0">
                      <a:latin typeface="Cambria Math" panose="02040503050406030204" pitchFamily="18" charset="0"/>
                    </a:rPr>
                    <m:t>e</m:t>
                  </m:r>
                  <m:r>
                    <a:rPr lang="en-US" i="1">
                      <a:latin typeface="Cambria Math" panose="02040503050406030204" pitchFamily="18" charset="0"/>
                    </a:rPr>
                    <m:t>≤</m:t>
                  </m:r>
                  <m:sSup>
                    <m:sSupPr>
                      <m:ctrlPr>
                        <a:rPr lang="en-US" i="1">
                          <a:latin typeface="Cambria Math" panose="02040503050406030204" pitchFamily="18" charset="0"/>
                        </a:rPr>
                      </m:ctrlPr>
                    </m:sSupPr>
                    <m:e>
                      <m:r>
                        <a:rPr lang="en-US" b="0" i="1">
                          <a:latin typeface="Cambria Math" panose="02040503050406030204" pitchFamily="18" charset="0"/>
                        </a:rPr>
                        <m:t>𝑒</m:t>
                      </m:r>
                    </m:e>
                    <m:sup>
                      <m:r>
                        <a:rPr lang="en-US" i="1">
                          <a:latin typeface="Cambria Math" panose="02040503050406030204" pitchFamily="18" charset="0"/>
                        </a:rPr>
                        <m:t>∗</m:t>
                      </m:r>
                    </m:sup>
                  </m:sSup>
                </m:oMath>
              </a14:m>
              <a:endParaRPr lang="en-US" dirty="0"/>
            </a:p>
          </dgm:t>
        </dgm:pt>
      </mc:Choice>
      <mc:Fallback xmlns="">
        <dgm:pt modelId="{96DCBEA7-CF79-4F45-B987-653A43B81911}">
          <dgm:prSet/>
          <dgm:spPr/>
          <dgm:t>
            <a:bodyPr/>
            <a:lstStyle/>
            <a:p>
              <a:pPr/>
              <a:r>
                <a:rPr lang="en-US" b="0" dirty="0"/>
                <a:t>Binary cuts: </a:t>
              </a:r>
              <a:r>
                <a:rPr lang="en-US" b="0" i="0">
                  <a:latin typeface="Cambria Math" panose="02040503050406030204" pitchFamily="18" charset="0"/>
                </a:rPr>
                <a:t>𝑢≤𝑢^∗,𝑣</a:t>
              </a:r>
              <a:r>
                <a:rPr lang="en-US" i="0">
                  <a:latin typeface="Cambria Math" panose="02040503050406030204" pitchFamily="18" charset="0"/>
                </a:rPr>
                <a:t>≤</a:t>
              </a:r>
              <a:r>
                <a:rPr lang="en-US" b="0" i="0">
                  <a:latin typeface="Cambria Math" panose="02040503050406030204" pitchFamily="18" charset="0"/>
                </a:rPr>
                <a:t>𝑣^</a:t>
              </a:r>
              <a:r>
                <a:rPr lang="en-US" i="0">
                  <a:latin typeface="Cambria Math" panose="02040503050406030204" pitchFamily="18" charset="0"/>
                </a:rPr>
                <a:t>∗</a:t>
              </a:r>
              <a:r>
                <a:rPr lang="en-US" b="0" i="0">
                  <a:latin typeface="Cambria Math" panose="02040503050406030204" pitchFamily="18" charset="0"/>
                </a:rPr>
                <a:t>,e</a:t>
              </a:r>
              <a:r>
                <a:rPr lang="en-US" i="0">
                  <a:latin typeface="Cambria Math" panose="02040503050406030204" pitchFamily="18" charset="0"/>
                </a:rPr>
                <a:t>≤</a:t>
              </a:r>
              <a:r>
                <a:rPr lang="en-US" b="0" i="0">
                  <a:latin typeface="Cambria Math" panose="02040503050406030204" pitchFamily="18" charset="0"/>
                </a:rPr>
                <a:t>𝑒^</a:t>
              </a:r>
              <a:r>
                <a:rPr lang="en-US" i="0">
                  <a:latin typeface="Cambria Math" panose="02040503050406030204" pitchFamily="18" charset="0"/>
                </a:rPr>
                <a:t>∗</a:t>
              </a:r>
              <a:endParaRPr lang="en-US" dirty="0"/>
            </a:p>
          </dgm:t>
        </dgm:pt>
      </mc:Fallback>
    </mc:AlternateContent>
    <dgm:pt modelId="{9F58DACE-39F5-4FF8-B72B-108D479FE57C}" type="parTrans" cxnId="{348CB2AD-FDE8-4239-9D00-58E225152DC5}">
      <dgm:prSet/>
      <dgm:spPr/>
      <dgm:t>
        <a:bodyPr/>
        <a:lstStyle/>
        <a:p>
          <a:endParaRPr lang="en-US"/>
        </a:p>
      </dgm:t>
    </dgm:pt>
    <dgm:pt modelId="{AB1A3A42-7FB8-43DC-8C58-A85449E28762}" type="sibTrans" cxnId="{348CB2AD-FDE8-4239-9D00-58E225152DC5}">
      <dgm:prSet/>
      <dgm:spPr/>
      <dgm:t>
        <a:bodyPr/>
        <a:lstStyle/>
        <a:p>
          <a:endParaRPr lang="en-US"/>
        </a:p>
      </dgm:t>
    </dgm:pt>
    <dgm:pt modelId="{0BDE2AAE-2978-4F8E-AAC5-593665CE28E6}" type="pres">
      <dgm:prSet presAssocID="{AC19BF82-B414-4639-B929-EE3E58ED307E}" presName="linear" presStyleCnt="0">
        <dgm:presLayoutVars>
          <dgm:animLvl val="lvl"/>
          <dgm:resizeHandles val="exact"/>
        </dgm:presLayoutVars>
      </dgm:prSet>
      <dgm:spPr/>
    </dgm:pt>
    <dgm:pt modelId="{9A9134D0-BC98-4C9F-8323-24045AE1B568}" type="pres">
      <dgm:prSet presAssocID="{DC5F6849-CD56-4F49-9273-17294C6A43C3}" presName="parentText" presStyleLbl="node1" presStyleIdx="0" presStyleCnt="2">
        <dgm:presLayoutVars>
          <dgm:chMax val="0"/>
          <dgm:bulletEnabled val="1"/>
        </dgm:presLayoutVars>
      </dgm:prSet>
      <dgm:spPr/>
    </dgm:pt>
    <dgm:pt modelId="{6F003CF0-7DBF-458F-8056-9DC7B2DFA184}" type="pres">
      <dgm:prSet presAssocID="{DC5F6849-CD56-4F49-9273-17294C6A43C3}" presName="childText" presStyleLbl="revTx" presStyleIdx="0" presStyleCnt="2">
        <dgm:presLayoutVars>
          <dgm:bulletEnabled val="1"/>
        </dgm:presLayoutVars>
      </dgm:prSet>
      <dgm:spPr/>
    </dgm:pt>
    <dgm:pt modelId="{CE839B0A-ABFC-4D14-A021-A2C56D076DD3}" type="pres">
      <dgm:prSet presAssocID="{A4DD6F95-1A8F-48FF-B021-269EA9677CA7}" presName="parentText" presStyleLbl="node1" presStyleIdx="1" presStyleCnt="2">
        <dgm:presLayoutVars>
          <dgm:chMax val="0"/>
          <dgm:bulletEnabled val="1"/>
        </dgm:presLayoutVars>
      </dgm:prSet>
      <dgm:spPr/>
    </dgm:pt>
    <dgm:pt modelId="{A4EFBD13-95C1-4E7B-8328-A444FF8E9552}" type="pres">
      <dgm:prSet presAssocID="{A4DD6F95-1A8F-48FF-B021-269EA9677CA7}" presName="childText" presStyleLbl="revTx" presStyleIdx="1" presStyleCnt="2">
        <dgm:presLayoutVars>
          <dgm:bulletEnabled val="1"/>
        </dgm:presLayoutVars>
      </dgm:prSet>
      <dgm:spPr/>
    </dgm:pt>
  </dgm:ptLst>
  <dgm:cxnLst>
    <dgm:cxn modelId="{6DB9CE13-D2BF-42F4-95ED-B4FE893B7332}" type="presOf" srcId="{96DCBEA7-CF79-4F45-B987-653A43B81911}" destId="{A4EFBD13-95C1-4E7B-8328-A444FF8E9552}" srcOrd="0" destOrd="3" presId="urn:microsoft.com/office/officeart/2005/8/layout/vList2"/>
    <dgm:cxn modelId="{E7090921-7ADA-4532-9743-9FFB9014C096}" type="presOf" srcId="{2D33FD95-9F45-473B-B70F-B6C4A6172EC9}" destId="{A4EFBD13-95C1-4E7B-8328-A444FF8E9552}" srcOrd="0" destOrd="1" presId="urn:microsoft.com/office/officeart/2005/8/layout/vList2"/>
    <dgm:cxn modelId="{AA063532-F468-459A-9F55-7F2CCF59D935}" type="presOf" srcId="{AC19BF82-B414-4639-B929-EE3E58ED307E}" destId="{0BDE2AAE-2978-4F8E-AAC5-593665CE28E6}" srcOrd="0" destOrd="0" presId="urn:microsoft.com/office/officeart/2005/8/layout/vList2"/>
    <dgm:cxn modelId="{EB25F538-239F-4E49-B9EA-7C25D0BB6F6A}" srcId="{AC19BF82-B414-4639-B929-EE3E58ED307E}" destId="{A4DD6F95-1A8F-48FF-B021-269EA9677CA7}" srcOrd="1" destOrd="0" parTransId="{C41F7D52-17E6-4324-B9E1-2F78B371845A}" sibTransId="{90BB1DF2-78DC-4929-9E1E-7751028FAD09}"/>
    <dgm:cxn modelId="{B9785A41-F54F-4CEB-A011-D7D093D62DFD}" srcId="{A4DD6F95-1A8F-48FF-B021-269EA9677CA7}" destId="{DDDF0E37-CE5A-47C3-B604-6A9622DDC7AC}" srcOrd="0" destOrd="0" parTransId="{D4DFE882-2A75-4F65-8229-041BB6C92917}" sibTransId="{70F8654E-D137-4D7C-8B07-385D1E16AEC6}"/>
    <dgm:cxn modelId="{F90C2E68-5F49-4CCA-8D99-3573C7F14475}" srcId="{A4DD6F95-1A8F-48FF-B021-269EA9677CA7}" destId="{2D33FD95-9F45-473B-B70F-B6C4A6172EC9}" srcOrd="1" destOrd="0" parTransId="{EF59386D-901C-4034-A960-ED246315F0CD}" sibTransId="{6FE36512-BAC2-4D71-81A6-929747D446B3}"/>
    <dgm:cxn modelId="{BBFE0584-9520-40FE-916D-610602390F02}" type="presOf" srcId="{DC5F6849-CD56-4F49-9273-17294C6A43C3}" destId="{9A9134D0-BC98-4C9F-8323-24045AE1B568}" srcOrd="0" destOrd="0" presId="urn:microsoft.com/office/officeart/2005/8/layout/vList2"/>
    <dgm:cxn modelId="{666FD387-5AF3-41CE-B024-AF55B322E5EC}" srcId="{DC5F6849-CD56-4F49-9273-17294C6A43C3}" destId="{A7374D65-E92E-4AB3-930D-76BDBC775901}" srcOrd="2" destOrd="0" parTransId="{FCFB95D8-57E1-44AC-A255-5704D378D7C4}" sibTransId="{2B539DE5-2FBC-40D1-883C-A81CB2C3C780}"/>
    <dgm:cxn modelId="{AFD0F992-B1D2-4FA0-A84D-225E33B40A2D}" type="presOf" srcId="{DDDF0E37-CE5A-47C3-B604-6A9622DDC7AC}" destId="{A4EFBD13-95C1-4E7B-8328-A444FF8E9552}" srcOrd="0" destOrd="0" presId="urn:microsoft.com/office/officeart/2005/8/layout/vList2"/>
    <dgm:cxn modelId="{698EEAAC-BB65-4C01-AAA9-45F5E14424D6}" srcId="{DC5F6849-CD56-4F49-9273-17294C6A43C3}" destId="{D439B1A4-950C-4908-927D-5C47752C0341}" srcOrd="0" destOrd="0" parTransId="{AE4F346B-4B9E-4FF9-B6C7-289627347CC5}" sibTransId="{39CBB725-F8FC-4825-A773-915FDE36DFDB}"/>
    <dgm:cxn modelId="{348CB2AD-FDE8-4239-9D00-58E225152DC5}" srcId="{C4B4538D-4BF9-421D-A024-86DF3509CDFF}" destId="{96DCBEA7-CF79-4F45-B987-653A43B81911}" srcOrd="0" destOrd="0" parTransId="{9F58DACE-39F5-4FF8-B72B-108D479FE57C}" sibTransId="{AB1A3A42-7FB8-43DC-8C58-A85449E28762}"/>
    <dgm:cxn modelId="{6CED7BB7-C139-4B27-983D-75FB2E8875E6}" type="presOf" srcId="{CE06BDD3-215B-4C28-92DD-BE68D14111A8}" destId="{6F003CF0-7DBF-458F-8056-9DC7B2DFA184}" srcOrd="0" destOrd="1" presId="urn:microsoft.com/office/officeart/2005/8/layout/vList2"/>
    <dgm:cxn modelId="{35EBBFCA-E154-4420-92C0-DD930E546168}" srcId="{A4DD6F95-1A8F-48FF-B021-269EA9677CA7}" destId="{C4B4538D-4BF9-421D-A024-86DF3509CDFF}" srcOrd="2" destOrd="0" parTransId="{583844CC-540E-4061-A937-700513C550FD}" sibTransId="{49B5B2C6-94A5-4A80-A857-E9FCC691661A}"/>
    <dgm:cxn modelId="{6988A3E7-D18C-4B5E-B30A-B32429506C3E}" srcId="{AC19BF82-B414-4639-B929-EE3E58ED307E}" destId="{DC5F6849-CD56-4F49-9273-17294C6A43C3}" srcOrd="0" destOrd="0" parTransId="{544AB8BC-3D6F-4DEA-9931-E648F8200E71}" sibTransId="{CC221D54-B2E7-417B-A108-13FE53395E59}"/>
    <dgm:cxn modelId="{FFE6A7EB-4769-4A77-966E-17D81C102D19}" srcId="{DC5F6849-CD56-4F49-9273-17294C6A43C3}" destId="{CE06BDD3-215B-4C28-92DD-BE68D14111A8}" srcOrd="1" destOrd="0" parTransId="{E1DBA2A0-DBDC-4963-A4B8-A12F0B4CA9D0}" sibTransId="{F065397B-303F-4CB5-BA95-8781F6C3B667}"/>
    <dgm:cxn modelId="{47A1F1F3-39F8-4AA4-87F4-79C03FA4F2D3}" type="presOf" srcId="{C4B4538D-4BF9-421D-A024-86DF3509CDFF}" destId="{A4EFBD13-95C1-4E7B-8328-A444FF8E9552}" srcOrd="0" destOrd="2" presId="urn:microsoft.com/office/officeart/2005/8/layout/vList2"/>
    <dgm:cxn modelId="{D405C3F4-47F8-4CE0-A3A1-F08F3367AD86}" type="presOf" srcId="{A4DD6F95-1A8F-48FF-B021-269EA9677CA7}" destId="{CE839B0A-ABFC-4D14-A021-A2C56D076DD3}" srcOrd="0" destOrd="0" presId="urn:microsoft.com/office/officeart/2005/8/layout/vList2"/>
    <dgm:cxn modelId="{B558E0FA-2D72-4301-91E8-A6E28B6ED0C2}" type="presOf" srcId="{D439B1A4-950C-4908-927D-5C47752C0341}" destId="{6F003CF0-7DBF-458F-8056-9DC7B2DFA184}" srcOrd="0" destOrd="0" presId="urn:microsoft.com/office/officeart/2005/8/layout/vList2"/>
    <dgm:cxn modelId="{5BE5BBFB-0FAF-42A8-80EF-A3077AA548F9}" type="presOf" srcId="{A7374D65-E92E-4AB3-930D-76BDBC775901}" destId="{6F003CF0-7DBF-458F-8056-9DC7B2DFA184}" srcOrd="0" destOrd="2" presId="urn:microsoft.com/office/officeart/2005/8/layout/vList2"/>
    <dgm:cxn modelId="{723C3FB9-7DE6-4731-AC42-7CBB34182978}" type="presParOf" srcId="{0BDE2AAE-2978-4F8E-AAC5-593665CE28E6}" destId="{9A9134D0-BC98-4C9F-8323-24045AE1B568}" srcOrd="0" destOrd="0" presId="urn:microsoft.com/office/officeart/2005/8/layout/vList2"/>
    <dgm:cxn modelId="{F6EECE04-7F4F-4F82-A013-F579FBBF14AE}" type="presParOf" srcId="{0BDE2AAE-2978-4F8E-AAC5-593665CE28E6}" destId="{6F003CF0-7DBF-458F-8056-9DC7B2DFA184}" srcOrd="1" destOrd="0" presId="urn:microsoft.com/office/officeart/2005/8/layout/vList2"/>
    <dgm:cxn modelId="{BF05FD2A-008C-4E3A-A520-168405A8CF34}" type="presParOf" srcId="{0BDE2AAE-2978-4F8E-AAC5-593665CE28E6}" destId="{CE839B0A-ABFC-4D14-A021-A2C56D076DD3}" srcOrd="2" destOrd="0" presId="urn:microsoft.com/office/officeart/2005/8/layout/vList2"/>
    <dgm:cxn modelId="{12C41A38-BE6A-4BC7-BA5B-18592B4BE67A}" type="presParOf" srcId="{0BDE2AAE-2978-4F8E-AAC5-593665CE28E6}" destId="{A4EFBD13-95C1-4E7B-8328-A444FF8E955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C19BF82-B414-4639-B929-EE3E58ED30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C5F6849-CD56-4F49-9273-17294C6A43C3}">
      <dgm:prSet/>
      <dgm:spPr/>
      <dgm:t>
        <a:bodyPr/>
        <a:lstStyle/>
        <a:p>
          <a:r>
            <a:rPr lang="en-US" dirty="0"/>
            <a:t>CHP and AIC are prototyped to study revised MISO DA cases including </a:t>
          </a:r>
        </a:p>
      </dgm:t>
    </dgm:pt>
    <dgm:pt modelId="{544AB8BC-3D6F-4DEA-9931-E648F8200E71}" type="parTrans" cxnId="{6988A3E7-D18C-4B5E-B30A-B32429506C3E}">
      <dgm:prSet/>
      <dgm:spPr/>
      <dgm:t>
        <a:bodyPr/>
        <a:lstStyle/>
        <a:p>
          <a:endParaRPr lang="en-US"/>
        </a:p>
      </dgm:t>
    </dgm:pt>
    <dgm:pt modelId="{CC221D54-B2E7-417B-A108-13FE53395E59}" type="sibTrans" cxnId="{6988A3E7-D18C-4B5E-B30A-B32429506C3E}">
      <dgm:prSet/>
      <dgm:spPr/>
      <dgm:t>
        <a:bodyPr/>
        <a:lstStyle/>
        <a:p>
          <a:endParaRPr lang="en-US"/>
        </a:p>
      </dgm:t>
    </dgm:pt>
    <dgm:pt modelId="{D439B1A4-950C-4908-927D-5C47752C0341}">
      <dgm:prSet/>
      <dgm:spPr/>
      <dgm:t>
        <a:bodyPr/>
        <a:lstStyle/>
        <a:p>
          <a:r>
            <a:rPr lang="en-US" dirty="0"/>
            <a:t>Energy only with Transmission constraints</a:t>
          </a:r>
        </a:p>
      </dgm:t>
    </dgm:pt>
    <dgm:pt modelId="{AE4F346B-4B9E-4FF9-B6C7-289627347CC5}" type="parTrans" cxnId="{698EEAAC-BB65-4C01-AAA9-45F5E14424D6}">
      <dgm:prSet/>
      <dgm:spPr/>
      <dgm:t>
        <a:bodyPr/>
        <a:lstStyle/>
        <a:p>
          <a:endParaRPr lang="en-US"/>
        </a:p>
      </dgm:t>
    </dgm:pt>
    <dgm:pt modelId="{39CBB725-F8FC-4825-A773-915FDE36DFDB}" type="sibTrans" cxnId="{698EEAAC-BB65-4C01-AAA9-45F5E14424D6}">
      <dgm:prSet/>
      <dgm:spPr/>
      <dgm:t>
        <a:bodyPr/>
        <a:lstStyle/>
        <a:p>
          <a:endParaRPr lang="en-US"/>
        </a:p>
      </dgm:t>
    </dgm:pt>
    <dgm:pt modelId="{CE06BDD3-215B-4C28-92DD-BE68D14111A8}">
      <dgm:prSet/>
      <dgm:spPr/>
      <dgm:t>
        <a:bodyPr/>
        <a:lstStyle/>
        <a:p>
          <a:r>
            <a:rPr lang="en-US" dirty="0"/>
            <a:t>Most of generation constraints (limit, ramping, min run / min down / max run times)</a:t>
          </a:r>
        </a:p>
      </dgm:t>
    </dgm:pt>
    <dgm:pt modelId="{E1DBA2A0-DBDC-4963-A4B8-A12F0B4CA9D0}" type="parTrans" cxnId="{FFE6A7EB-4769-4A77-966E-17D81C102D19}">
      <dgm:prSet/>
      <dgm:spPr/>
      <dgm:t>
        <a:bodyPr/>
        <a:lstStyle/>
        <a:p>
          <a:endParaRPr lang="en-US"/>
        </a:p>
      </dgm:t>
    </dgm:pt>
    <dgm:pt modelId="{F065397B-303F-4CB5-BA95-8781F6C3B667}" type="sibTrans" cxnId="{FFE6A7EB-4769-4A77-966E-17D81C102D19}">
      <dgm:prSet/>
      <dgm:spPr/>
      <dgm:t>
        <a:bodyPr/>
        <a:lstStyle/>
        <a:p>
          <a:endParaRPr lang="en-US"/>
        </a:p>
      </dgm:t>
    </dgm:pt>
    <dgm:pt modelId="{A7374D65-E92E-4AB3-930D-76BDBC775901}">
      <dgm:prSet/>
      <dgm:spPr/>
      <dgm:t>
        <a:bodyPr/>
        <a:lstStyle/>
        <a:p>
          <a:r>
            <a:rPr lang="en-US" dirty="0"/>
            <a:t>Generation costs: hot / intermediate / cold startup times and costs, no load cost and piece wise linear incremental energy cost</a:t>
          </a:r>
        </a:p>
      </dgm:t>
    </dgm:pt>
    <dgm:pt modelId="{FCFB95D8-57E1-44AC-A255-5704D378D7C4}" type="parTrans" cxnId="{666FD387-5AF3-41CE-B024-AF55B322E5EC}">
      <dgm:prSet/>
      <dgm:spPr/>
      <dgm:t>
        <a:bodyPr/>
        <a:lstStyle/>
        <a:p>
          <a:endParaRPr lang="en-US"/>
        </a:p>
      </dgm:t>
    </dgm:pt>
    <dgm:pt modelId="{2B539DE5-2FBC-40D1-883C-A81CB2C3C780}" type="sibTrans" cxnId="{666FD387-5AF3-41CE-B024-AF55B322E5EC}">
      <dgm:prSet/>
      <dgm:spPr/>
      <dgm:t>
        <a:bodyPr/>
        <a:lstStyle/>
        <a:p>
          <a:endParaRPr lang="en-US"/>
        </a:p>
      </dgm:t>
    </dgm:pt>
    <dgm:pt modelId="{A4DD6F95-1A8F-48FF-B021-269EA9677CA7}">
      <dgm:prSet/>
      <dgm:spPr/>
      <dgm:t>
        <a:bodyPr/>
        <a:lstStyle/>
        <a:p>
          <a:r>
            <a:rPr lang="en-US"/>
            <a:t>Three versions of AIC:</a:t>
          </a:r>
        </a:p>
      </dgm:t>
    </dgm:pt>
    <dgm:pt modelId="{C41F7D52-17E6-4324-B9E1-2F78B371845A}" type="parTrans" cxnId="{EB25F538-239F-4E49-B9EA-7C25D0BB6F6A}">
      <dgm:prSet/>
      <dgm:spPr/>
      <dgm:t>
        <a:bodyPr/>
        <a:lstStyle/>
        <a:p>
          <a:endParaRPr lang="en-US"/>
        </a:p>
      </dgm:t>
    </dgm:pt>
    <dgm:pt modelId="{90BB1DF2-78DC-4929-9E1E-7751028FAD09}" type="sibTrans" cxnId="{EB25F538-239F-4E49-B9EA-7C25D0BB6F6A}">
      <dgm:prSet/>
      <dgm:spPr/>
      <dgm:t>
        <a:bodyPr/>
        <a:lstStyle/>
        <a:p>
          <a:endParaRPr lang="en-US"/>
        </a:p>
      </dgm:t>
    </dgm:pt>
    <dgm:pt modelId="{DDDF0E37-CE5A-47C3-B604-6A9622DDC7AC}">
      <dgm:prSet/>
      <dgm:spPr>
        <a:blipFill>
          <a:blip xmlns:r="http://schemas.openxmlformats.org/officeDocument/2006/relationships" r:embed="rId1"/>
          <a:stretch>
            <a:fillRect t="-5670" b="-6701"/>
          </a:stretch>
        </a:blipFill>
      </dgm:spPr>
      <dgm:t>
        <a:bodyPr/>
        <a:lstStyle/>
        <a:p>
          <a:r>
            <a:rPr lang="en-US">
              <a:noFill/>
            </a:rPr>
            <a:t> </a:t>
          </a:r>
        </a:p>
      </dgm:t>
    </dgm:pt>
    <dgm:pt modelId="{D4DFE882-2A75-4F65-8229-041BB6C92917}" type="parTrans" cxnId="{B9785A41-F54F-4CEB-A011-D7D093D62DFD}">
      <dgm:prSet/>
      <dgm:spPr/>
      <dgm:t>
        <a:bodyPr/>
        <a:lstStyle/>
        <a:p>
          <a:endParaRPr lang="en-US"/>
        </a:p>
      </dgm:t>
    </dgm:pt>
    <dgm:pt modelId="{70F8654E-D137-4D7C-8B07-385D1E16AEC6}" type="sibTrans" cxnId="{B9785A41-F54F-4CEB-A011-D7D093D62DFD}">
      <dgm:prSet/>
      <dgm:spPr/>
      <dgm:t>
        <a:bodyPr/>
        <a:lstStyle/>
        <a:p>
          <a:endParaRPr lang="en-US"/>
        </a:p>
      </dgm:t>
    </dgm:pt>
    <dgm:pt modelId="{2D33FD95-9F45-473B-B70F-B6C4A6172EC9}">
      <dgm:prSet/>
      <dgm:spPr/>
      <dgm:t>
        <a:bodyPr/>
        <a:lstStyle/>
        <a:p>
          <a:r>
            <a:rPr lang="en-US">
              <a:noFill/>
            </a:rPr>
            <a:t> </a:t>
          </a:r>
        </a:p>
      </dgm:t>
    </dgm:pt>
    <dgm:pt modelId="{EF59386D-901C-4034-A960-ED246315F0CD}" type="parTrans" cxnId="{F90C2E68-5F49-4CCA-8D99-3573C7F14475}">
      <dgm:prSet/>
      <dgm:spPr/>
      <dgm:t>
        <a:bodyPr/>
        <a:lstStyle/>
        <a:p>
          <a:endParaRPr lang="en-US"/>
        </a:p>
      </dgm:t>
    </dgm:pt>
    <dgm:pt modelId="{6FE36512-BAC2-4D71-81A6-929747D446B3}" type="sibTrans" cxnId="{F90C2E68-5F49-4CCA-8D99-3573C7F14475}">
      <dgm:prSet/>
      <dgm:spPr/>
      <dgm:t>
        <a:bodyPr/>
        <a:lstStyle/>
        <a:p>
          <a:endParaRPr lang="en-US"/>
        </a:p>
      </dgm:t>
    </dgm:pt>
    <dgm:pt modelId="{C4B4538D-4BF9-421D-A024-86DF3509CDFF}">
      <dgm:prSet/>
      <dgm:spPr/>
      <dgm:t>
        <a:bodyPr/>
        <a:lstStyle/>
        <a:p>
          <a:r>
            <a:rPr lang="en-US">
              <a:noFill/>
            </a:rPr>
            <a:t> </a:t>
          </a:r>
        </a:p>
      </dgm:t>
    </dgm:pt>
    <dgm:pt modelId="{583844CC-540E-4061-A937-700513C550FD}" type="parTrans" cxnId="{35EBBFCA-E154-4420-92C0-DD930E546168}">
      <dgm:prSet/>
      <dgm:spPr/>
      <dgm:t>
        <a:bodyPr/>
        <a:lstStyle/>
        <a:p>
          <a:endParaRPr lang="en-US"/>
        </a:p>
      </dgm:t>
    </dgm:pt>
    <dgm:pt modelId="{49B5B2C6-94A5-4A80-A857-E9FCC691661A}" type="sibTrans" cxnId="{35EBBFCA-E154-4420-92C0-DD930E546168}">
      <dgm:prSet/>
      <dgm:spPr/>
      <dgm:t>
        <a:bodyPr/>
        <a:lstStyle/>
        <a:p>
          <a:endParaRPr lang="en-US"/>
        </a:p>
      </dgm:t>
    </dgm:pt>
    <dgm:pt modelId="{96DCBEA7-CF79-4F45-B987-653A43B81911}">
      <dgm:prSet/>
      <dgm:spPr/>
      <dgm:t>
        <a:bodyPr/>
        <a:lstStyle/>
        <a:p>
          <a:r>
            <a:rPr lang="en-US">
              <a:noFill/>
            </a:rPr>
            <a:t> </a:t>
          </a:r>
        </a:p>
      </dgm:t>
    </dgm:pt>
    <dgm:pt modelId="{9F58DACE-39F5-4FF8-B72B-108D479FE57C}" type="parTrans" cxnId="{348CB2AD-FDE8-4239-9D00-58E225152DC5}">
      <dgm:prSet/>
      <dgm:spPr/>
      <dgm:t>
        <a:bodyPr/>
        <a:lstStyle/>
        <a:p>
          <a:endParaRPr lang="en-US"/>
        </a:p>
      </dgm:t>
    </dgm:pt>
    <dgm:pt modelId="{AB1A3A42-7FB8-43DC-8C58-A85449E28762}" type="sibTrans" cxnId="{348CB2AD-FDE8-4239-9D00-58E225152DC5}">
      <dgm:prSet/>
      <dgm:spPr/>
      <dgm:t>
        <a:bodyPr/>
        <a:lstStyle/>
        <a:p>
          <a:endParaRPr lang="en-US"/>
        </a:p>
      </dgm:t>
    </dgm:pt>
    <dgm:pt modelId="{0BDE2AAE-2978-4F8E-AAC5-593665CE28E6}" type="pres">
      <dgm:prSet presAssocID="{AC19BF82-B414-4639-B929-EE3E58ED307E}" presName="linear" presStyleCnt="0">
        <dgm:presLayoutVars>
          <dgm:animLvl val="lvl"/>
          <dgm:resizeHandles val="exact"/>
        </dgm:presLayoutVars>
      </dgm:prSet>
      <dgm:spPr/>
    </dgm:pt>
    <dgm:pt modelId="{9A9134D0-BC98-4C9F-8323-24045AE1B568}" type="pres">
      <dgm:prSet presAssocID="{DC5F6849-CD56-4F49-9273-17294C6A43C3}" presName="parentText" presStyleLbl="node1" presStyleIdx="0" presStyleCnt="2">
        <dgm:presLayoutVars>
          <dgm:chMax val="0"/>
          <dgm:bulletEnabled val="1"/>
        </dgm:presLayoutVars>
      </dgm:prSet>
      <dgm:spPr/>
    </dgm:pt>
    <dgm:pt modelId="{6F003CF0-7DBF-458F-8056-9DC7B2DFA184}" type="pres">
      <dgm:prSet presAssocID="{DC5F6849-CD56-4F49-9273-17294C6A43C3}" presName="childText" presStyleLbl="revTx" presStyleIdx="0" presStyleCnt="2">
        <dgm:presLayoutVars>
          <dgm:bulletEnabled val="1"/>
        </dgm:presLayoutVars>
      </dgm:prSet>
      <dgm:spPr/>
    </dgm:pt>
    <dgm:pt modelId="{CE839B0A-ABFC-4D14-A021-A2C56D076DD3}" type="pres">
      <dgm:prSet presAssocID="{A4DD6F95-1A8F-48FF-B021-269EA9677CA7}" presName="parentText" presStyleLbl="node1" presStyleIdx="1" presStyleCnt="2">
        <dgm:presLayoutVars>
          <dgm:chMax val="0"/>
          <dgm:bulletEnabled val="1"/>
        </dgm:presLayoutVars>
      </dgm:prSet>
      <dgm:spPr/>
    </dgm:pt>
    <dgm:pt modelId="{A4EFBD13-95C1-4E7B-8328-A444FF8E9552}" type="pres">
      <dgm:prSet presAssocID="{A4DD6F95-1A8F-48FF-B021-269EA9677CA7}" presName="childText" presStyleLbl="revTx" presStyleIdx="1" presStyleCnt="2">
        <dgm:presLayoutVars>
          <dgm:bulletEnabled val="1"/>
        </dgm:presLayoutVars>
      </dgm:prSet>
      <dgm:spPr/>
    </dgm:pt>
  </dgm:ptLst>
  <dgm:cxnLst>
    <dgm:cxn modelId="{6DB9CE13-D2BF-42F4-95ED-B4FE893B7332}" type="presOf" srcId="{96DCBEA7-CF79-4F45-B987-653A43B81911}" destId="{A4EFBD13-95C1-4E7B-8328-A444FF8E9552}" srcOrd="0" destOrd="3" presId="urn:microsoft.com/office/officeart/2005/8/layout/vList2"/>
    <dgm:cxn modelId="{E7090921-7ADA-4532-9743-9FFB9014C096}" type="presOf" srcId="{2D33FD95-9F45-473B-B70F-B6C4A6172EC9}" destId="{A4EFBD13-95C1-4E7B-8328-A444FF8E9552}" srcOrd="0" destOrd="1" presId="urn:microsoft.com/office/officeart/2005/8/layout/vList2"/>
    <dgm:cxn modelId="{AA063532-F468-459A-9F55-7F2CCF59D935}" type="presOf" srcId="{AC19BF82-B414-4639-B929-EE3E58ED307E}" destId="{0BDE2AAE-2978-4F8E-AAC5-593665CE28E6}" srcOrd="0" destOrd="0" presId="urn:microsoft.com/office/officeart/2005/8/layout/vList2"/>
    <dgm:cxn modelId="{EB25F538-239F-4E49-B9EA-7C25D0BB6F6A}" srcId="{AC19BF82-B414-4639-B929-EE3E58ED307E}" destId="{A4DD6F95-1A8F-48FF-B021-269EA9677CA7}" srcOrd="1" destOrd="0" parTransId="{C41F7D52-17E6-4324-B9E1-2F78B371845A}" sibTransId="{90BB1DF2-78DC-4929-9E1E-7751028FAD09}"/>
    <dgm:cxn modelId="{B9785A41-F54F-4CEB-A011-D7D093D62DFD}" srcId="{A4DD6F95-1A8F-48FF-B021-269EA9677CA7}" destId="{DDDF0E37-CE5A-47C3-B604-6A9622DDC7AC}" srcOrd="0" destOrd="0" parTransId="{D4DFE882-2A75-4F65-8229-041BB6C92917}" sibTransId="{70F8654E-D137-4D7C-8B07-385D1E16AEC6}"/>
    <dgm:cxn modelId="{F90C2E68-5F49-4CCA-8D99-3573C7F14475}" srcId="{A4DD6F95-1A8F-48FF-B021-269EA9677CA7}" destId="{2D33FD95-9F45-473B-B70F-B6C4A6172EC9}" srcOrd="1" destOrd="0" parTransId="{EF59386D-901C-4034-A960-ED246315F0CD}" sibTransId="{6FE36512-BAC2-4D71-81A6-929747D446B3}"/>
    <dgm:cxn modelId="{BBFE0584-9520-40FE-916D-610602390F02}" type="presOf" srcId="{DC5F6849-CD56-4F49-9273-17294C6A43C3}" destId="{9A9134D0-BC98-4C9F-8323-24045AE1B568}" srcOrd="0" destOrd="0" presId="urn:microsoft.com/office/officeart/2005/8/layout/vList2"/>
    <dgm:cxn modelId="{666FD387-5AF3-41CE-B024-AF55B322E5EC}" srcId="{DC5F6849-CD56-4F49-9273-17294C6A43C3}" destId="{A7374D65-E92E-4AB3-930D-76BDBC775901}" srcOrd="2" destOrd="0" parTransId="{FCFB95D8-57E1-44AC-A255-5704D378D7C4}" sibTransId="{2B539DE5-2FBC-40D1-883C-A81CB2C3C780}"/>
    <dgm:cxn modelId="{AFD0F992-B1D2-4FA0-A84D-225E33B40A2D}" type="presOf" srcId="{DDDF0E37-CE5A-47C3-B604-6A9622DDC7AC}" destId="{A4EFBD13-95C1-4E7B-8328-A444FF8E9552}" srcOrd="0" destOrd="0" presId="urn:microsoft.com/office/officeart/2005/8/layout/vList2"/>
    <dgm:cxn modelId="{698EEAAC-BB65-4C01-AAA9-45F5E14424D6}" srcId="{DC5F6849-CD56-4F49-9273-17294C6A43C3}" destId="{D439B1A4-950C-4908-927D-5C47752C0341}" srcOrd="0" destOrd="0" parTransId="{AE4F346B-4B9E-4FF9-B6C7-289627347CC5}" sibTransId="{39CBB725-F8FC-4825-A773-915FDE36DFDB}"/>
    <dgm:cxn modelId="{348CB2AD-FDE8-4239-9D00-58E225152DC5}" srcId="{C4B4538D-4BF9-421D-A024-86DF3509CDFF}" destId="{96DCBEA7-CF79-4F45-B987-653A43B81911}" srcOrd="0" destOrd="0" parTransId="{9F58DACE-39F5-4FF8-B72B-108D479FE57C}" sibTransId="{AB1A3A42-7FB8-43DC-8C58-A85449E28762}"/>
    <dgm:cxn modelId="{6CED7BB7-C139-4B27-983D-75FB2E8875E6}" type="presOf" srcId="{CE06BDD3-215B-4C28-92DD-BE68D14111A8}" destId="{6F003CF0-7DBF-458F-8056-9DC7B2DFA184}" srcOrd="0" destOrd="1" presId="urn:microsoft.com/office/officeart/2005/8/layout/vList2"/>
    <dgm:cxn modelId="{35EBBFCA-E154-4420-92C0-DD930E546168}" srcId="{A4DD6F95-1A8F-48FF-B021-269EA9677CA7}" destId="{C4B4538D-4BF9-421D-A024-86DF3509CDFF}" srcOrd="2" destOrd="0" parTransId="{583844CC-540E-4061-A937-700513C550FD}" sibTransId="{49B5B2C6-94A5-4A80-A857-E9FCC691661A}"/>
    <dgm:cxn modelId="{6988A3E7-D18C-4B5E-B30A-B32429506C3E}" srcId="{AC19BF82-B414-4639-B929-EE3E58ED307E}" destId="{DC5F6849-CD56-4F49-9273-17294C6A43C3}" srcOrd="0" destOrd="0" parTransId="{544AB8BC-3D6F-4DEA-9931-E648F8200E71}" sibTransId="{CC221D54-B2E7-417B-A108-13FE53395E59}"/>
    <dgm:cxn modelId="{FFE6A7EB-4769-4A77-966E-17D81C102D19}" srcId="{DC5F6849-CD56-4F49-9273-17294C6A43C3}" destId="{CE06BDD3-215B-4C28-92DD-BE68D14111A8}" srcOrd="1" destOrd="0" parTransId="{E1DBA2A0-DBDC-4963-A4B8-A12F0B4CA9D0}" sibTransId="{F065397B-303F-4CB5-BA95-8781F6C3B667}"/>
    <dgm:cxn modelId="{47A1F1F3-39F8-4AA4-87F4-79C03FA4F2D3}" type="presOf" srcId="{C4B4538D-4BF9-421D-A024-86DF3509CDFF}" destId="{A4EFBD13-95C1-4E7B-8328-A444FF8E9552}" srcOrd="0" destOrd="2" presId="urn:microsoft.com/office/officeart/2005/8/layout/vList2"/>
    <dgm:cxn modelId="{D405C3F4-47F8-4CE0-A3A1-F08F3367AD86}" type="presOf" srcId="{A4DD6F95-1A8F-48FF-B021-269EA9677CA7}" destId="{CE839B0A-ABFC-4D14-A021-A2C56D076DD3}" srcOrd="0" destOrd="0" presId="urn:microsoft.com/office/officeart/2005/8/layout/vList2"/>
    <dgm:cxn modelId="{B558E0FA-2D72-4301-91E8-A6E28B6ED0C2}" type="presOf" srcId="{D439B1A4-950C-4908-927D-5C47752C0341}" destId="{6F003CF0-7DBF-458F-8056-9DC7B2DFA184}" srcOrd="0" destOrd="0" presId="urn:microsoft.com/office/officeart/2005/8/layout/vList2"/>
    <dgm:cxn modelId="{5BE5BBFB-0FAF-42A8-80EF-A3077AA548F9}" type="presOf" srcId="{A7374D65-E92E-4AB3-930D-76BDBC775901}" destId="{6F003CF0-7DBF-458F-8056-9DC7B2DFA184}" srcOrd="0" destOrd="2" presId="urn:microsoft.com/office/officeart/2005/8/layout/vList2"/>
    <dgm:cxn modelId="{723C3FB9-7DE6-4731-AC42-7CBB34182978}" type="presParOf" srcId="{0BDE2AAE-2978-4F8E-AAC5-593665CE28E6}" destId="{9A9134D0-BC98-4C9F-8323-24045AE1B568}" srcOrd="0" destOrd="0" presId="urn:microsoft.com/office/officeart/2005/8/layout/vList2"/>
    <dgm:cxn modelId="{F6EECE04-7F4F-4F82-A013-F579FBBF14AE}" type="presParOf" srcId="{0BDE2AAE-2978-4F8E-AAC5-593665CE28E6}" destId="{6F003CF0-7DBF-458F-8056-9DC7B2DFA184}" srcOrd="1" destOrd="0" presId="urn:microsoft.com/office/officeart/2005/8/layout/vList2"/>
    <dgm:cxn modelId="{BF05FD2A-008C-4E3A-A520-168405A8CF34}" type="presParOf" srcId="{0BDE2AAE-2978-4F8E-AAC5-593665CE28E6}" destId="{CE839B0A-ABFC-4D14-A021-A2C56D076DD3}" srcOrd="2" destOrd="0" presId="urn:microsoft.com/office/officeart/2005/8/layout/vList2"/>
    <dgm:cxn modelId="{12C41A38-BE6A-4BC7-BA5B-18592B4BE67A}" type="presParOf" srcId="{0BDE2AAE-2978-4F8E-AAC5-593665CE28E6}" destId="{A4EFBD13-95C1-4E7B-8328-A444FF8E955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637E220-84F0-4FB6-8F80-FAECE29BAEB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F421DD5-A43D-4F4A-A279-9AAB86773E19}">
      <dgm:prSet custT="1"/>
      <dgm:spPr/>
      <dgm:t>
        <a:bodyPr/>
        <a:lstStyle/>
        <a:p>
          <a:r>
            <a:rPr lang="en-US" sz="2200" dirty="0">
              <a:solidFill>
                <a:schemeClr val="bg1"/>
              </a:solidFill>
            </a:rPr>
            <a:t>Remaining technical issues to be addressed before CHP or AIC can be used as market clearing prices </a:t>
          </a:r>
        </a:p>
      </dgm:t>
    </dgm:pt>
    <dgm:pt modelId="{DEB8BF5D-471E-42C5-8B9C-0674EC227E2A}" type="parTrans" cxnId="{7D28ED71-5958-4537-A709-9776536B60B6}">
      <dgm:prSet/>
      <dgm:spPr/>
      <dgm:t>
        <a:bodyPr/>
        <a:lstStyle/>
        <a:p>
          <a:endParaRPr lang="en-US"/>
        </a:p>
      </dgm:t>
    </dgm:pt>
    <dgm:pt modelId="{9B7CA5E3-5DF2-40C9-A325-1CE86BDF32CB}" type="sibTrans" cxnId="{7D28ED71-5958-4537-A709-9776536B60B6}">
      <dgm:prSet/>
      <dgm:spPr/>
      <dgm:t>
        <a:bodyPr/>
        <a:lstStyle/>
        <a:p>
          <a:endParaRPr lang="en-US"/>
        </a:p>
      </dgm:t>
    </dgm:pt>
    <dgm:pt modelId="{D8FC2EDC-C25F-4CE6-945E-B5827E40C2DF}">
      <dgm:prSet custT="1"/>
      <dgm:spPr/>
      <dgm:t>
        <a:bodyPr/>
        <a:lstStyle/>
        <a:p>
          <a:pPr marL="171450" lvl="1" indent="-171450" algn="l" defTabSz="755650">
            <a:lnSpc>
              <a:spcPct val="90000"/>
            </a:lnSpc>
            <a:spcBef>
              <a:spcPct val="0"/>
            </a:spcBef>
            <a:spcAft>
              <a:spcPct val="20000"/>
            </a:spcAft>
            <a:buChar char="•"/>
          </a:pPr>
          <a:r>
            <a:rPr lang="en-US" sz="1700" kern="1200" dirty="0">
              <a:solidFill>
                <a:prstClr val="black">
                  <a:hueOff val="0"/>
                  <a:satOff val="0"/>
                  <a:lumOff val="0"/>
                  <a:alphaOff val="0"/>
                </a:prstClr>
              </a:solidFill>
              <a:latin typeface="+mn-lt"/>
              <a:ea typeface="+mn-ea"/>
              <a:cs typeface="+mn-cs"/>
            </a:rPr>
            <a:t>Real time rolling market clearing window issue is not fully addressed: commitment costs prior to the clearing window become sunk costs</a:t>
          </a:r>
        </a:p>
      </dgm:t>
    </dgm:pt>
    <dgm:pt modelId="{06A5357B-A3D2-42F3-AC79-2A582D063EC4}" type="parTrans" cxnId="{8F2B363C-33F9-4D83-BE7E-A61A1D6374EC}">
      <dgm:prSet/>
      <dgm:spPr/>
      <dgm:t>
        <a:bodyPr/>
        <a:lstStyle/>
        <a:p>
          <a:endParaRPr lang="en-US"/>
        </a:p>
      </dgm:t>
    </dgm:pt>
    <dgm:pt modelId="{103C5092-A17C-45D9-8DC6-125B21EF1478}" type="sibTrans" cxnId="{8F2B363C-33F9-4D83-BE7E-A61A1D6374EC}">
      <dgm:prSet/>
      <dgm:spPr/>
      <dgm:t>
        <a:bodyPr/>
        <a:lstStyle/>
        <a:p>
          <a:endParaRPr lang="en-US"/>
        </a:p>
      </dgm:t>
    </dgm:pt>
    <dgm:pt modelId="{4F19309E-AD16-4040-9ECE-1C60EF707DF6}">
      <dgm:prSet custT="1"/>
      <dgm:spPr/>
      <dgm:t>
        <a:bodyPr/>
        <a:lstStyle/>
        <a:p>
          <a:pPr marL="171450" lvl="1" indent="-171450" algn="l" defTabSz="755650">
            <a:lnSpc>
              <a:spcPct val="90000"/>
            </a:lnSpc>
            <a:spcBef>
              <a:spcPct val="0"/>
            </a:spcBef>
            <a:spcAft>
              <a:spcPct val="20000"/>
            </a:spcAft>
            <a:buChar char="•"/>
          </a:pPr>
          <a:r>
            <a:rPr lang="en-US" sz="1700" kern="1200" dirty="0">
              <a:solidFill>
                <a:prstClr val="black">
                  <a:hueOff val="0"/>
                  <a:satOff val="0"/>
                  <a:lumOff val="0"/>
                  <a:alphaOff val="0"/>
                </a:prstClr>
              </a:solidFill>
              <a:latin typeface="+mn-lt"/>
              <a:ea typeface="+mn-ea"/>
              <a:cs typeface="+mn-cs"/>
            </a:rPr>
            <a:t>Emerging non-traditional resources: on-going research to derive extended convex hull &amp; convex envelope formulation for multi-configuration combined cycle, storage, etc. </a:t>
          </a:r>
        </a:p>
      </dgm:t>
    </dgm:pt>
    <dgm:pt modelId="{E55A8F61-E196-4214-B3AB-A2BAC187283D}" type="parTrans" cxnId="{D990580A-89F1-468A-B789-B01D256B8360}">
      <dgm:prSet/>
      <dgm:spPr/>
      <dgm:t>
        <a:bodyPr/>
        <a:lstStyle/>
        <a:p>
          <a:endParaRPr lang="en-US"/>
        </a:p>
      </dgm:t>
    </dgm:pt>
    <dgm:pt modelId="{AEF10A12-1226-46C6-BA7C-2CF2763831E6}" type="sibTrans" cxnId="{D990580A-89F1-468A-B789-B01D256B8360}">
      <dgm:prSet/>
      <dgm:spPr/>
      <dgm:t>
        <a:bodyPr/>
        <a:lstStyle/>
        <a:p>
          <a:endParaRPr lang="en-US"/>
        </a:p>
      </dgm:t>
    </dgm:pt>
    <dgm:pt modelId="{2DC82B5E-9E2A-4481-A382-3945614B8C99}">
      <dgm:prSet custT="1"/>
      <dgm:spPr/>
      <dgm:t>
        <a:bodyPr/>
        <a:lstStyle/>
        <a:p>
          <a:r>
            <a:rPr lang="en-US" sz="2200" dirty="0"/>
            <a:t>Potential near term application: estimate the total operational cost for reserve and regional transfer constraints </a:t>
          </a:r>
        </a:p>
      </dgm:t>
    </dgm:pt>
    <dgm:pt modelId="{88775528-6D37-4BEB-93C0-4D82EECD0F4F}" type="parTrans" cxnId="{59C1CCF9-E0C3-43F2-9D46-8526564F195F}">
      <dgm:prSet/>
      <dgm:spPr/>
      <dgm:t>
        <a:bodyPr/>
        <a:lstStyle/>
        <a:p>
          <a:endParaRPr lang="en-US"/>
        </a:p>
      </dgm:t>
    </dgm:pt>
    <dgm:pt modelId="{9F71E4D1-5A1D-43F0-A58C-DFB73CE002E6}" type="sibTrans" cxnId="{59C1CCF9-E0C3-43F2-9D46-8526564F195F}">
      <dgm:prSet/>
      <dgm:spPr/>
      <dgm:t>
        <a:bodyPr/>
        <a:lstStyle/>
        <a:p>
          <a:endParaRPr lang="en-US"/>
        </a:p>
      </dgm:t>
    </dgm:pt>
    <dgm:pt modelId="{5556AC70-1A33-48C8-8242-8BB043A3E1F1}">
      <dgm:prSet custT="1"/>
      <dgm:spPr/>
      <dgm:t>
        <a:bodyPr/>
        <a:lstStyle/>
        <a:p>
          <a:r>
            <a:rPr lang="en-US" sz="1700" dirty="0"/>
            <a:t>Under uncertainty, operations may take emergency actions for system-wide or regional reliability</a:t>
          </a:r>
        </a:p>
      </dgm:t>
    </dgm:pt>
    <dgm:pt modelId="{05BA0EE5-EA46-45B4-B775-FEB8C89EDD7B}" type="parTrans" cxnId="{989AC896-314E-4463-A69A-2C8186621433}">
      <dgm:prSet/>
      <dgm:spPr/>
      <dgm:t>
        <a:bodyPr/>
        <a:lstStyle/>
        <a:p>
          <a:endParaRPr lang="en-US"/>
        </a:p>
      </dgm:t>
    </dgm:pt>
    <dgm:pt modelId="{C7DD1F4F-E695-44D8-BDD6-EC6424819A3B}" type="sibTrans" cxnId="{989AC896-314E-4463-A69A-2C8186621433}">
      <dgm:prSet/>
      <dgm:spPr/>
      <dgm:t>
        <a:bodyPr/>
        <a:lstStyle/>
        <a:p>
          <a:endParaRPr lang="en-US"/>
        </a:p>
      </dgm:t>
    </dgm:pt>
    <dgm:pt modelId="{60C8E4DD-564B-4E4C-AC54-C13D6801D757}">
      <dgm:prSet custT="1"/>
      <dgm:spPr/>
      <dgm:t>
        <a:bodyPr/>
        <a:lstStyle/>
        <a:p>
          <a:r>
            <a:rPr lang="en-US" sz="1700" dirty="0"/>
            <a:t>Shadow prices from current operating reserve and regional transfer constraints may not fully reflect the cost of those actions</a:t>
          </a:r>
        </a:p>
      </dgm:t>
    </dgm:pt>
    <dgm:pt modelId="{50A27F69-5372-430A-97CB-EDC4C84A6701}" type="parTrans" cxnId="{FA7E36B2-E8B5-450C-9A5B-19929D3D0E84}">
      <dgm:prSet/>
      <dgm:spPr/>
      <dgm:t>
        <a:bodyPr/>
        <a:lstStyle/>
        <a:p>
          <a:endParaRPr lang="en-US"/>
        </a:p>
      </dgm:t>
    </dgm:pt>
    <dgm:pt modelId="{CD5F1EAA-5C4B-462F-ADCE-DF35C850DAF3}" type="sibTrans" cxnId="{FA7E36B2-E8B5-450C-9A5B-19929D3D0E84}">
      <dgm:prSet/>
      <dgm:spPr/>
      <dgm:t>
        <a:bodyPr/>
        <a:lstStyle/>
        <a:p>
          <a:endParaRPr lang="en-US"/>
        </a:p>
      </dgm:t>
    </dgm:pt>
    <dgm:pt modelId="{E0BD649F-29B5-44DA-9863-52BE3DDD277E}">
      <dgm:prSet custT="1"/>
      <dgm:spPr/>
      <dgm:t>
        <a:bodyPr/>
        <a:lstStyle/>
        <a:p>
          <a:r>
            <a:rPr lang="en-US" sz="1700" dirty="0"/>
            <a:t>MISO single interval approximate ELMP may help to reflect fast-start resource commitment cost</a:t>
          </a:r>
        </a:p>
      </dgm:t>
    </dgm:pt>
    <dgm:pt modelId="{86BCBE03-8287-4E4A-8BC2-EFC2EAE2DD1C}" type="parTrans" cxnId="{AF00C6E2-C654-4E42-B5AF-897371B97508}">
      <dgm:prSet/>
      <dgm:spPr/>
      <dgm:t>
        <a:bodyPr/>
        <a:lstStyle/>
        <a:p>
          <a:endParaRPr lang="en-US"/>
        </a:p>
      </dgm:t>
    </dgm:pt>
    <dgm:pt modelId="{2B48362E-91DB-48C2-8CD0-786C3859C2E8}" type="sibTrans" cxnId="{AF00C6E2-C654-4E42-B5AF-897371B97508}">
      <dgm:prSet/>
      <dgm:spPr/>
      <dgm:t>
        <a:bodyPr/>
        <a:lstStyle/>
        <a:p>
          <a:endParaRPr lang="en-US"/>
        </a:p>
      </dgm:t>
    </dgm:pt>
    <dgm:pt modelId="{0BEA5209-F2B9-44AA-A4A3-E56138626ABC}">
      <dgm:prSet custT="1"/>
      <dgm:spPr/>
      <dgm:t>
        <a:bodyPr/>
        <a:lstStyle/>
        <a:p>
          <a:r>
            <a:rPr lang="en-US" sz="1700" dirty="0"/>
            <a:t>AIC and CHP prices from multi-interval UCED can better reflect full costs from commitment and emergency actions</a:t>
          </a:r>
        </a:p>
      </dgm:t>
    </dgm:pt>
    <dgm:pt modelId="{A1D865E5-80AF-46DE-9DE8-0C75AE31528A}" type="parTrans" cxnId="{0D5C4EF9-37F1-4B70-AB92-6E6EF2080A4D}">
      <dgm:prSet/>
      <dgm:spPr/>
      <dgm:t>
        <a:bodyPr/>
        <a:lstStyle/>
        <a:p>
          <a:endParaRPr lang="en-US"/>
        </a:p>
      </dgm:t>
    </dgm:pt>
    <dgm:pt modelId="{08DA4416-533D-4CB0-A9EF-9D6BE184D6FD}" type="sibTrans" cxnId="{0D5C4EF9-37F1-4B70-AB92-6E6EF2080A4D}">
      <dgm:prSet/>
      <dgm:spPr/>
      <dgm:t>
        <a:bodyPr/>
        <a:lstStyle/>
        <a:p>
          <a:endParaRPr lang="en-US"/>
        </a:p>
      </dgm:t>
    </dgm:pt>
    <dgm:pt modelId="{5460E95E-2BB1-461E-84BD-D43089F92AB3}">
      <dgm:prSet custT="1"/>
      <dgm:spPr/>
      <dgm:t>
        <a:bodyPr/>
        <a:lstStyle/>
        <a:p>
          <a:r>
            <a:rPr lang="en-US" sz="1700" dirty="0"/>
            <a:t>Potentially help on defining reserve demand curves (e.g., ORDC) and regional transfer demand curves</a:t>
          </a:r>
        </a:p>
      </dgm:t>
    </dgm:pt>
    <dgm:pt modelId="{786158B1-A654-4EB6-B02E-2824BAFB3684}" type="parTrans" cxnId="{55872BEF-010A-4AAC-B599-6FF3CA119E2A}">
      <dgm:prSet/>
      <dgm:spPr/>
      <dgm:t>
        <a:bodyPr/>
        <a:lstStyle/>
        <a:p>
          <a:endParaRPr lang="en-US"/>
        </a:p>
      </dgm:t>
    </dgm:pt>
    <dgm:pt modelId="{115B85F3-AA6D-429C-A1DB-51C3A4956B96}" type="sibTrans" cxnId="{55872BEF-010A-4AAC-B599-6FF3CA119E2A}">
      <dgm:prSet/>
      <dgm:spPr/>
      <dgm:t>
        <a:bodyPr/>
        <a:lstStyle/>
        <a:p>
          <a:endParaRPr lang="en-US"/>
        </a:p>
      </dgm:t>
    </dgm:pt>
    <dgm:pt modelId="{9CA75A8C-A47A-41F1-B8AD-1D8D33E3E871}" type="pres">
      <dgm:prSet presAssocID="{E637E220-84F0-4FB6-8F80-FAECE29BAEBD}" presName="linear" presStyleCnt="0">
        <dgm:presLayoutVars>
          <dgm:animLvl val="lvl"/>
          <dgm:resizeHandles val="exact"/>
        </dgm:presLayoutVars>
      </dgm:prSet>
      <dgm:spPr/>
    </dgm:pt>
    <dgm:pt modelId="{B2822890-166A-43FB-8912-2BF12A1BA9A2}" type="pres">
      <dgm:prSet presAssocID="{BF421DD5-A43D-4F4A-A279-9AAB86773E19}" presName="parentText" presStyleLbl="node1" presStyleIdx="0" presStyleCnt="2">
        <dgm:presLayoutVars>
          <dgm:chMax val="0"/>
          <dgm:bulletEnabled val="1"/>
        </dgm:presLayoutVars>
      </dgm:prSet>
      <dgm:spPr/>
    </dgm:pt>
    <dgm:pt modelId="{4E89141E-6E06-41F8-AEE6-13CEBAE3061A}" type="pres">
      <dgm:prSet presAssocID="{BF421DD5-A43D-4F4A-A279-9AAB86773E19}" presName="childText" presStyleLbl="revTx" presStyleIdx="0" presStyleCnt="2">
        <dgm:presLayoutVars>
          <dgm:bulletEnabled val="1"/>
        </dgm:presLayoutVars>
      </dgm:prSet>
      <dgm:spPr/>
    </dgm:pt>
    <dgm:pt modelId="{3E5E113C-655E-45BB-8470-8ACC06FEBFEA}" type="pres">
      <dgm:prSet presAssocID="{2DC82B5E-9E2A-4481-A382-3945614B8C99}" presName="parentText" presStyleLbl="node1" presStyleIdx="1" presStyleCnt="2">
        <dgm:presLayoutVars>
          <dgm:chMax val="0"/>
          <dgm:bulletEnabled val="1"/>
        </dgm:presLayoutVars>
      </dgm:prSet>
      <dgm:spPr/>
    </dgm:pt>
    <dgm:pt modelId="{11A847B5-95FE-42CD-9179-3A2370422C5D}" type="pres">
      <dgm:prSet presAssocID="{2DC82B5E-9E2A-4481-A382-3945614B8C99}" presName="childText" presStyleLbl="revTx" presStyleIdx="1" presStyleCnt="2">
        <dgm:presLayoutVars>
          <dgm:bulletEnabled val="1"/>
        </dgm:presLayoutVars>
      </dgm:prSet>
      <dgm:spPr/>
    </dgm:pt>
  </dgm:ptLst>
  <dgm:cxnLst>
    <dgm:cxn modelId="{4A346705-0769-4981-AA5E-EB7267BBE42E}" type="presOf" srcId="{E0BD649F-29B5-44DA-9863-52BE3DDD277E}" destId="{11A847B5-95FE-42CD-9179-3A2370422C5D}" srcOrd="0" destOrd="2" presId="urn:microsoft.com/office/officeart/2005/8/layout/vList2"/>
    <dgm:cxn modelId="{D990580A-89F1-468A-B789-B01D256B8360}" srcId="{BF421DD5-A43D-4F4A-A279-9AAB86773E19}" destId="{4F19309E-AD16-4040-9ECE-1C60EF707DF6}" srcOrd="1" destOrd="0" parTransId="{E55A8F61-E196-4214-B3AB-A2BAC187283D}" sibTransId="{AEF10A12-1226-46C6-BA7C-2CF2763831E6}"/>
    <dgm:cxn modelId="{08080721-A3E6-479B-90E7-3D1930E6475C}" type="presOf" srcId="{60C8E4DD-564B-4E4C-AC54-C13D6801D757}" destId="{11A847B5-95FE-42CD-9179-3A2370422C5D}" srcOrd="0" destOrd="1" presId="urn:microsoft.com/office/officeart/2005/8/layout/vList2"/>
    <dgm:cxn modelId="{8F2B363C-33F9-4D83-BE7E-A61A1D6374EC}" srcId="{BF421DD5-A43D-4F4A-A279-9AAB86773E19}" destId="{D8FC2EDC-C25F-4CE6-945E-B5827E40C2DF}" srcOrd="0" destOrd="0" parTransId="{06A5357B-A3D2-42F3-AC79-2A582D063EC4}" sibTransId="{103C5092-A17C-45D9-8DC6-125B21EF1478}"/>
    <dgm:cxn modelId="{BCCC7D5B-45BA-431D-8DC3-796830C604DC}" type="presOf" srcId="{2DC82B5E-9E2A-4481-A382-3945614B8C99}" destId="{3E5E113C-655E-45BB-8470-8ACC06FEBFEA}" srcOrd="0" destOrd="0" presId="urn:microsoft.com/office/officeart/2005/8/layout/vList2"/>
    <dgm:cxn modelId="{5ECCA244-034A-47DA-9682-52C2EBC4115C}" type="presOf" srcId="{4F19309E-AD16-4040-9ECE-1C60EF707DF6}" destId="{4E89141E-6E06-41F8-AEE6-13CEBAE3061A}" srcOrd="0" destOrd="1" presId="urn:microsoft.com/office/officeart/2005/8/layout/vList2"/>
    <dgm:cxn modelId="{60C7A564-E1C7-416D-A87E-755AC7F58644}" type="presOf" srcId="{BF421DD5-A43D-4F4A-A279-9AAB86773E19}" destId="{B2822890-166A-43FB-8912-2BF12A1BA9A2}" srcOrd="0" destOrd="0" presId="urn:microsoft.com/office/officeart/2005/8/layout/vList2"/>
    <dgm:cxn modelId="{7D28ED71-5958-4537-A709-9776536B60B6}" srcId="{E637E220-84F0-4FB6-8F80-FAECE29BAEBD}" destId="{BF421DD5-A43D-4F4A-A279-9AAB86773E19}" srcOrd="0" destOrd="0" parTransId="{DEB8BF5D-471E-42C5-8B9C-0674EC227E2A}" sibTransId="{9B7CA5E3-5DF2-40C9-A325-1CE86BDF32CB}"/>
    <dgm:cxn modelId="{564AD674-BB43-4B5B-AB18-283094FC2530}" type="presOf" srcId="{D8FC2EDC-C25F-4CE6-945E-B5827E40C2DF}" destId="{4E89141E-6E06-41F8-AEE6-13CEBAE3061A}" srcOrd="0" destOrd="0" presId="urn:microsoft.com/office/officeart/2005/8/layout/vList2"/>
    <dgm:cxn modelId="{989AC896-314E-4463-A69A-2C8186621433}" srcId="{2DC82B5E-9E2A-4481-A382-3945614B8C99}" destId="{5556AC70-1A33-48C8-8242-8BB043A3E1F1}" srcOrd="0" destOrd="0" parTransId="{05BA0EE5-EA46-45B4-B775-FEB8C89EDD7B}" sibTransId="{C7DD1F4F-E695-44D8-BDD6-EC6424819A3B}"/>
    <dgm:cxn modelId="{FA7E36B2-E8B5-450C-9A5B-19929D3D0E84}" srcId="{2DC82B5E-9E2A-4481-A382-3945614B8C99}" destId="{60C8E4DD-564B-4E4C-AC54-C13D6801D757}" srcOrd="1" destOrd="0" parTransId="{50A27F69-5372-430A-97CB-EDC4C84A6701}" sibTransId="{CD5F1EAA-5C4B-462F-ADCE-DF35C850DAF3}"/>
    <dgm:cxn modelId="{A4C89EB5-F3E1-41BE-A8DE-96194C367380}" type="presOf" srcId="{0BEA5209-F2B9-44AA-A4A3-E56138626ABC}" destId="{11A847B5-95FE-42CD-9179-3A2370422C5D}" srcOrd="0" destOrd="3" presId="urn:microsoft.com/office/officeart/2005/8/layout/vList2"/>
    <dgm:cxn modelId="{F729F6BF-90FF-4129-BAB0-12C46273CB16}" type="presOf" srcId="{5460E95E-2BB1-461E-84BD-D43089F92AB3}" destId="{11A847B5-95FE-42CD-9179-3A2370422C5D}" srcOrd="0" destOrd="4" presId="urn:microsoft.com/office/officeart/2005/8/layout/vList2"/>
    <dgm:cxn modelId="{C99918CF-B957-4820-82EB-14C5A46566D4}" type="presOf" srcId="{E637E220-84F0-4FB6-8F80-FAECE29BAEBD}" destId="{9CA75A8C-A47A-41F1-B8AD-1D8D33E3E871}" srcOrd="0" destOrd="0" presId="urn:microsoft.com/office/officeart/2005/8/layout/vList2"/>
    <dgm:cxn modelId="{AF00C6E2-C654-4E42-B5AF-897371B97508}" srcId="{60C8E4DD-564B-4E4C-AC54-C13D6801D757}" destId="{E0BD649F-29B5-44DA-9863-52BE3DDD277E}" srcOrd="0" destOrd="0" parTransId="{86BCBE03-8287-4E4A-8BC2-EFC2EAE2DD1C}" sibTransId="{2B48362E-91DB-48C2-8CD0-786C3859C2E8}"/>
    <dgm:cxn modelId="{55872BEF-010A-4AAC-B599-6FF3CA119E2A}" srcId="{0BEA5209-F2B9-44AA-A4A3-E56138626ABC}" destId="{5460E95E-2BB1-461E-84BD-D43089F92AB3}" srcOrd="0" destOrd="0" parTransId="{786158B1-A654-4EB6-B02E-2824BAFB3684}" sibTransId="{115B85F3-AA6D-429C-A1DB-51C3A4956B96}"/>
    <dgm:cxn modelId="{0D5C4EF9-37F1-4B70-AB92-6E6EF2080A4D}" srcId="{2DC82B5E-9E2A-4481-A382-3945614B8C99}" destId="{0BEA5209-F2B9-44AA-A4A3-E56138626ABC}" srcOrd="2" destOrd="0" parTransId="{A1D865E5-80AF-46DE-9DE8-0C75AE31528A}" sibTransId="{08DA4416-533D-4CB0-A9EF-9D6BE184D6FD}"/>
    <dgm:cxn modelId="{59C1CCF9-E0C3-43F2-9D46-8526564F195F}" srcId="{E637E220-84F0-4FB6-8F80-FAECE29BAEBD}" destId="{2DC82B5E-9E2A-4481-A382-3945614B8C99}" srcOrd="1" destOrd="0" parTransId="{88775528-6D37-4BEB-93C0-4D82EECD0F4F}" sibTransId="{9F71E4D1-5A1D-43F0-A58C-DFB73CE002E6}"/>
    <dgm:cxn modelId="{78FF49FC-FFAB-441F-8046-35CBBD57BA53}" type="presOf" srcId="{5556AC70-1A33-48C8-8242-8BB043A3E1F1}" destId="{11A847B5-95FE-42CD-9179-3A2370422C5D}" srcOrd="0" destOrd="0" presId="urn:microsoft.com/office/officeart/2005/8/layout/vList2"/>
    <dgm:cxn modelId="{E309787F-F079-4052-AFAD-C9DD64BDB1AC}" type="presParOf" srcId="{9CA75A8C-A47A-41F1-B8AD-1D8D33E3E871}" destId="{B2822890-166A-43FB-8912-2BF12A1BA9A2}" srcOrd="0" destOrd="0" presId="urn:microsoft.com/office/officeart/2005/8/layout/vList2"/>
    <dgm:cxn modelId="{2FB5E56E-F2B5-4219-A825-29FAD44579BF}" type="presParOf" srcId="{9CA75A8C-A47A-41F1-B8AD-1D8D33E3E871}" destId="{4E89141E-6E06-41F8-AEE6-13CEBAE3061A}" srcOrd="1" destOrd="0" presId="urn:microsoft.com/office/officeart/2005/8/layout/vList2"/>
    <dgm:cxn modelId="{57400199-43BD-4CE4-AB6F-36CDA9DA8FC8}" type="presParOf" srcId="{9CA75A8C-A47A-41F1-B8AD-1D8D33E3E871}" destId="{3E5E113C-655E-45BB-8470-8ACC06FEBFEA}" srcOrd="2" destOrd="0" presId="urn:microsoft.com/office/officeart/2005/8/layout/vList2"/>
    <dgm:cxn modelId="{1A8E97BA-95B5-4A72-8F2D-1389AA97A7D4}" type="presParOf" srcId="{9CA75A8C-A47A-41F1-B8AD-1D8D33E3E871}" destId="{11A847B5-95FE-42CD-9179-3A2370422C5D}"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8759DE-FB96-4C08-8940-AF1151B73D2E}">
      <dsp:nvSpPr>
        <dsp:cNvPr id="0" name=""/>
        <dsp:cNvSpPr/>
      </dsp:nvSpPr>
      <dsp:spPr>
        <a:xfrm>
          <a:off x="0" y="298178"/>
          <a:ext cx="84582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CHP pricing is proposed in non-convex market to minimize total uplift  and to better support the market clearing solution. CHP incorporates both the marginal costs and the avoidable fixed operating costs of available resources in the market.</a:t>
          </a:r>
        </a:p>
      </dsp:txBody>
      <dsp:txXfrm>
        <a:off x="59399" y="357577"/>
        <a:ext cx="8339402" cy="1098002"/>
      </dsp:txXfrm>
    </dsp:sp>
    <dsp:sp modelId="{BD32A542-B75C-42C3-8C80-F5B19C83D9E1}">
      <dsp:nvSpPr>
        <dsp:cNvPr id="0" name=""/>
        <dsp:cNvSpPr/>
      </dsp:nvSpPr>
      <dsp:spPr>
        <a:xfrm>
          <a:off x="0" y="1702178"/>
          <a:ext cx="84582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 It considers the </a:t>
          </a:r>
          <a:r>
            <a:rPr lang="en-US" sz="1900" u="sng" kern="1200" dirty="0"/>
            <a:t>total available capacity </a:t>
          </a:r>
          <a:r>
            <a:rPr lang="en-US" sz="1900" kern="1200" dirty="0"/>
            <a:t>of the </a:t>
          </a:r>
          <a:r>
            <a:rPr lang="en-US" sz="1900" u="sng" kern="1200" dirty="0"/>
            <a:t>online and offline  </a:t>
          </a:r>
          <a:r>
            <a:rPr lang="en-US" sz="1900" kern="1200" dirty="0"/>
            <a:t>resources and balances the incentives to follow RTOs’ instructions for all resources. It may still require MWP and/or LOC under CHP.</a:t>
          </a:r>
        </a:p>
      </dsp:txBody>
      <dsp:txXfrm>
        <a:off x="59399" y="1761577"/>
        <a:ext cx="8339402" cy="1098002"/>
      </dsp:txXfrm>
    </dsp:sp>
    <dsp:sp modelId="{665EFEF6-F460-488E-90A7-FD600769FCA5}">
      <dsp:nvSpPr>
        <dsp:cNvPr id="0" name=""/>
        <dsp:cNvSpPr/>
      </dsp:nvSpPr>
      <dsp:spPr>
        <a:xfrm>
          <a:off x="0" y="3106178"/>
          <a:ext cx="84582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CHP</a:t>
          </a:r>
          <a:r>
            <a:rPr lang="en-US" sz="1900" kern="1200" baseline="0" dirty="0"/>
            <a:t> price can be solved through the </a:t>
          </a:r>
          <a:r>
            <a:rPr lang="en-US" sz="1900" kern="1200" baseline="0" dirty="0" err="1"/>
            <a:t>Lagrangian</a:t>
          </a:r>
          <a:r>
            <a:rPr lang="en-US" sz="1900" kern="1200" baseline="0" dirty="0"/>
            <a:t> dual problem. However, it’s difficult to converge. Recent advance on UCED resource formulation allows it to be solved with </a:t>
          </a:r>
          <a:r>
            <a:rPr lang="en-US" sz="1900" kern="1200" dirty="0"/>
            <a:t>LP relaxation of the UCED problem</a:t>
          </a:r>
          <a:r>
            <a:rPr lang="en-US" sz="1900" kern="1200"/>
            <a:t>. </a:t>
          </a:r>
          <a:endParaRPr lang="en-US" sz="1900" kern="1200" dirty="0"/>
        </a:p>
      </dsp:txBody>
      <dsp:txXfrm>
        <a:off x="59399" y="3165577"/>
        <a:ext cx="8339402" cy="1098002"/>
      </dsp:txXfrm>
    </dsp:sp>
    <dsp:sp modelId="{82B46233-42CB-419D-AB60-5387B1A6E41D}">
      <dsp:nvSpPr>
        <dsp:cNvPr id="0" name=""/>
        <dsp:cNvSpPr/>
      </dsp:nvSpPr>
      <dsp:spPr>
        <a:xfrm>
          <a:off x="0" y="4510178"/>
          <a:ext cx="8458200"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Current implementations are mostly single interval approximation for fast start resources</a:t>
          </a:r>
        </a:p>
      </dsp:txBody>
      <dsp:txXfrm>
        <a:off x="59399" y="4569577"/>
        <a:ext cx="8339402"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8759DE-FB96-4C08-8940-AF1151B73D2E}">
      <dsp:nvSpPr>
        <dsp:cNvPr id="0" name=""/>
        <dsp:cNvSpPr/>
      </dsp:nvSpPr>
      <dsp:spPr>
        <a:xfrm>
          <a:off x="0" y="38099"/>
          <a:ext cx="8229600" cy="12097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AIC pricing is proposed in non-convex market as the rough equivalent to marginal cost pricing in convex markets. It may serve as an entry signal in addition to the LMP.</a:t>
          </a:r>
        </a:p>
      </dsp:txBody>
      <dsp:txXfrm>
        <a:off x="59057" y="97156"/>
        <a:ext cx="8111486" cy="1091666"/>
      </dsp:txXfrm>
    </dsp:sp>
    <dsp:sp modelId="{A15739BF-AC75-4065-8BEA-ED35FD0DB391}">
      <dsp:nvSpPr>
        <dsp:cNvPr id="0" name=""/>
        <dsp:cNvSpPr/>
      </dsp:nvSpPr>
      <dsp:spPr>
        <a:xfrm>
          <a:off x="0" y="1311239"/>
          <a:ext cx="8229600" cy="12097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Similar to CHP, the AIC pricing mechanism produces prices that incorporate both the marginal costs and the avoidable fixed operating costs of a dispatched resource.</a:t>
          </a:r>
        </a:p>
      </dsp:txBody>
      <dsp:txXfrm>
        <a:off x="59057" y="1370296"/>
        <a:ext cx="8111486" cy="1091666"/>
      </dsp:txXfrm>
    </dsp:sp>
    <dsp:sp modelId="{3D5EA61D-330A-46E8-80FA-CDA464CEAFBA}">
      <dsp:nvSpPr>
        <dsp:cNvPr id="0" name=""/>
        <dsp:cNvSpPr/>
      </dsp:nvSpPr>
      <dsp:spPr>
        <a:xfrm>
          <a:off x="0" y="2584380"/>
          <a:ext cx="8229600" cy="12097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AIC pricing focuses on the dispatched MW of online resources and eliminates MWP. </a:t>
          </a:r>
        </a:p>
      </dsp:txBody>
      <dsp:txXfrm>
        <a:off x="59057" y="2643437"/>
        <a:ext cx="8111486" cy="1091666"/>
      </dsp:txXfrm>
    </dsp:sp>
    <dsp:sp modelId="{F3728746-5F54-4636-9256-1DB20E45722E}">
      <dsp:nvSpPr>
        <dsp:cNvPr id="0" name=""/>
        <dsp:cNvSpPr/>
      </dsp:nvSpPr>
      <dsp:spPr>
        <a:xfrm>
          <a:off x="0" y="3857520"/>
          <a:ext cx="8229600" cy="12097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AIC pricing can be solved similar to CHP –  By adjusting resource upper bounds based on the UCED solution, the LP relaxation of the UCED problem can also be used to solve AIC prices.</a:t>
          </a:r>
        </a:p>
      </dsp:txBody>
      <dsp:txXfrm>
        <a:off x="59057" y="3916577"/>
        <a:ext cx="8111486" cy="10916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32D960-E86F-449F-8C00-0FEADEA83521}">
      <dsp:nvSpPr>
        <dsp:cNvPr id="0" name=""/>
        <dsp:cNvSpPr/>
      </dsp:nvSpPr>
      <dsp:spPr>
        <a:xfrm>
          <a:off x="0" y="6133"/>
          <a:ext cx="8458200" cy="7519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AIC can also be solved with LP Relaxation</a:t>
          </a:r>
        </a:p>
      </dsp:txBody>
      <dsp:txXfrm>
        <a:off x="36705" y="42838"/>
        <a:ext cx="8384790" cy="678494"/>
      </dsp:txXfrm>
    </dsp:sp>
    <dsp:sp modelId="{FC02DC7F-0296-47CC-9DA5-3821E7521F87}">
      <dsp:nvSpPr>
        <dsp:cNvPr id="0" name=""/>
        <dsp:cNvSpPr/>
      </dsp:nvSpPr>
      <dsp:spPr>
        <a:xfrm>
          <a:off x="0" y="758037"/>
          <a:ext cx="8458200" cy="641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548"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a:t>By adding </a:t>
          </a:r>
          <a:r>
            <a:rPr lang="en-US" sz="2000" b="1" u="sng" kern="1200" dirty="0">
              <a:solidFill>
                <a:schemeClr val="tx1"/>
              </a:solidFill>
            </a:rPr>
            <a:t>p-cut</a:t>
          </a:r>
          <a:r>
            <a:rPr lang="en-US" sz="2000" kern="1200" dirty="0"/>
            <a:t> based on optimal UCED solution (</a:t>
          </a:r>
          <a14:m xmlns:a14="http://schemas.microsoft.com/office/drawing/2010/main">
            <m:oMath xmlns:m="http://schemas.openxmlformats.org/officeDocument/2006/math">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m:t>
                  </m:r>
                </m:sub>
                <m:sup>
                  <m:r>
                    <a:rPr lang="en-US" sz="2000" kern="1200">
                      <a:latin typeface="Cambria Math" panose="02040503050406030204" pitchFamily="18" charset="0"/>
                    </a:rPr>
                    <m:t>∗</m:t>
                  </m:r>
                </m:sup>
              </m:sSubSup>
              <m:r>
                <a:rPr lang="en-US" sz="2000" kern="1200">
                  <a:latin typeface="Cambria Math" panose="02040503050406030204" pitchFamily="18" charset="0"/>
                </a:rPr>
                <m:t>,</m:t>
              </m:r>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𝑢</m:t>
                  </m:r>
                </m:e>
                <m:sub>
                  <m:r>
                    <a:rPr lang="en-US" sz="2000" i="1" kern="1200">
                      <a:latin typeface="Cambria Math" panose="02040503050406030204" pitchFamily="18" charset="0"/>
                    </a:rPr>
                    <m:t>𝑔</m:t>
                  </m:r>
                </m:sub>
                <m:sup>
                  <m:r>
                    <a:rPr lang="en-US" sz="2000" kern="1200">
                      <a:latin typeface="Cambria Math" panose="02040503050406030204" pitchFamily="18" charset="0"/>
                    </a:rPr>
                    <m:t>∗</m:t>
                  </m:r>
                </m:sup>
              </m:sSubSup>
            </m:oMath>
          </a14:m>
          <a:r>
            <a:rPr lang="en-US" sz="2000" kern="1200" dirty="0"/>
            <a:t>),</a:t>
          </a:r>
          <a14:m xmlns:a14="http://schemas.microsoft.com/office/drawing/2010/main">
            <m:oMath xmlns:m="http://schemas.openxmlformats.org/officeDocument/2006/math">
              <m:r>
                <a:rPr lang="en-US" sz="2000" i="1" kern="1200">
                  <a:latin typeface="Cambria Math" panose="02040503050406030204" pitchFamily="18" charset="0"/>
                </a:rPr>
                <m:t> </m:t>
              </m:r>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𝐺</m:t>
              </m:r>
            </m:oMath>
          </a14:m>
          <a:r>
            <a:rPr lang="en-US" sz="2000" kern="1200" dirty="0"/>
            <a:t> under the convex hull and convex envelope formulation. </a:t>
          </a:r>
        </a:p>
      </dsp:txBody>
      <dsp:txXfrm>
        <a:off x="0" y="758037"/>
        <a:ext cx="8458200" cy="641700"/>
      </dsp:txXfrm>
    </dsp:sp>
    <dsp:sp modelId="{5122B2F1-8CD4-4F4B-A3D2-BD1F2EC87F5A}">
      <dsp:nvSpPr>
        <dsp:cNvPr id="0" name=""/>
        <dsp:cNvSpPr/>
      </dsp:nvSpPr>
      <dsp:spPr>
        <a:xfrm>
          <a:off x="0" y="1399737"/>
          <a:ext cx="8458200" cy="8357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1. Define set </a:t>
          </a:r>
          <a14:m xmlns:a14="http://schemas.microsoft.com/office/drawing/2010/main">
            <m:oMath xmlns:m="http://schemas.openxmlformats.org/officeDocument/2006/math">
              <m:sSup>
                <m:sSupPr>
                  <m:ctrlPr>
                    <a:rPr lang="en-US" sz="2200" i="1" kern="1200">
                      <a:latin typeface="Cambria Math" panose="02040503050406030204" pitchFamily="18" charset="0"/>
                    </a:rPr>
                  </m:ctrlPr>
                </m:sSupPr>
                <m:e>
                  <m:r>
                    <a:rPr lang="en-US" sz="2200" i="1" kern="1200">
                      <a:latin typeface="Cambria Math" panose="02040503050406030204" pitchFamily="18" charset="0"/>
                    </a:rPr>
                    <m:t>𝑆</m:t>
                  </m:r>
                </m:e>
                <m:sup>
                  <m:r>
                    <a:rPr lang="en-US" sz="2200" i="1" kern="1200">
                      <a:latin typeface="Cambria Math" panose="02040503050406030204" pitchFamily="18" charset="0"/>
                    </a:rPr>
                    <m:t>𝑀𝑊𝑃</m:t>
                  </m:r>
                </m:sup>
              </m:sSup>
            </m:oMath>
          </a14:m>
          <a:r>
            <a:rPr lang="en-US" sz="2200" kern="1200" dirty="0"/>
            <a:t>for commitment blocks requiring MWP under LMP:</a:t>
          </a:r>
        </a:p>
      </dsp:txBody>
      <dsp:txXfrm>
        <a:off x="40798" y="1440535"/>
        <a:ext cx="8376604" cy="754147"/>
      </dsp:txXfrm>
    </dsp:sp>
    <dsp:sp modelId="{9167DB93-EFEA-41D5-A13C-8B4F0BD0AFFD}">
      <dsp:nvSpPr>
        <dsp:cNvPr id="0" name=""/>
        <dsp:cNvSpPr/>
      </dsp:nvSpPr>
      <dsp:spPr>
        <a:xfrm>
          <a:off x="0" y="2235481"/>
          <a:ext cx="8458200" cy="51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548" tIns="25400" rIns="142240" bIns="25400" numCol="1" spcCol="1270" anchor="t" anchorCtr="0">
          <a:noAutofit/>
        </a:bodyPr>
        <a:lstStyle/>
        <a:p>
          <a:pPr marL="228600" lvl="1" indent="-228600" algn="l" defTabSz="889000">
            <a:lnSpc>
              <a:spcPct val="90000"/>
            </a:lnSpc>
            <a:spcBef>
              <a:spcPct val="0"/>
            </a:spcBef>
            <a:spcAft>
              <a:spcPct val="20000"/>
            </a:spcAft>
            <a:buChar char="•"/>
          </a:pPr>
          <a14:m xmlns:a14="http://schemas.microsoft.com/office/drawing/2010/main">
            <m:oMath xmlns:m="http://schemas.openxmlformats.org/officeDocument/2006/math">
              <m:sSup>
                <m:sSupPr>
                  <m:ctrlPr>
                    <a:rPr lang="en-US" sz="2000" i="1" kern="1200">
                      <a:latin typeface="Cambria Math" panose="02040503050406030204" pitchFamily="18" charset="0"/>
                    </a:rPr>
                  </m:ctrlPr>
                </m:sSupPr>
                <m:e>
                  <m:r>
                    <a:rPr lang="en-US" sz="2000" i="1" kern="1200">
                      <a:latin typeface="Cambria Math" panose="02040503050406030204" pitchFamily="18" charset="0"/>
                    </a:rPr>
                    <m:t>𝑆</m:t>
                  </m:r>
                </m:e>
                <m:sup>
                  <m:r>
                    <a:rPr lang="en-US" sz="2000" i="1" kern="1200">
                      <a:latin typeface="Cambria Math" panose="02040503050406030204" pitchFamily="18" charset="0"/>
                    </a:rPr>
                    <m:t>𝑀𝑊𝑃</m:t>
                  </m:r>
                </m:sup>
              </m:sSup>
              <m:r>
                <a:rPr lang="en-US" sz="2000" i="1" kern="1200">
                  <a:latin typeface="Cambria Math" panose="02040503050406030204" pitchFamily="18" charset="0"/>
                </a:rPr>
                <m:t>=</m:t>
              </m:r>
              <m:d>
                <m:dPr>
                  <m:begChr m:val="{"/>
                  <m:endChr m:val="|"/>
                  <m:ctrlPr>
                    <a:rPr lang="en-US" sz="2000" i="1" kern="1200">
                      <a:latin typeface="Cambria Math" panose="02040503050406030204" pitchFamily="18" charset="0"/>
                    </a:rPr>
                  </m:ctrlPr>
                </m:dPr>
                <m:e>
                  <m:d>
                    <m:dPr>
                      <m:ctrlPr>
                        <a:rPr lang="en-US" sz="2000" i="1" kern="1200">
                          <a:latin typeface="Cambria Math" panose="02040503050406030204" pitchFamily="18" charset="0"/>
                        </a:rPr>
                      </m:ctrlPr>
                    </m:dPr>
                    <m:e>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𝑡</m:t>
                      </m:r>
                    </m:e>
                  </m:d>
                </m:e>
              </m:d>
              <m:r>
                <a:rPr lang="en-US" sz="2000" i="1" kern="1200">
                  <a:latin typeface="Cambria Math" panose="02040503050406030204" pitchFamily="18" charset="0"/>
                </a:rPr>
                <m:t> </m:t>
              </m:r>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up>
                  <m:r>
                    <a:rPr lang="en-US" sz="2000" i="1" kern="1200">
                      <a:latin typeface="Cambria Math" panose="02040503050406030204" pitchFamily="18" charset="0"/>
                    </a:rPr>
                    <m:t>∗</m:t>
                  </m:r>
                </m:sup>
              </m:sSubSup>
              <m:r>
                <a:rPr lang="en-US" sz="2000" i="1" kern="1200">
                  <a:latin typeface="Cambria Math" panose="02040503050406030204" pitchFamily="18" charset="0"/>
                </a:rPr>
                <m:t>&gt;0, </m:t>
              </m:r>
              <m:r>
                <a:rPr lang="en-US" sz="2000" i="1" kern="1200">
                  <a:latin typeface="Cambria Math" panose="02040503050406030204" pitchFamily="18" charset="0"/>
                </a:rPr>
                <m:t>𝑡</m:t>
              </m:r>
              <m:r>
                <a:rPr lang="en-US" sz="2000" i="1" kern="1200">
                  <a:latin typeface="Cambria Math" panose="02040503050406030204" pitchFamily="18" charset="0"/>
                </a:rPr>
                <m:t>∈</m:t>
              </m:r>
              <m:sSub>
                <m:sSubPr>
                  <m:ctrlPr>
                    <a:rPr lang="en-US" sz="2000" i="1" kern="1200">
                      <a:latin typeface="Cambria Math" panose="02040503050406030204" pitchFamily="18" charset="0"/>
                    </a:rPr>
                  </m:ctrlPr>
                </m:sSubPr>
                <m:e>
                  <m:r>
                    <a:rPr lang="en-US" sz="2000" i="1" kern="1200">
                      <a:latin typeface="Cambria Math" panose="02040503050406030204" pitchFamily="18" charset="0"/>
                    </a:rPr>
                    <m:t>𝐵</m:t>
                  </m:r>
                </m:e>
                <m:sub>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𝑗</m:t>
                  </m:r>
                </m:sub>
              </m:sSub>
              <m:r>
                <a:rPr lang="en-US" sz="2000" i="1" kern="1200">
                  <a:latin typeface="Cambria Math" panose="02040503050406030204" pitchFamily="18" charset="0"/>
                </a:rPr>
                <m:t>, </m:t>
              </m:r>
              <m:sSub>
                <m:sSubPr>
                  <m:ctrlPr>
                    <a:rPr lang="en-US" sz="2000" i="1" kern="1200">
                      <a:latin typeface="Cambria Math" panose="02040503050406030204" pitchFamily="18" charset="0"/>
                    </a:rPr>
                  </m:ctrlPr>
                </m:sSubPr>
                <m:e>
                  <m:r>
                    <a:rPr lang="en-US" sz="2000" i="1" kern="1200">
                      <a:latin typeface="Cambria Math" panose="02040503050406030204" pitchFamily="18" charset="0"/>
                    </a:rPr>
                    <m:t>𝜑</m:t>
                  </m:r>
                </m:e>
                <m:sub>
                  <m:sSub>
                    <m:sSubPr>
                      <m:ctrlPr>
                        <a:rPr lang="en-US" sz="2000" i="1" kern="1200">
                          <a:latin typeface="Cambria Math" panose="02040503050406030204" pitchFamily="18" charset="0"/>
                        </a:rPr>
                      </m:ctrlPr>
                    </m:sSubPr>
                    <m:e>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𝐵</m:t>
                      </m:r>
                    </m:e>
                    <m:sub>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𝑗</m:t>
                      </m:r>
                    </m:sub>
                  </m:sSub>
                </m:sub>
              </m:sSub>
              <m:d>
                <m:dPr>
                  <m:ctrlPr>
                    <a:rPr lang="en-US" sz="2000" i="1" kern="1200">
                      <a:latin typeface="Cambria Math" panose="02040503050406030204" pitchFamily="18" charset="0"/>
                    </a:rPr>
                  </m:ctrlPr>
                </m:dPr>
                <m:e>
                  <m:r>
                    <a:rPr lang="en-US" sz="2000" i="1" kern="1200">
                      <a:latin typeface="Cambria Math" panose="02040503050406030204" pitchFamily="18" charset="0"/>
                    </a:rPr>
                    <m:t>𝐿𝑀𝑃</m:t>
                  </m:r>
                  <m:r>
                    <a:rPr lang="en-US" sz="2000" i="1" kern="1200">
                      <a:latin typeface="Cambria Math" panose="02040503050406030204" pitchFamily="18" charset="0"/>
                    </a:rPr>
                    <m:t>,</m:t>
                  </m:r>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m:t>
                      </m:r>
                    </m:sub>
                    <m:sup>
                      <m:r>
                        <a:rPr lang="en-US" sz="2000" i="1" kern="1200">
                          <a:latin typeface="Cambria Math" panose="02040503050406030204" pitchFamily="18" charset="0"/>
                        </a:rPr>
                        <m:t>∗</m:t>
                      </m:r>
                    </m:sup>
                  </m:sSubSup>
                  <m:r>
                    <a:rPr lang="en-US" sz="2000" i="1" kern="1200">
                      <a:latin typeface="Cambria Math" panose="02040503050406030204" pitchFamily="18" charset="0"/>
                    </a:rPr>
                    <m:t>,</m:t>
                  </m:r>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𝑢</m:t>
                      </m:r>
                    </m:e>
                    <m:sub>
                      <m:r>
                        <a:rPr lang="en-US" sz="2000" i="1" kern="1200">
                          <a:latin typeface="Cambria Math" panose="02040503050406030204" pitchFamily="18" charset="0"/>
                        </a:rPr>
                        <m:t>𝑔</m:t>
                      </m:r>
                    </m:sub>
                    <m:sup>
                      <m:r>
                        <a:rPr lang="en-US" sz="2000" i="1" kern="1200">
                          <a:latin typeface="Cambria Math" panose="02040503050406030204" pitchFamily="18" charset="0"/>
                        </a:rPr>
                        <m:t>∗</m:t>
                      </m:r>
                    </m:sup>
                  </m:sSubSup>
                </m:e>
              </m:d>
              <m:r>
                <a:rPr lang="en-US" sz="2000" i="1" kern="1200">
                  <a:latin typeface="Cambria Math" panose="02040503050406030204" pitchFamily="18" charset="0"/>
                </a:rPr>
                <m:t>&lt;0</m:t>
              </m:r>
            </m:oMath>
          </a14:m>
          <a:r>
            <a:rPr lang="en-US" sz="2000" kern="1200" dirty="0"/>
            <a:t>}</a:t>
          </a:r>
        </a:p>
      </dsp:txBody>
      <dsp:txXfrm>
        <a:off x="0" y="2235481"/>
        <a:ext cx="8458200" cy="513360"/>
      </dsp:txXfrm>
    </dsp:sp>
    <dsp:sp modelId="{3D9FC373-784B-4366-8A30-0A117FBF306F}">
      <dsp:nvSpPr>
        <dsp:cNvPr id="0" name=""/>
        <dsp:cNvSpPr/>
      </dsp:nvSpPr>
      <dsp:spPr>
        <a:xfrm>
          <a:off x="0" y="2748841"/>
          <a:ext cx="8458200" cy="70475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u="sng" kern="1200" dirty="0"/>
            <a:t>2. Define </a:t>
          </a:r>
          <a:r>
            <a:rPr lang="en-US" sz="2200" b="1" u="sng" kern="1200" dirty="0">
              <a:solidFill>
                <a:schemeClr val="bg1"/>
              </a:solidFill>
            </a:rPr>
            <a:t>p-cut</a:t>
          </a:r>
          <a:r>
            <a:rPr lang="en-US" sz="2200" kern="1200" dirty="0"/>
            <a:t>: cut off uncommitted and un-dispatched regions</a:t>
          </a:r>
        </a:p>
      </dsp:txBody>
      <dsp:txXfrm>
        <a:off x="34403" y="2783244"/>
        <a:ext cx="8389394" cy="635945"/>
      </dsp:txXfrm>
    </dsp:sp>
    <dsp:sp modelId="{99A0FD63-D3C4-4BFD-8464-98E2DEC17E57}">
      <dsp:nvSpPr>
        <dsp:cNvPr id="0" name=""/>
        <dsp:cNvSpPr/>
      </dsp:nvSpPr>
      <dsp:spPr>
        <a:xfrm>
          <a:off x="0" y="3453592"/>
          <a:ext cx="8458200" cy="1957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548" tIns="25400" rIns="142240" bIns="25400" numCol="1" spcCol="1270" anchor="t" anchorCtr="0">
          <a:noAutofit/>
        </a:bodyPr>
        <a:lstStyle/>
        <a:p>
          <a:pPr marL="228600" lvl="1" indent="-228600" algn="l" defTabSz="889000">
            <a:lnSpc>
              <a:spcPct val="90000"/>
            </a:lnSpc>
            <a:spcBef>
              <a:spcPct val="0"/>
            </a:spcBef>
            <a:spcAft>
              <a:spcPct val="20000"/>
            </a:spcAft>
            <a:buChar char="•"/>
          </a:pPr>
          <a14:m xmlns:a14="http://schemas.microsoft.com/office/drawing/2010/main">
            <m:oMath xmlns:m="http://schemas.openxmlformats.org/officeDocument/2006/math">
              <m:sSubSup>
                <m:sSubSupPr>
                  <m:ctrlPr>
                    <a:rPr lang="en-US" sz="2000" i="1" kern="1200" smtClean="0">
                      <a:latin typeface="Cambria Math" panose="02040503050406030204" pitchFamily="18" charset="0"/>
                    </a:rPr>
                  </m:ctrlPr>
                </m:sSubSupPr>
                <m:e>
                  <m:r>
                    <a:rPr lang="en-US" sz="2000" i="1" kern="1200">
                      <a:latin typeface="Cambria Math" panose="02040503050406030204" pitchFamily="18" charset="0"/>
                    </a:rPr>
                    <m:t>𝑋</m:t>
                  </m:r>
                </m:e>
                <m:sub>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𝜀</m:t>
                      </m:r>
                    </m:sub>
                    <m:sup>
                      <m:r>
                        <a:rPr lang="en-US" sz="2000" i="1" kern="1200">
                          <a:latin typeface="Cambria Math" panose="02040503050406030204" pitchFamily="18" charset="0"/>
                        </a:rPr>
                        <m:t>∗</m:t>
                      </m:r>
                    </m:sup>
                  </m:sSubSup>
                </m:sub>
                <m:sup>
                  <m:r>
                    <a:rPr lang="en-US" sz="2000" i="1" kern="1200">
                      <a:latin typeface="Cambria Math" panose="02040503050406030204" pitchFamily="18" charset="0"/>
                    </a:rPr>
                    <m:t>𝐴𝐼𝐶</m:t>
                  </m:r>
                </m:sup>
              </m:sSubSup>
              <m:r>
                <a:rPr lang="en-US" sz="2000" i="1" kern="1200">
                  <a:latin typeface="Cambria Math" panose="02040503050406030204" pitchFamily="18" charset="0"/>
                </a:rPr>
                <m:t>={</m:t>
              </m:r>
              <m:sSub>
                <m:sSubPr>
                  <m:ctrlPr>
                    <a:rPr lang="en-US" sz="2000" i="1" kern="1200">
                      <a:latin typeface="Cambria Math" panose="02040503050406030204" pitchFamily="18" charset="0"/>
                    </a:rPr>
                  </m:ctrlPr>
                </m:sSubPr>
                <m:e>
                  <m:r>
                    <a:rPr lang="en-US" sz="2000" i="1" kern="1200">
                      <a:latin typeface="Cambria Math" panose="02040503050406030204" pitchFamily="18" charset="0"/>
                    </a:rPr>
                    <m:t>(</m:t>
                  </m:r>
                  <m:r>
                    <a:rPr lang="en-US" sz="2000" i="1" kern="1200">
                      <a:latin typeface="Cambria Math" panose="02040503050406030204" pitchFamily="18" charset="0"/>
                    </a:rPr>
                    <m:t>𝑝</m:t>
                  </m:r>
                </m:e>
                <m:sub>
                  <m:r>
                    <a:rPr lang="en-US" sz="2000" i="1" kern="1200">
                      <a:latin typeface="Cambria Math" panose="02040503050406030204" pitchFamily="18" charset="0"/>
                    </a:rPr>
                    <m:t>𝑔</m:t>
                  </m:r>
                </m:sub>
              </m:sSub>
              <m:r>
                <a:rPr lang="en-US" sz="2000" i="1" kern="1200">
                  <a:latin typeface="Cambria Math" panose="02040503050406030204" pitchFamily="18" charset="0"/>
                </a:rPr>
                <m:t>,</m:t>
              </m:r>
              <m:sSub>
                <m:sSubPr>
                  <m:ctrlPr>
                    <a:rPr lang="en-US" sz="2000" i="1" kern="1200">
                      <a:latin typeface="Cambria Math" panose="02040503050406030204" pitchFamily="18" charset="0"/>
                    </a:rPr>
                  </m:ctrlPr>
                </m:sSubPr>
                <m:e>
                  <m:r>
                    <a:rPr lang="en-US" sz="2000" i="1" kern="1200">
                      <a:latin typeface="Cambria Math" panose="02040503050406030204" pitchFamily="18" charset="0"/>
                    </a:rPr>
                    <m:t>𝑢</m:t>
                  </m:r>
                </m:e>
                <m:sub>
                  <m:r>
                    <a:rPr lang="en-US" sz="2000" i="1" kern="1200">
                      <a:latin typeface="Cambria Math" panose="02040503050406030204" pitchFamily="18" charset="0"/>
                    </a:rPr>
                    <m:t>𝑔</m:t>
                  </m:r>
                </m:sub>
              </m:sSub>
              <m:r>
                <a:rPr lang="en-US" sz="2000" i="1" kern="1200">
                  <a:latin typeface="Cambria Math" panose="02040503050406030204" pitchFamily="18" charset="0"/>
                </a:rPr>
                <m:t>)∈</m:t>
              </m:r>
              <m:sSub>
                <m:sSubPr>
                  <m:ctrlPr>
                    <a:rPr lang="en-US" sz="2000" i="1" kern="1200">
                      <a:latin typeface="Cambria Math" panose="02040503050406030204" pitchFamily="18" charset="0"/>
                    </a:rPr>
                  </m:ctrlPr>
                </m:sSubPr>
                <m:e>
                  <m:r>
                    <m:rPr>
                      <m:sty m:val="p"/>
                    </m:rPr>
                    <a:rPr lang="en-US" sz="2000" kern="1200">
                      <a:latin typeface="Cambria Math" panose="02040503050406030204" pitchFamily="18" charset="0"/>
                    </a:rPr>
                    <m:t>Χ</m:t>
                  </m:r>
                </m:e>
                <m:sub>
                  <m:r>
                    <a:rPr lang="en-US" sz="2000" i="1" kern="1200">
                      <a:latin typeface="Cambria Math" panose="02040503050406030204" pitchFamily="18" charset="0"/>
                    </a:rPr>
                    <m:t>𝑔</m:t>
                  </m:r>
                </m:sub>
              </m:sSub>
              <m:r>
                <a:rPr lang="en-US" sz="2000" i="1" kern="1200">
                  <a:latin typeface="Cambria Math" panose="02040503050406030204" pitchFamily="18" charset="0"/>
                </a:rPr>
                <m:t>,</m:t>
              </m:r>
              <m:sSub>
                <m:sSubPr>
                  <m:ctrlPr>
                    <a:rPr lang="en-US" sz="2000" i="1" kern="1200">
                      <a:latin typeface="Cambria Math" panose="02040503050406030204" pitchFamily="18" charset="0"/>
                    </a:rPr>
                  </m:ctrlPr>
                </m:sSubPr>
                <m:e>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Sub>
              <m:r>
                <a:rPr lang="en-US" sz="2000" i="1" kern="1200">
                  <a:latin typeface="Cambria Math" panose="02040503050406030204" pitchFamily="18" charset="0"/>
                </a:rPr>
                <m:t>≤ </m:t>
              </m:r>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up>
                  <m:r>
                    <a:rPr lang="en-US" sz="2000" i="1" kern="1200">
                      <a:latin typeface="Cambria Math" panose="02040503050406030204" pitchFamily="18" charset="0"/>
                    </a:rPr>
                    <m:t>𝐴𝐼𝐶</m:t>
                  </m:r>
                  <m:r>
                    <a:rPr lang="en-US" sz="2000" i="1" kern="1200">
                      <a:latin typeface="Cambria Math" panose="02040503050406030204" pitchFamily="18" charset="0"/>
                    </a:rPr>
                    <m:t>−</m:t>
                  </m:r>
                  <m:r>
                    <a:rPr lang="en-US" sz="2000" i="1" kern="1200">
                      <a:latin typeface="Cambria Math" panose="02040503050406030204" pitchFamily="18" charset="0"/>
                    </a:rPr>
                    <m:t>𝑚𝑎𝑥</m:t>
                  </m:r>
                </m:sup>
              </m:sSubSup>
              <m:r>
                <a:rPr lang="en-US" sz="2000" i="1" kern="1200">
                  <a:latin typeface="Cambria Math" panose="02040503050406030204" pitchFamily="18" charset="0"/>
                </a:rPr>
                <m:t>),  ∀</m:t>
              </m:r>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𝐺</m:t>
              </m:r>
              <m:r>
                <a:rPr lang="en-US" sz="2000" i="1" kern="1200">
                  <a:latin typeface="Cambria Math" panose="02040503050406030204" pitchFamily="18" charset="0"/>
                </a:rPr>
                <m:t>, </m:t>
              </m:r>
              <m:r>
                <a:rPr lang="en-US" sz="2000" i="1" kern="1200">
                  <a:latin typeface="Cambria Math" panose="02040503050406030204" pitchFamily="18" charset="0"/>
                </a:rPr>
                <m:t>𝑡</m:t>
              </m:r>
              <m:r>
                <a:rPr lang="en-US" sz="2000" i="1" kern="1200">
                  <a:latin typeface="Cambria Math" panose="02040503050406030204" pitchFamily="18" charset="0"/>
                </a:rPr>
                <m:t>∈</m:t>
              </m:r>
              <m:r>
                <a:rPr lang="en-US" sz="2000" i="1" kern="1200">
                  <a:latin typeface="Cambria Math" panose="02040503050406030204" pitchFamily="18" charset="0"/>
                </a:rPr>
                <m:t>𝑇</m:t>
              </m:r>
              <m:r>
                <a:rPr lang="en-US" sz="2000" i="1" kern="1200">
                  <a:latin typeface="Cambria Math" panose="02040503050406030204" pitchFamily="18" charset="0"/>
                </a:rPr>
                <m:t>}</m:t>
              </m:r>
            </m:oMath>
          </a14:m>
          <a:r>
            <a:rPr lang="en-US" sz="2000" kern="1200" dirty="0"/>
            <a:t>, </a:t>
          </a:r>
        </a:p>
        <a:p>
          <a:pPr marL="228600" lvl="1" indent="-228600" algn="l" defTabSz="889000">
            <a:lnSpc>
              <a:spcPct val="90000"/>
            </a:lnSpc>
            <a:spcBef>
              <a:spcPct val="0"/>
            </a:spcBef>
            <a:spcAft>
              <a:spcPct val="20000"/>
            </a:spcAft>
            <a:buChar char="•"/>
          </a:pPr>
          <a:r>
            <a:rPr lang="en-US" sz="2000" kern="1200" dirty="0"/>
            <a:t>where </a:t>
          </a:r>
          <a14:m xmlns:a14="http://schemas.microsoft.com/office/drawing/2010/main">
            <m:oMath xmlns:m="http://schemas.openxmlformats.org/officeDocument/2006/math">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up>
                  <m:r>
                    <a:rPr lang="en-US" sz="2000" i="1" kern="1200">
                      <a:latin typeface="Cambria Math" panose="02040503050406030204" pitchFamily="18" charset="0"/>
                    </a:rPr>
                    <m:t>𝐴𝐼𝐶</m:t>
                  </m:r>
                  <m:r>
                    <a:rPr lang="en-US" sz="2000" i="1" kern="1200">
                      <a:latin typeface="Cambria Math" panose="02040503050406030204" pitchFamily="18" charset="0"/>
                    </a:rPr>
                    <m:t>−</m:t>
                  </m:r>
                  <m:r>
                    <a:rPr lang="en-US" sz="2000" i="1" kern="1200">
                      <a:latin typeface="Cambria Math" panose="02040503050406030204" pitchFamily="18" charset="0"/>
                    </a:rPr>
                    <m:t>𝑚𝑎𝑥</m:t>
                  </m:r>
                </m:sup>
              </m:sSubSup>
              <m:r>
                <a:rPr lang="en-US" sz="2000" i="1" kern="1200">
                  <a:latin typeface="Cambria Math" panose="02040503050406030204" pitchFamily="18" charset="0"/>
                </a:rPr>
                <m:t>=</m:t>
              </m:r>
            </m:oMath>
          </a14:m>
          <a:endParaRPr lang="en-US" sz="2000" kern="1200" dirty="0"/>
        </a:p>
        <a:p>
          <a:pPr marL="228600" lvl="1" indent="-228600" algn="l" defTabSz="889000">
            <a:lnSpc>
              <a:spcPct val="90000"/>
            </a:lnSpc>
            <a:spcBef>
              <a:spcPct val="0"/>
            </a:spcBef>
            <a:spcAft>
              <a:spcPct val="20000"/>
            </a:spcAft>
            <a:buChar char="•"/>
          </a:pPr>
          <a14:m xmlns:a14="http://schemas.microsoft.com/office/drawing/2010/main">
            <m:oMath xmlns:m="http://schemas.openxmlformats.org/officeDocument/2006/math">
              <m:d>
                <m:dPr>
                  <m:begChr m:val="{"/>
                  <m:endChr m:val=""/>
                  <m:ctrlPr>
                    <a:rPr lang="en-US" sz="2000" i="1" kern="1200" smtClean="0">
                      <a:latin typeface="Cambria Math" panose="02040503050406030204" pitchFamily="18" charset="0"/>
                    </a:rPr>
                  </m:ctrlPr>
                </m:dPr>
                <m:e>
                  <m:eqArr>
                    <m:eqArrPr>
                      <m:ctrlPr>
                        <a:rPr lang="en-US" sz="2000" i="1" kern="1200">
                          <a:latin typeface="Cambria Math" panose="02040503050406030204" pitchFamily="18" charset="0"/>
                        </a:rPr>
                      </m:ctrlPr>
                    </m:eqArrPr>
                    <m:e>
                      <m:sSubSup>
                        <m:sSubSupPr>
                          <m:ctrlPr>
                            <a:rPr lang="en-US" sz="2000" i="1" kern="1200">
                              <a:latin typeface="Cambria Math" panose="02040503050406030204" pitchFamily="18" charset="0"/>
                            </a:rPr>
                          </m:ctrlPr>
                        </m:sSubSupPr>
                        <m:e>
                          <m:r>
                            <m:rPr>
                              <m:sty m:val="p"/>
                            </m:rPr>
                            <a:rPr lang="en-US" sz="2000" kern="1200">
                              <a:latin typeface="Cambria Math" panose="02040503050406030204" pitchFamily="18" charset="0"/>
                            </a:rPr>
                            <m:t>min</m:t>
                          </m:r>
                          <m:r>
                            <a:rPr lang="en-US" sz="2000" i="1" kern="1200">
                              <a:latin typeface="Cambria Math" panose="02040503050406030204" pitchFamily="18" charset="0"/>
                            </a:rPr>
                            <m:t>(</m:t>
                          </m:r>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up>
                          <m:r>
                            <a:rPr lang="en-US" sz="2000" i="1" kern="1200">
                              <a:latin typeface="Cambria Math" panose="02040503050406030204" pitchFamily="18" charset="0"/>
                            </a:rPr>
                            <m:t>∗</m:t>
                          </m:r>
                        </m:sup>
                      </m:sSubSup>
                      <m:r>
                        <a:rPr lang="en-US" sz="2000" i="1" kern="1200">
                          <a:latin typeface="Cambria Math" panose="02040503050406030204" pitchFamily="18" charset="0"/>
                        </a:rPr>
                        <m:t>+</m:t>
                      </m:r>
                      <m:r>
                        <a:rPr lang="en-US" sz="2000" i="1" kern="1200">
                          <a:latin typeface="Cambria Math" panose="02040503050406030204" pitchFamily="18" charset="0"/>
                        </a:rPr>
                        <m:t>𝜀</m:t>
                      </m:r>
                      <m:r>
                        <a:rPr lang="en-US" sz="2000" i="1" kern="1200">
                          <a:latin typeface="Cambria Math" panose="02040503050406030204" pitchFamily="18" charset="0"/>
                        </a:rPr>
                        <m:t>, </m:t>
                      </m:r>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up>
                          <m:r>
                            <a:rPr lang="en-US" sz="2000" i="1" kern="1200">
                              <a:latin typeface="Cambria Math" panose="02040503050406030204" pitchFamily="18" charset="0"/>
                            </a:rPr>
                            <m:t>𝑚𝑎𝑥</m:t>
                          </m:r>
                        </m:sup>
                      </m:sSubSup>
                      <m:r>
                        <a:rPr lang="en-US" sz="2000" i="1" kern="1200">
                          <a:latin typeface="Cambria Math" panose="02040503050406030204" pitchFamily="18" charset="0"/>
                        </a:rPr>
                        <m:t>)                    </m:t>
                      </m:r>
                      <m:r>
                        <a:rPr lang="en-US" sz="2000" i="1" kern="1200">
                          <a:latin typeface="Cambria Math" panose="02040503050406030204" pitchFamily="18" charset="0"/>
                        </a:rPr>
                        <m:t>𝑖𝑓</m:t>
                      </m:r>
                      <m:r>
                        <a:rPr lang="en-US" sz="2000" i="1" kern="1200">
                          <a:latin typeface="Cambria Math" panose="02040503050406030204" pitchFamily="18" charset="0"/>
                        </a:rPr>
                        <m:t> </m:t>
                      </m:r>
                      <m:d>
                        <m:dPr>
                          <m:ctrlPr>
                            <a:rPr lang="en-US" sz="2000" i="1" kern="1200">
                              <a:latin typeface="Cambria Math" panose="02040503050406030204" pitchFamily="18" charset="0"/>
                            </a:rPr>
                          </m:ctrlPr>
                        </m:dPr>
                        <m:e>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𝑡</m:t>
                          </m:r>
                        </m:e>
                      </m:d>
                      <m:r>
                        <a:rPr lang="en-US" sz="2000" i="1" kern="1200">
                          <a:latin typeface="Cambria Math" panose="02040503050406030204" pitchFamily="18" charset="0"/>
                        </a:rPr>
                        <m:t>∈</m:t>
                      </m:r>
                      <m:sSup>
                        <m:sSupPr>
                          <m:ctrlPr>
                            <a:rPr lang="en-US" sz="2000" i="1" kern="1200">
                              <a:latin typeface="Cambria Math" panose="02040503050406030204" pitchFamily="18" charset="0"/>
                            </a:rPr>
                          </m:ctrlPr>
                        </m:sSupPr>
                        <m:e>
                          <m:r>
                            <a:rPr lang="en-US" sz="2000" i="1" kern="1200">
                              <a:latin typeface="Cambria Math" panose="02040503050406030204" pitchFamily="18" charset="0"/>
                            </a:rPr>
                            <m:t>𝑆</m:t>
                          </m:r>
                        </m:e>
                        <m:sup>
                          <m:r>
                            <a:rPr lang="en-US" sz="2000" i="1" kern="1200">
                              <a:latin typeface="Cambria Math" panose="02040503050406030204" pitchFamily="18" charset="0"/>
                            </a:rPr>
                            <m:t>𝑀𝑊𝑃</m:t>
                          </m:r>
                        </m:sup>
                      </m:sSup>
                    </m:e>
                    <m:e>
                      <m:r>
                        <a:rPr lang="en-US" sz="2000" i="1" kern="1200">
                          <a:latin typeface="Cambria Math" panose="02040503050406030204" pitchFamily="18" charset="0"/>
                        </a:rPr>
                        <m:t>0                                                    </m:t>
                      </m:r>
                      <m:r>
                        <a:rPr lang="en-US" sz="2000" i="1" kern="1200">
                          <a:latin typeface="Cambria Math" panose="02040503050406030204" pitchFamily="18" charset="0"/>
                        </a:rPr>
                        <m:t>𝑖𝑓</m:t>
                      </m:r>
                      <m:r>
                        <a:rPr lang="en-US" sz="2000" i="1" kern="1200">
                          <a:latin typeface="Cambria Math" panose="02040503050406030204" pitchFamily="18" charset="0"/>
                        </a:rPr>
                        <m:t> </m:t>
                      </m:r>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up>
                          <m:r>
                            <a:rPr lang="en-US" sz="2000" i="1" kern="1200">
                              <a:latin typeface="Cambria Math" panose="02040503050406030204" pitchFamily="18" charset="0"/>
                            </a:rPr>
                            <m:t>∗</m:t>
                          </m:r>
                        </m:sup>
                      </m:sSubSup>
                      <m:r>
                        <a:rPr lang="en-US" sz="2000" i="1" kern="1200">
                          <a:latin typeface="Cambria Math" panose="02040503050406030204" pitchFamily="18" charset="0"/>
                        </a:rPr>
                        <m:t>=0</m:t>
                      </m:r>
                    </m:e>
                    <m:e>
                      <m:sSubSup>
                        <m:sSubSupPr>
                          <m:ctrlPr>
                            <a:rPr lang="en-US" sz="2000" i="1" kern="1200">
                              <a:latin typeface="Cambria Math" panose="02040503050406030204" pitchFamily="18" charset="0"/>
                            </a:rPr>
                          </m:ctrlPr>
                        </m:sSubSupPr>
                        <m:e>
                          <m:r>
                            <a:rPr lang="en-US" sz="2000" b="0" i="1" kern="1200">
                              <a:latin typeface="Cambria Math" panose="02040503050406030204" pitchFamily="18" charset="0"/>
                            </a:rPr>
                            <m:t>   </m:t>
                          </m:r>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up>
                          <m:r>
                            <a:rPr lang="en-US" sz="2000" i="1" kern="1200">
                              <a:latin typeface="Cambria Math" panose="02040503050406030204" pitchFamily="18" charset="0"/>
                            </a:rPr>
                            <m:t>𝑚𝑎𝑥</m:t>
                          </m:r>
                        </m:sup>
                      </m:sSubSup>
                      <m:r>
                        <a:rPr lang="en-US" sz="2000" i="1" kern="1200">
                          <a:latin typeface="Cambria Math" panose="02040503050406030204" pitchFamily="18" charset="0"/>
                        </a:rPr>
                        <m:t>                              </m:t>
                      </m:r>
                      <m:r>
                        <a:rPr lang="en-US" sz="2000" i="1" kern="1200">
                          <a:latin typeface="Cambria Math" panose="02040503050406030204" pitchFamily="18" charset="0"/>
                        </a:rPr>
                        <m:t>𝑖𝑓</m:t>
                      </m:r>
                      <m:r>
                        <a:rPr lang="en-US" sz="2000" i="1" kern="1200">
                          <a:latin typeface="Cambria Math" panose="02040503050406030204" pitchFamily="18" charset="0"/>
                        </a:rPr>
                        <m:t> </m:t>
                      </m:r>
                      <m:sSubSup>
                        <m:sSubSupPr>
                          <m:ctrlPr>
                            <a:rPr lang="en-US" sz="2000" i="1" kern="1200">
                              <a:latin typeface="Cambria Math" panose="02040503050406030204" pitchFamily="18" charset="0"/>
                            </a:rPr>
                          </m:ctrlPr>
                        </m:sSubSupPr>
                        <m:e>
                          <m:r>
                            <a:rPr lang="en-US" sz="2000" i="1" kern="1200">
                              <a:latin typeface="Cambria Math" panose="02040503050406030204" pitchFamily="18" charset="0"/>
                            </a:rPr>
                            <m:t>𝑝</m:t>
                          </m:r>
                        </m:e>
                        <m:sub>
                          <m:r>
                            <a:rPr lang="en-US" sz="2000" i="1" kern="1200">
                              <a:latin typeface="Cambria Math" panose="02040503050406030204" pitchFamily="18" charset="0"/>
                            </a:rPr>
                            <m:t>𝑔𝑡</m:t>
                          </m:r>
                        </m:sub>
                        <m:sup>
                          <m:r>
                            <a:rPr lang="en-US" sz="2000" i="1" kern="1200">
                              <a:latin typeface="Cambria Math" panose="02040503050406030204" pitchFamily="18" charset="0"/>
                            </a:rPr>
                            <m:t>∗</m:t>
                          </m:r>
                        </m:sup>
                      </m:sSubSup>
                      <m:r>
                        <a:rPr lang="en-US" sz="2000" i="1" kern="1200">
                          <a:latin typeface="Cambria Math" panose="02040503050406030204" pitchFamily="18" charset="0"/>
                        </a:rPr>
                        <m:t>&gt;0, </m:t>
                      </m:r>
                      <m:r>
                        <a:rPr lang="en-US" sz="2000" i="1" kern="1200">
                          <a:latin typeface="Cambria Math" panose="02040503050406030204" pitchFamily="18" charset="0"/>
                        </a:rPr>
                        <m:t>𝑎𝑛𝑑</m:t>
                      </m:r>
                      <m:r>
                        <a:rPr lang="en-US" sz="2000" i="1" kern="1200">
                          <a:latin typeface="Cambria Math" panose="02040503050406030204" pitchFamily="18" charset="0"/>
                        </a:rPr>
                        <m:t> </m:t>
                      </m:r>
                      <m:d>
                        <m:dPr>
                          <m:ctrlPr>
                            <a:rPr lang="en-US" sz="2000" i="1" kern="1200">
                              <a:latin typeface="Cambria Math" panose="02040503050406030204" pitchFamily="18" charset="0"/>
                            </a:rPr>
                          </m:ctrlPr>
                        </m:dPr>
                        <m:e>
                          <m:r>
                            <a:rPr lang="en-US" sz="2000" i="1" kern="1200">
                              <a:latin typeface="Cambria Math" panose="02040503050406030204" pitchFamily="18" charset="0"/>
                            </a:rPr>
                            <m:t>𝑔</m:t>
                          </m:r>
                          <m:r>
                            <a:rPr lang="en-US" sz="2000" i="1" kern="1200">
                              <a:latin typeface="Cambria Math" panose="02040503050406030204" pitchFamily="18" charset="0"/>
                            </a:rPr>
                            <m:t>,</m:t>
                          </m:r>
                          <m:r>
                            <a:rPr lang="en-US" sz="2000" i="1" kern="1200">
                              <a:latin typeface="Cambria Math" panose="02040503050406030204" pitchFamily="18" charset="0"/>
                            </a:rPr>
                            <m:t>𝑡</m:t>
                          </m:r>
                        </m:e>
                      </m:d>
                      <m:r>
                        <a:rPr lang="en-US" sz="2000" i="1" kern="1200">
                          <a:latin typeface="Cambria Math" panose="02040503050406030204" pitchFamily="18" charset="0"/>
                        </a:rPr>
                        <m:t>∉</m:t>
                      </m:r>
                      <m:sSup>
                        <m:sSupPr>
                          <m:ctrlPr>
                            <a:rPr lang="en-US" sz="2000" i="1" kern="1200">
                              <a:latin typeface="Cambria Math" panose="02040503050406030204" pitchFamily="18" charset="0"/>
                            </a:rPr>
                          </m:ctrlPr>
                        </m:sSupPr>
                        <m:e>
                          <m:r>
                            <a:rPr lang="en-US" sz="2000" i="1" kern="1200">
                              <a:latin typeface="Cambria Math" panose="02040503050406030204" pitchFamily="18" charset="0"/>
                            </a:rPr>
                            <m:t>𝑆</m:t>
                          </m:r>
                        </m:e>
                        <m:sup>
                          <m:r>
                            <a:rPr lang="en-US" sz="2000" i="1" kern="1200">
                              <a:latin typeface="Cambria Math" panose="02040503050406030204" pitchFamily="18" charset="0"/>
                            </a:rPr>
                            <m:t>𝑀𝑊𝑃</m:t>
                          </m:r>
                        </m:sup>
                      </m:sSup>
                    </m:e>
                  </m:eqArr>
                </m:e>
              </m:d>
            </m:oMath>
          </a14:m>
          <a:r>
            <a:rPr lang="en-US" sz="2000" kern="1200" dirty="0"/>
            <a:t> </a:t>
          </a:r>
        </a:p>
      </dsp:txBody>
      <dsp:txXfrm>
        <a:off x="0" y="3453592"/>
        <a:ext cx="8458200" cy="19571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9134D0-BC98-4C9F-8323-24045AE1B568}">
      <dsp:nvSpPr>
        <dsp:cNvPr id="0" name=""/>
        <dsp:cNvSpPr/>
      </dsp:nvSpPr>
      <dsp:spPr>
        <a:xfrm>
          <a:off x="0" y="347301"/>
          <a:ext cx="8229600" cy="5276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CHP and AIC are prototyped to study revised MISO DA cases including </a:t>
          </a:r>
        </a:p>
      </dsp:txBody>
      <dsp:txXfrm>
        <a:off x="25759" y="373060"/>
        <a:ext cx="8178082" cy="476152"/>
      </dsp:txXfrm>
    </dsp:sp>
    <dsp:sp modelId="{6F003CF0-7DBF-458F-8056-9DC7B2DFA184}">
      <dsp:nvSpPr>
        <dsp:cNvPr id="0" name=""/>
        <dsp:cNvSpPr/>
      </dsp:nvSpPr>
      <dsp:spPr>
        <a:xfrm>
          <a:off x="0" y="874971"/>
          <a:ext cx="8229600" cy="11157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Energy only with Transmission constraints</a:t>
          </a:r>
        </a:p>
        <a:p>
          <a:pPr marL="171450" lvl="1" indent="-171450" algn="l" defTabSz="755650">
            <a:lnSpc>
              <a:spcPct val="90000"/>
            </a:lnSpc>
            <a:spcBef>
              <a:spcPct val="0"/>
            </a:spcBef>
            <a:spcAft>
              <a:spcPct val="20000"/>
            </a:spcAft>
            <a:buChar char="•"/>
          </a:pPr>
          <a:r>
            <a:rPr lang="en-US" sz="1700" kern="1200" dirty="0"/>
            <a:t>Most of generation constraints (limit, ramping, min run / min down / max run times)</a:t>
          </a:r>
        </a:p>
        <a:p>
          <a:pPr marL="171450" lvl="1" indent="-171450" algn="l" defTabSz="755650">
            <a:lnSpc>
              <a:spcPct val="90000"/>
            </a:lnSpc>
            <a:spcBef>
              <a:spcPct val="0"/>
            </a:spcBef>
            <a:spcAft>
              <a:spcPct val="20000"/>
            </a:spcAft>
            <a:buChar char="•"/>
          </a:pPr>
          <a:r>
            <a:rPr lang="en-US" sz="1700" kern="1200" dirty="0"/>
            <a:t>Generation costs: hot / intermediate / cold startup times and costs, no load cost and piece wise linear incremental energy cost</a:t>
          </a:r>
        </a:p>
      </dsp:txBody>
      <dsp:txXfrm>
        <a:off x="0" y="874971"/>
        <a:ext cx="8229600" cy="1115730"/>
      </dsp:txXfrm>
    </dsp:sp>
    <dsp:sp modelId="{CE839B0A-ABFC-4D14-A021-A2C56D076DD3}">
      <dsp:nvSpPr>
        <dsp:cNvPr id="0" name=""/>
        <dsp:cNvSpPr/>
      </dsp:nvSpPr>
      <dsp:spPr>
        <a:xfrm>
          <a:off x="0" y="1990701"/>
          <a:ext cx="8229600" cy="5276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Three versions of AIC:</a:t>
          </a:r>
        </a:p>
      </dsp:txBody>
      <dsp:txXfrm>
        <a:off x="25759" y="2016460"/>
        <a:ext cx="8178082" cy="476152"/>
      </dsp:txXfrm>
    </dsp:sp>
    <dsp:sp modelId="{A4EFBD13-95C1-4E7B-8328-A444FF8E9552}">
      <dsp:nvSpPr>
        <dsp:cNvPr id="0" name=""/>
        <dsp:cNvSpPr/>
      </dsp:nvSpPr>
      <dsp:spPr>
        <a:xfrm>
          <a:off x="0" y="2518372"/>
          <a:ext cx="8229600" cy="118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a:t>“AIC”: with p-cut and extended generator convex hull / convex envelope  formulation</a:t>
          </a:r>
        </a:p>
        <a:p>
          <a:pPr marL="171450" lvl="1" indent="-171450" algn="l" defTabSz="755650">
            <a:lnSpc>
              <a:spcPct val="90000"/>
            </a:lnSpc>
            <a:spcBef>
              <a:spcPct val="0"/>
            </a:spcBef>
            <a:spcAft>
              <a:spcPct val="20000"/>
            </a:spcAft>
            <a:buChar char="•"/>
          </a:pPr>
          <a:r>
            <a:rPr lang="en-US" sz="1700" kern="1200"/>
            <a:t>“AIC2”: with p-cut and 3-binary formulation</a:t>
          </a:r>
        </a:p>
        <a:p>
          <a:pPr marL="171450" lvl="1" indent="-171450" algn="l" defTabSz="755650">
            <a:lnSpc>
              <a:spcPct val="90000"/>
            </a:lnSpc>
            <a:spcBef>
              <a:spcPct val="0"/>
            </a:spcBef>
            <a:spcAft>
              <a:spcPct val="20000"/>
            </a:spcAft>
            <a:buChar char="•"/>
          </a:pPr>
          <a:r>
            <a:rPr lang="en-US" sz="1700" kern="1200" dirty="0"/>
            <a:t>“AIC34”: with additional p-cut, binary cuts, flow cuts and 3-binary formulation</a:t>
          </a:r>
          <a:r>
            <a:rPr lang="en-US" sz="1700" kern="1200" baseline="30000" dirty="0"/>
            <a:t>[7]</a:t>
          </a:r>
          <a:endParaRPr lang="en-US" sz="1700" kern="1200" dirty="0"/>
        </a:p>
        <a:p>
          <a:pPr marL="342900" lvl="2" indent="-171450" algn="l" defTabSz="755650">
            <a:lnSpc>
              <a:spcPct val="90000"/>
            </a:lnSpc>
            <a:spcBef>
              <a:spcPct val="0"/>
            </a:spcBef>
            <a:spcAft>
              <a:spcPct val="20000"/>
            </a:spcAft>
            <a:buChar char="•"/>
          </a:pPr>
          <a:r>
            <a:rPr lang="en-US" sz="1700" b="0" kern="1200" dirty="0"/>
            <a:t>Binary cuts: </a:t>
          </a:r>
          <a14:m xmlns:a14="http://schemas.microsoft.com/office/drawing/2010/main">
            <m:oMath xmlns:m="http://schemas.openxmlformats.org/officeDocument/2006/math">
              <m:r>
                <a:rPr lang="en-US" sz="1700" b="0" i="1" kern="1200" smtClean="0">
                  <a:latin typeface="Cambria Math" panose="02040503050406030204" pitchFamily="18" charset="0"/>
                </a:rPr>
                <m:t>𝑢</m:t>
              </m:r>
              <m:r>
                <a:rPr lang="en-US" sz="1700" b="0" i="1" kern="1200" smtClean="0">
                  <a:latin typeface="Cambria Math" panose="02040503050406030204" pitchFamily="18" charset="0"/>
                </a:rPr>
                <m:t>≤</m:t>
              </m:r>
              <m:sSup>
                <m:sSupPr>
                  <m:ctrlPr>
                    <a:rPr lang="en-US" sz="1700" b="0" i="1" kern="1200">
                      <a:latin typeface="Cambria Math" panose="02040503050406030204" pitchFamily="18" charset="0"/>
                    </a:rPr>
                  </m:ctrlPr>
                </m:sSupPr>
                <m:e>
                  <m:r>
                    <a:rPr lang="en-US" sz="1700" b="0" i="1" kern="1200">
                      <a:latin typeface="Cambria Math" panose="02040503050406030204" pitchFamily="18" charset="0"/>
                    </a:rPr>
                    <m:t>𝑢</m:t>
                  </m:r>
                </m:e>
                <m:sup>
                  <m:r>
                    <a:rPr lang="en-US" sz="1700" b="0" i="1" kern="1200">
                      <a:latin typeface="Cambria Math" panose="02040503050406030204" pitchFamily="18" charset="0"/>
                    </a:rPr>
                    <m:t>∗</m:t>
                  </m:r>
                </m:sup>
              </m:sSup>
              <m:r>
                <a:rPr lang="en-US" sz="1700" b="0" i="1" kern="1200">
                  <a:latin typeface="Cambria Math" panose="02040503050406030204" pitchFamily="18" charset="0"/>
                </a:rPr>
                <m:t>,</m:t>
              </m:r>
              <m:r>
                <a:rPr lang="en-US" sz="1700" b="0" i="1" kern="1200">
                  <a:latin typeface="Cambria Math" panose="02040503050406030204" pitchFamily="18" charset="0"/>
                </a:rPr>
                <m:t>𝑣</m:t>
              </m:r>
              <m:r>
                <a:rPr lang="en-US" sz="1700" i="1" kern="1200">
                  <a:latin typeface="Cambria Math" panose="02040503050406030204" pitchFamily="18" charset="0"/>
                </a:rPr>
                <m:t>≤</m:t>
              </m:r>
              <m:sSup>
                <m:sSupPr>
                  <m:ctrlPr>
                    <a:rPr lang="en-US" sz="1700" i="1" kern="1200">
                      <a:latin typeface="Cambria Math" panose="02040503050406030204" pitchFamily="18" charset="0"/>
                    </a:rPr>
                  </m:ctrlPr>
                </m:sSupPr>
                <m:e>
                  <m:r>
                    <a:rPr lang="en-US" sz="1700" b="0" i="1" kern="1200">
                      <a:latin typeface="Cambria Math" panose="02040503050406030204" pitchFamily="18" charset="0"/>
                    </a:rPr>
                    <m:t>𝑣</m:t>
                  </m:r>
                </m:e>
                <m:sup>
                  <m:r>
                    <a:rPr lang="en-US" sz="1700" i="1" kern="1200">
                      <a:latin typeface="Cambria Math" panose="02040503050406030204" pitchFamily="18" charset="0"/>
                    </a:rPr>
                    <m:t>∗</m:t>
                  </m:r>
                </m:sup>
              </m:sSup>
              <m:r>
                <a:rPr lang="en-US" sz="1700" b="0" i="0" kern="1200">
                  <a:latin typeface="Cambria Math" panose="02040503050406030204" pitchFamily="18" charset="0"/>
                </a:rPr>
                <m:t>,</m:t>
              </m:r>
              <m:r>
                <m:rPr>
                  <m:sty m:val="p"/>
                </m:rPr>
                <a:rPr lang="en-US" sz="1700" b="0" i="0" kern="1200">
                  <a:latin typeface="Cambria Math" panose="02040503050406030204" pitchFamily="18" charset="0"/>
                </a:rPr>
                <m:t>e</m:t>
              </m:r>
              <m:r>
                <a:rPr lang="en-US" sz="1700" i="1" kern="1200">
                  <a:latin typeface="Cambria Math" panose="02040503050406030204" pitchFamily="18" charset="0"/>
                </a:rPr>
                <m:t>≤</m:t>
              </m:r>
              <m:sSup>
                <m:sSupPr>
                  <m:ctrlPr>
                    <a:rPr lang="en-US" sz="1700" i="1" kern="1200">
                      <a:latin typeface="Cambria Math" panose="02040503050406030204" pitchFamily="18" charset="0"/>
                    </a:rPr>
                  </m:ctrlPr>
                </m:sSupPr>
                <m:e>
                  <m:r>
                    <a:rPr lang="en-US" sz="1700" b="0" i="1" kern="1200">
                      <a:latin typeface="Cambria Math" panose="02040503050406030204" pitchFamily="18" charset="0"/>
                    </a:rPr>
                    <m:t>𝑒</m:t>
                  </m:r>
                </m:e>
                <m:sup>
                  <m:r>
                    <a:rPr lang="en-US" sz="1700" i="1" kern="1200">
                      <a:latin typeface="Cambria Math" panose="02040503050406030204" pitchFamily="18" charset="0"/>
                    </a:rPr>
                    <m:t>∗</m:t>
                  </m:r>
                </m:sup>
              </m:sSup>
            </m:oMath>
          </a14:m>
          <a:endParaRPr lang="en-US" sz="1700" kern="1200" dirty="0"/>
        </a:p>
      </dsp:txBody>
      <dsp:txXfrm>
        <a:off x="0" y="2518372"/>
        <a:ext cx="8229600" cy="11840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22890-166A-43FB-8912-2BF12A1BA9A2}">
      <dsp:nvSpPr>
        <dsp:cNvPr id="0" name=""/>
        <dsp:cNvSpPr/>
      </dsp:nvSpPr>
      <dsp:spPr>
        <a:xfrm>
          <a:off x="0" y="1921"/>
          <a:ext cx="8444345" cy="936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solidFill>
                <a:schemeClr val="bg1"/>
              </a:solidFill>
            </a:rPr>
            <a:t>Remaining technical issues to be addressed before CHP or AIC can be used as market clearing prices </a:t>
          </a:r>
        </a:p>
      </dsp:txBody>
      <dsp:txXfrm>
        <a:off x="45692" y="47613"/>
        <a:ext cx="8352961" cy="844616"/>
      </dsp:txXfrm>
    </dsp:sp>
    <dsp:sp modelId="{4E89141E-6E06-41F8-AEE6-13CEBAE3061A}">
      <dsp:nvSpPr>
        <dsp:cNvPr id="0" name=""/>
        <dsp:cNvSpPr/>
      </dsp:nvSpPr>
      <dsp:spPr>
        <a:xfrm>
          <a:off x="0" y="937921"/>
          <a:ext cx="8444345" cy="10608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108" tIns="21590" rIns="120904" bIns="21590" numCol="1" spcCol="1270" anchor="t" anchorCtr="0">
          <a:noAutofit/>
        </a:bodyPr>
        <a:lstStyle/>
        <a:p>
          <a:pPr marL="171450" lvl="1" indent="-171450" algn="l" defTabSz="755650">
            <a:lnSpc>
              <a:spcPct val="90000"/>
            </a:lnSpc>
            <a:spcBef>
              <a:spcPct val="0"/>
            </a:spcBef>
            <a:spcAft>
              <a:spcPct val="20000"/>
            </a:spcAft>
            <a:buChar char="•"/>
          </a:pPr>
          <a:r>
            <a:rPr lang="en-US" sz="1700" kern="1200" dirty="0">
              <a:solidFill>
                <a:prstClr val="black">
                  <a:hueOff val="0"/>
                  <a:satOff val="0"/>
                  <a:lumOff val="0"/>
                  <a:alphaOff val="0"/>
                </a:prstClr>
              </a:solidFill>
              <a:latin typeface="+mn-lt"/>
              <a:ea typeface="+mn-ea"/>
              <a:cs typeface="+mn-cs"/>
            </a:rPr>
            <a:t>Real time rolling market clearing window issue is not fully addressed: commitment costs prior to the clearing window become sunk costs</a:t>
          </a:r>
        </a:p>
        <a:p>
          <a:pPr marL="171450" lvl="1" indent="-171450" algn="l" defTabSz="755650">
            <a:lnSpc>
              <a:spcPct val="90000"/>
            </a:lnSpc>
            <a:spcBef>
              <a:spcPct val="0"/>
            </a:spcBef>
            <a:spcAft>
              <a:spcPct val="20000"/>
            </a:spcAft>
            <a:buChar char="•"/>
          </a:pPr>
          <a:r>
            <a:rPr lang="en-US" sz="1700" kern="1200" dirty="0">
              <a:solidFill>
                <a:prstClr val="black">
                  <a:hueOff val="0"/>
                  <a:satOff val="0"/>
                  <a:lumOff val="0"/>
                  <a:alphaOff val="0"/>
                </a:prstClr>
              </a:solidFill>
              <a:latin typeface="+mn-lt"/>
              <a:ea typeface="+mn-ea"/>
              <a:cs typeface="+mn-cs"/>
            </a:rPr>
            <a:t>Emerging non-traditional resources: on-going research to derive extended convex hull &amp; convex envelope formulation for multi-configuration combined cycle, storage, etc. </a:t>
          </a:r>
        </a:p>
      </dsp:txBody>
      <dsp:txXfrm>
        <a:off x="0" y="937921"/>
        <a:ext cx="8444345" cy="1060875"/>
      </dsp:txXfrm>
    </dsp:sp>
    <dsp:sp modelId="{3E5E113C-655E-45BB-8470-8ACC06FEBFEA}">
      <dsp:nvSpPr>
        <dsp:cNvPr id="0" name=""/>
        <dsp:cNvSpPr/>
      </dsp:nvSpPr>
      <dsp:spPr>
        <a:xfrm>
          <a:off x="0" y="1998796"/>
          <a:ext cx="8444345" cy="936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Potential near term application: estimate the total operational cost for reserve and regional transfer constraints </a:t>
          </a:r>
        </a:p>
      </dsp:txBody>
      <dsp:txXfrm>
        <a:off x="45692" y="2044488"/>
        <a:ext cx="8352961" cy="844616"/>
      </dsp:txXfrm>
    </dsp:sp>
    <dsp:sp modelId="{11A847B5-95FE-42CD-9179-3A2370422C5D}">
      <dsp:nvSpPr>
        <dsp:cNvPr id="0" name=""/>
        <dsp:cNvSpPr/>
      </dsp:nvSpPr>
      <dsp:spPr>
        <a:xfrm>
          <a:off x="0" y="2934796"/>
          <a:ext cx="8444345" cy="2639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108" tIns="21590" rIns="120904" bIns="2159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Under uncertainty, operations may take emergency actions for system-wide or regional reliability</a:t>
          </a:r>
        </a:p>
        <a:p>
          <a:pPr marL="171450" lvl="1" indent="-171450" algn="l" defTabSz="755650">
            <a:lnSpc>
              <a:spcPct val="90000"/>
            </a:lnSpc>
            <a:spcBef>
              <a:spcPct val="0"/>
            </a:spcBef>
            <a:spcAft>
              <a:spcPct val="20000"/>
            </a:spcAft>
            <a:buChar char="•"/>
          </a:pPr>
          <a:r>
            <a:rPr lang="en-US" sz="1700" kern="1200" dirty="0"/>
            <a:t>Shadow prices from current operating reserve and regional transfer constraints may not fully reflect the cost of those actions</a:t>
          </a:r>
        </a:p>
        <a:p>
          <a:pPr marL="342900" lvl="2" indent="-171450" algn="l" defTabSz="755650">
            <a:lnSpc>
              <a:spcPct val="90000"/>
            </a:lnSpc>
            <a:spcBef>
              <a:spcPct val="0"/>
            </a:spcBef>
            <a:spcAft>
              <a:spcPct val="20000"/>
            </a:spcAft>
            <a:buChar char="•"/>
          </a:pPr>
          <a:r>
            <a:rPr lang="en-US" sz="1700" kern="1200" dirty="0"/>
            <a:t>MISO single interval approximate ELMP may help to reflect fast-start resource commitment cost</a:t>
          </a:r>
        </a:p>
        <a:p>
          <a:pPr marL="171450" lvl="1" indent="-171450" algn="l" defTabSz="755650">
            <a:lnSpc>
              <a:spcPct val="90000"/>
            </a:lnSpc>
            <a:spcBef>
              <a:spcPct val="0"/>
            </a:spcBef>
            <a:spcAft>
              <a:spcPct val="20000"/>
            </a:spcAft>
            <a:buChar char="•"/>
          </a:pPr>
          <a:r>
            <a:rPr lang="en-US" sz="1700" kern="1200" dirty="0"/>
            <a:t>AIC and CHP prices from multi-interval UCED can better reflect full costs from commitment and emergency actions</a:t>
          </a:r>
        </a:p>
        <a:p>
          <a:pPr marL="342900" lvl="2" indent="-171450" algn="l" defTabSz="755650">
            <a:lnSpc>
              <a:spcPct val="90000"/>
            </a:lnSpc>
            <a:spcBef>
              <a:spcPct val="0"/>
            </a:spcBef>
            <a:spcAft>
              <a:spcPct val="20000"/>
            </a:spcAft>
            <a:buChar char="•"/>
          </a:pPr>
          <a:r>
            <a:rPr lang="en-US" sz="1700" kern="1200" dirty="0"/>
            <a:t>Potentially help on defining reserve demand curves (e.g., ORDC) and regional transfer demand curves</a:t>
          </a:r>
        </a:p>
      </dsp:txBody>
      <dsp:txXfrm>
        <a:off x="0" y="2934796"/>
        <a:ext cx="8444345" cy="26392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53" tIns="48327" rIns="96653" bIns="48327" rtlCol="0"/>
          <a:lstStyle>
            <a:lvl1pPr algn="r">
              <a:defRPr sz="1200"/>
            </a:lvl1pPr>
          </a:lstStyle>
          <a:p>
            <a:fld id="{F6CD11B3-B24C-4F96-A70F-8013B04B1630}" type="datetimeFigureOut">
              <a:rPr lang="en-US" smtClean="0"/>
              <a:t>6/21/2020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53" tIns="48327" rIns="96653" bIns="48327" rtlCol="0" anchor="b"/>
          <a:lstStyle>
            <a:lvl1pPr algn="r">
              <a:defRPr sz="1200"/>
            </a:lvl1pPr>
          </a:lstStyle>
          <a:p>
            <a:fld id="{5B8258D6-5C58-41BB-B616-81B36DBA81EC}" type="slidenum">
              <a:rPr lang="en-US" smtClean="0"/>
              <a:t>‹#›</a:t>
            </a:fld>
            <a:endParaRPr lang="en-US"/>
          </a:p>
        </p:txBody>
      </p:sp>
    </p:spTree>
    <p:extLst>
      <p:ext uri="{BB962C8B-B14F-4D97-AF65-F5344CB8AC3E}">
        <p14:creationId xmlns:p14="http://schemas.microsoft.com/office/powerpoint/2010/main" val="7874926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861817E5-D7E2-46E3-B350-CE61DF1A1A8E}" type="datetimeFigureOut">
              <a:rPr lang="en-US" smtClean="0"/>
              <a:t>6/21/2020</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0C3387BF-F8EF-42EE-8993-BCA859EDA771}" type="slidenum">
              <a:rPr lang="en-US" smtClean="0"/>
              <a:t>‹#›</a:t>
            </a:fld>
            <a:endParaRPr lang="en-US"/>
          </a:p>
        </p:txBody>
      </p:sp>
    </p:spTree>
    <p:extLst>
      <p:ext uri="{BB962C8B-B14F-4D97-AF65-F5344CB8AC3E}">
        <p14:creationId xmlns:p14="http://schemas.microsoft.com/office/powerpoint/2010/main" val="2169843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387BF-F8EF-42EE-8993-BCA859EDA771}" type="slidenum">
              <a:rPr lang="en-US" smtClean="0"/>
              <a:t>1</a:t>
            </a:fld>
            <a:endParaRPr lang="en-US"/>
          </a:p>
        </p:txBody>
      </p:sp>
    </p:spTree>
    <p:extLst>
      <p:ext uri="{BB962C8B-B14F-4D97-AF65-F5344CB8AC3E}">
        <p14:creationId xmlns:p14="http://schemas.microsoft.com/office/powerpoint/2010/main" val="3718302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387BF-F8EF-42EE-8993-BCA859EDA771}" type="slidenum">
              <a:rPr lang="en-US" smtClean="0"/>
              <a:t>8</a:t>
            </a:fld>
            <a:endParaRPr lang="en-US"/>
          </a:p>
        </p:txBody>
      </p:sp>
    </p:spTree>
    <p:extLst>
      <p:ext uri="{BB962C8B-B14F-4D97-AF65-F5344CB8AC3E}">
        <p14:creationId xmlns:p14="http://schemas.microsoft.com/office/powerpoint/2010/main" val="1084680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3387BF-F8EF-42EE-8993-BCA859EDA771}" type="slidenum">
              <a:rPr lang="en-US" smtClean="0"/>
              <a:t>11</a:t>
            </a:fld>
            <a:endParaRPr lang="en-US"/>
          </a:p>
        </p:txBody>
      </p:sp>
    </p:spTree>
    <p:extLst>
      <p:ext uri="{BB962C8B-B14F-4D97-AF65-F5344CB8AC3E}">
        <p14:creationId xmlns:p14="http://schemas.microsoft.com/office/powerpoint/2010/main" val="144625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953000" y="4343401"/>
            <a:ext cx="3276600" cy="685799"/>
          </a:xfrm>
        </p:spPr>
        <p:txBody>
          <a:bodyPr>
            <a:noAutofit/>
          </a:bodyPr>
          <a:lstStyle>
            <a:lvl1pPr algn="r">
              <a:defRPr sz="2800" b="1">
                <a:latin typeface="Arial" panose="020B0604020202020204" pitchFamily="34" charset="0"/>
                <a:cs typeface="Arial" panose="020B0604020202020204" pitchFamily="34" charset="0"/>
              </a:defRPr>
            </a:lvl1pPr>
          </a:lstStyle>
          <a:p>
            <a:r>
              <a:rPr lang="en-US" dirty="0"/>
              <a:t>Title</a:t>
            </a:r>
          </a:p>
        </p:txBody>
      </p:sp>
      <p:sp>
        <p:nvSpPr>
          <p:cNvPr id="3" name="Subtitle 2"/>
          <p:cNvSpPr>
            <a:spLocks noGrp="1"/>
          </p:cNvSpPr>
          <p:nvPr>
            <p:ph type="subTitle" idx="1" hasCustomPrompt="1"/>
          </p:nvPr>
        </p:nvSpPr>
        <p:spPr>
          <a:xfrm>
            <a:off x="4953000" y="5105400"/>
            <a:ext cx="3276600" cy="609600"/>
          </a:xfrm>
        </p:spPr>
        <p:txBody>
          <a:bodyPr>
            <a:normAutofit/>
          </a:bodyPr>
          <a:lstStyle>
            <a:lvl1pPr marL="0" indent="0" algn="r">
              <a:buNone/>
              <a:defRPr sz="18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a:p>
            <a:r>
              <a:rPr lang="en-US" dirty="0"/>
              <a:t>Date</a:t>
            </a:r>
          </a:p>
        </p:txBody>
      </p:sp>
    </p:spTree>
    <p:extLst>
      <p:ext uri="{BB962C8B-B14F-4D97-AF65-F5344CB8AC3E}">
        <p14:creationId xmlns:p14="http://schemas.microsoft.com/office/powerpoint/2010/main" val="2439248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lvl1pPr algn="l">
              <a:defRPr sz="3200" b="1">
                <a:latin typeface="Arial" panose="020B0604020202020204" pitchFamily="34" charset="0"/>
                <a:cs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a:xfrm>
            <a:off x="457200" y="990600"/>
            <a:ext cx="8229600" cy="5135563"/>
          </a:xfrm>
        </p:spPr>
        <p:txBody>
          <a:bodyPr>
            <a:norm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7010400" y="6248400"/>
            <a:ext cx="1066800" cy="365125"/>
          </a:xfrm>
        </p:spPr>
        <p:txBody>
          <a:bodyPr/>
          <a:lstStyle>
            <a:lvl1pPr algn="r">
              <a:defRPr>
                <a:latin typeface="Arial" panose="020B0604020202020204" pitchFamily="34" charset="0"/>
                <a:cs typeface="Arial" panose="020B0604020202020204" pitchFamily="34" charset="0"/>
              </a:defRPr>
            </a:lvl1pPr>
          </a:lstStyle>
          <a:p>
            <a:endParaRPr lang="en-US" dirty="0"/>
          </a:p>
        </p:txBody>
      </p:sp>
      <p:sp>
        <p:nvSpPr>
          <p:cNvPr id="5" name="Footer Placeholder 4"/>
          <p:cNvSpPr>
            <a:spLocks noGrp="1"/>
          </p:cNvSpPr>
          <p:nvPr>
            <p:ph type="ftr" sz="quarter" idx="11"/>
          </p:nvPr>
        </p:nvSpPr>
        <p:spPr>
          <a:xfrm>
            <a:off x="1828800" y="6172200"/>
            <a:ext cx="2895600" cy="365125"/>
          </a:xfrm>
        </p:spPr>
        <p:txBody>
          <a:bodyPr/>
          <a:lstStyle>
            <a:lvl1pPr algn="l">
              <a:defRPr sz="800">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8077200" y="6248400"/>
            <a:ext cx="609600" cy="365125"/>
          </a:xfrm>
        </p:spPr>
        <p:txBody>
          <a:bodyPr/>
          <a:lstStyle>
            <a:lvl1pPr>
              <a:defRPr>
                <a:latin typeface="Arial" panose="020B0604020202020204" pitchFamily="34" charset="0"/>
                <a:cs typeface="Arial" panose="020B0604020202020204" pitchFamily="34" charset="0"/>
              </a:defRPr>
            </a:lvl1pPr>
          </a:lstStyle>
          <a:p>
            <a:fld id="{1F356621-CC81-4E16-AAA0-EE60F214E3A7}" type="slidenum">
              <a:rPr lang="en-US" smtClean="0"/>
              <a:pPr/>
              <a:t>‹#›</a:t>
            </a:fld>
            <a:endParaRPr lang="en-US"/>
          </a:p>
        </p:txBody>
      </p:sp>
    </p:spTree>
    <p:extLst>
      <p:ext uri="{BB962C8B-B14F-4D97-AF65-F5344CB8AC3E}">
        <p14:creationId xmlns:p14="http://schemas.microsoft.com/office/powerpoint/2010/main" val="140659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066800"/>
            <a:ext cx="4038600" cy="5059363"/>
          </a:xfrm>
        </p:spPr>
        <p:txBody>
          <a:bodyPr>
            <a:norm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066800"/>
            <a:ext cx="4038600" cy="5059363"/>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7086600" y="6248400"/>
            <a:ext cx="914400" cy="365125"/>
          </a:xfrm>
        </p:spPr>
        <p:txBody>
          <a:bodyPr/>
          <a:lstStyle>
            <a:lvl1pPr algn="r">
              <a:defRPr>
                <a:latin typeface="Arial" panose="020B0604020202020204" pitchFamily="34" charset="0"/>
                <a:cs typeface="Arial" panose="020B0604020202020204" pitchFamily="34" charset="0"/>
              </a:defRPr>
            </a:lvl1pPr>
          </a:lstStyle>
          <a:p>
            <a:endParaRPr lang="en-US" dirty="0"/>
          </a:p>
        </p:txBody>
      </p:sp>
      <p:sp>
        <p:nvSpPr>
          <p:cNvPr id="6" name="Footer Placeholder 5"/>
          <p:cNvSpPr>
            <a:spLocks noGrp="1"/>
          </p:cNvSpPr>
          <p:nvPr>
            <p:ph type="ftr" sz="quarter" idx="11"/>
          </p:nvPr>
        </p:nvSpPr>
        <p:spPr>
          <a:xfrm>
            <a:off x="1828800" y="6172200"/>
            <a:ext cx="4572000" cy="365125"/>
          </a:xfrm>
        </p:spPr>
        <p:txBody>
          <a:bodyPr/>
          <a:lstStyle>
            <a:lvl1pPr algn="l">
              <a:defRPr sz="800">
                <a:latin typeface="Arial" panose="020B0604020202020204" pitchFamily="34" charset="0"/>
                <a:cs typeface="Arial" panose="020B0604020202020204" pitchFamily="34" charset="0"/>
              </a:defRPr>
            </a:lvl1pPr>
          </a:lstStyle>
          <a:p>
            <a:endParaRPr lang="en-US"/>
          </a:p>
        </p:txBody>
      </p:sp>
      <p:sp>
        <p:nvSpPr>
          <p:cNvPr id="7" name="Slide Number Placeholder 6"/>
          <p:cNvSpPr>
            <a:spLocks noGrp="1"/>
          </p:cNvSpPr>
          <p:nvPr>
            <p:ph type="sldNum" sz="quarter" idx="12"/>
          </p:nvPr>
        </p:nvSpPr>
        <p:spPr>
          <a:xfrm>
            <a:off x="8001000" y="6248400"/>
            <a:ext cx="685800" cy="365125"/>
          </a:xfrm>
        </p:spPr>
        <p:txBody>
          <a:bodyPr/>
          <a:lstStyle>
            <a:lvl1pPr>
              <a:defRPr>
                <a:latin typeface="Arial" panose="020B0604020202020204" pitchFamily="34" charset="0"/>
                <a:cs typeface="Arial" panose="020B0604020202020204" pitchFamily="34" charset="0"/>
              </a:defRPr>
            </a:lvl1pPr>
          </a:lstStyle>
          <a:p>
            <a:fld id="{1F356621-CC81-4E16-AAA0-EE60F214E3A7}" type="slidenum">
              <a:rPr lang="en-US" smtClean="0"/>
              <a:pPr/>
              <a:t>‹#›</a:t>
            </a:fld>
            <a:endParaRPr lang="en-US"/>
          </a:p>
        </p:txBody>
      </p:sp>
      <p:sp>
        <p:nvSpPr>
          <p:cNvPr id="8" name="Title 1"/>
          <p:cNvSpPr txBox="1">
            <a:spLocks/>
          </p:cNvSpPr>
          <p:nvPr userDrawn="1"/>
        </p:nvSpPr>
        <p:spPr>
          <a:xfrm>
            <a:off x="457200" y="274638"/>
            <a:ext cx="8229600" cy="487362"/>
          </a:xfrm>
          <a:prstGeom prst="rect">
            <a:avLst/>
          </a:prstGeom>
        </p:spPr>
        <p:txBody>
          <a:bodyPr vert="horz" lIns="91440" tIns="45720" rIns="91440" bIns="45720" rtlCol="0" anchor="ctr">
            <a:normAutofit fontScale="92500" lnSpcReduction="20000"/>
          </a:bodyPr>
          <a:lstStyle>
            <a:lvl1pPr algn="l" defTabSz="9144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a:t>Click to edit Master title style</a:t>
            </a:r>
          </a:p>
        </p:txBody>
      </p:sp>
    </p:spTree>
    <p:extLst>
      <p:ext uri="{BB962C8B-B14F-4D97-AF65-F5344CB8AC3E}">
        <p14:creationId xmlns:p14="http://schemas.microsoft.com/office/powerpoint/2010/main" val="1569514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 Title, 2 Column, pg#">
    <p:spTree>
      <p:nvGrpSpPr>
        <p:cNvPr id="1" name=""/>
        <p:cNvGrpSpPr/>
        <p:nvPr/>
      </p:nvGrpSpPr>
      <p:grpSpPr>
        <a:xfrm>
          <a:off x="0" y="0"/>
          <a:ext cx="0" cy="0"/>
          <a:chOff x="0" y="0"/>
          <a:chExt cx="0" cy="0"/>
        </a:xfrm>
      </p:grpSpPr>
      <p:sp>
        <p:nvSpPr>
          <p:cNvPr id="13" name="Title 1"/>
          <p:cNvSpPr>
            <a:spLocks noGrp="1"/>
          </p:cNvSpPr>
          <p:nvPr>
            <p:ph type="title"/>
          </p:nvPr>
        </p:nvSpPr>
        <p:spPr>
          <a:xfrm>
            <a:off x="457208" y="142877"/>
            <a:ext cx="8229600" cy="868362"/>
          </a:xfrm>
          <a:prstGeom prst="rect">
            <a:avLst/>
          </a:prstGeom>
        </p:spPr>
        <p:txBody>
          <a:bodyPr lIns="85742" tIns="42871" rIns="85742" bIns="42871"/>
          <a:lstStyle>
            <a:lvl1pPr algn="ctr">
              <a:defRPr sz="2800" baseline="0">
                <a:latin typeface="Arial" panose="020B0604020202020204" pitchFamily="34" charset="0"/>
                <a:cs typeface="Arial" panose="020B0604020202020204" pitchFamily="34" charset="0"/>
              </a:defRPr>
            </a:lvl1pPr>
          </a:lstStyle>
          <a:p>
            <a:r>
              <a:rPr lang="en-US" dirty="0"/>
              <a:t>Click to edit Master title style</a:t>
            </a:r>
          </a:p>
        </p:txBody>
      </p:sp>
      <p:sp>
        <p:nvSpPr>
          <p:cNvPr id="14" name="Content Placeholder 2"/>
          <p:cNvSpPr>
            <a:spLocks noGrp="1"/>
          </p:cNvSpPr>
          <p:nvPr>
            <p:ph idx="1"/>
          </p:nvPr>
        </p:nvSpPr>
        <p:spPr>
          <a:xfrm>
            <a:off x="457209" y="1295400"/>
            <a:ext cx="4043308" cy="4495800"/>
          </a:xfrm>
          <a:prstGeom prst="rect">
            <a:avLst/>
          </a:prstGeom>
        </p:spPr>
        <p:txBody>
          <a:bodyPr lIns="85742" tIns="42871" rIns="85742" bIns="42871"/>
          <a:lstStyle>
            <a:lvl1pPr>
              <a:defRPr sz="2600">
                <a:latin typeface="Arial" panose="020B0604020202020204" pitchFamily="34" charset="0"/>
                <a:cs typeface="Arial" panose="020B0604020202020204" pitchFamily="34" charset="0"/>
              </a:defRPr>
            </a:lvl1pPr>
            <a:lvl2pPr>
              <a:defRPr sz="2300">
                <a:latin typeface="Arial" panose="020B0604020202020204" pitchFamily="34" charset="0"/>
                <a:cs typeface="Arial" panose="020B0604020202020204" pitchFamily="34" charset="0"/>
              </a:defRPr>
            </a:lvl2pPr>
            <a:lvl3pPr>
              <a:defRPr sz="1900">
                <a:latin typeface="Arial" panose="020B0604020202020204" pitchFamily="34" charset="0"/>
                <a:cs typeface="Arial" panose="020B0604020202020204" pitchFamily="34" charset="0"/>
              </a:defRPr>
            </a:lvl3pPr>
            <a:lvl4pPr>
              <a:defRPr sz="1700">
                <a:latin typeface="Arial" panose="020B0604020202020204" pitchFamily="34" charset="0"/>
                <a:cs typeface="Arial" panose="020B0604020202020204" pitchFamily="34" charset="0"/>
              </a:defRPr>
            </a:lvl4pPr>
            <a:lvl5pPr>
              <a:defRPr sz="15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1"/>
          </p:nvPr>
        </p:nvSpPr>
        <p:spPr>
          <a:xfrm>
            <a:off x="4643484" y="1285875"/>
            <a:ext cx="4043308" cy="4495800"/>
          </a:xfrm>
          <a:prstGeom prst="rect">
            <a:avLst/>
          </a:prstGeom>
        </p:spPr>
        <p:txBody>
          <a:bodyPr lIns="85742" tIns="42871" rIns="85742" bIns="42871"/>
          <a:lstStyle>
            <a:lvl1pPr>
              <a:defRPr sz="2600">
                <a:latin typeface="Arial" panose="020B0604020202020204" pitchFamily="34" charset="0"/>
                <a:cs typeface="Arial" panose="020B0604020202020204" pitchFamily="34" charset="0"/>
              </a:defRPr>
            </a:lvl1pPr>
            <a:lvl2pPr>
              <a:defRPr sz="2300">
                <a:latin typeface="Arial" panose="020B0604020202020204" pitchFamily="34" charset="0"/>
                <a:cs typeface="Arial" panose="020B0604020202020204" pitchFamily="34" charset="0"/>
              </a:defRPr>
            </a:lvl2pPr>
            <a:lvl3pPr>
              <a:defRPr sz="1900">
                <a:latin typeface="Arial" panose="020B0604020202020204" pitchFamily="34" charset="0"/>
                <a:cs typeface="Arial" panose="020B0604020202020204" pitchFamily="34" charset="0"/>
              </a:defRPr>
            </a:lvl3pPr>
            <a:lvl4pPr>
              <a:defRPr sz="1700">
                <a:latin typeface="Arial" panose="020B0604020202020204" pitchFamily="34" charset="0"/>
                <a:cs typeface="Arial" panose="020B0604020202020204" pitchFamily="34" charset="0"/>
              </a:defRPr>
            </a:lvl4pPr>
            <a:lvl5pPr>
              <a:defRPr sz="15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Rectangle 9"/>
          <p:cNvSpPr>
            <a:spLocks noGrp="1" noChangeArrowheads="1"/>
          </p:cNvSpPr>
          <p:nvPr>
            <p:ph type="sldNum" sz="quarter" idx="10"/>
          </p:nvPr>
        </p:nvSpPr>
        <p:spPr>
          <a:xfrm>
            <a:off x="8003234" y="6596062"/>
            <a:ext cx="683566" cy="261938"/>
          </a:xfrm>
          <a:prstGeom prst="rect">
            <a:avLst/>
          </a:prstGeom>
          <a:ln/>
        </p:spPr>
        <p:txBody>
          <a:bodyPr/>
          <a:lstStyle>
            <a:lvl1pPr algn="r">
              <a:defRPr sz="800" b="0">
                <a:latin typeface="Arial" panose="020B0604020202020204" pitchFamily="34" charset="0"/>
                <a:cs typeface="Arial" panose="020B0604020202020204" pitchFamily="34" charset="0"/>
              </a:defRPr>
            </a:lvl1pPr>
          </a:lstStyle>
          <a:p>
            <a:pPr>
              <a:defRPr/>
            </a:pPr>
            <a:fld id="{9ECCB6FD-CA6F-4DE3-8A5C-647C7B7A4104}" type="slidenum">
              <a:rPr lang="en-US" smtClean="0"/>
              <a:pPr>
                <a:defRPr/>
              </a:pPr>
              <a:t>‹#›</a:t>
            </a:fld>
            <a:endParaRPr lang="en-US" dirty="0"/>
          </a:p>
        </p:txBody>
      </p:sp>
    </p:spTree>
    <p:extLst>
      <p:ext uri="{BB962C8B-B14F-4D97-AF65-F5344CB8AC3E}">
        <p14:creationId xmlns:p14="http://schemas.microsoft.com/office/powerpoint/2010/main" val="858252157"/>
      </p:ext>
    </p:extLst>
  </p:cSld>
  <p:clrMapOvr>
    <a:masterClrMapping/>
  </p:clrMapOvr>
  <p:transition advTm="400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6397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066800"/>
            <a:ext cx="8229600" cy="50593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867400" y="6264275"/>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5" name="Footer Placeholder 4"/>
          <p:cNvSpPr>
            <a:spLocks noGrp="1"/>
          </p:cNvSpPr>
          <p:nvPr>
            <p:ph type="ftr" sz="quarter" idx="3"/>
          </p:nvPr>
        </p:nvSpPr>
        <p:spPr>
          <a:xfrm>
            <a:off x="1828800" y="6172200"/>
            <a:ext cx="4038600" cy="365125"/>
          </a:xfrm>
          <a:prstGeom prst="rect">
            <a:avLst/>
          </a:prstGeom>
        </p:spPr>
        <p:txBody>
          <a:bodyPr vert="horz" lIns="91440" tIns="45720" rIns="91440" bIns="45720" rtlCol="0" anchor="ctr"/>
          <a:lstStyle>
            <a:lvl1pPr algn="l">
              <a:defRPr sz="9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8001000" y="6264275"/>
            <a:ext cx="6858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1F356621-CC81-4E16-AAA0-EE60F214E3A7}" type="slidenum">
              <a:rPr lang="en-US" smtClean="0"/>
              <a:pPr/>
              <a:t>‹#›</a:t>
            </a:fld>
            <a:endParaRPr lang="en-US"/>
          </a:p>
        </p:txBody>
      </p:sp>
    </p:spTree>
    <p:extLst>
      <p:ext uri="{BB962C8B-B14F-4D97-AF65-F5344CB8AC3E}">
        <p14:creationId xmlns:p14="http://schemas.microsoft.com/office/powerpoint/2010/main" val="13544043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hf hdr="0" ftr="0" dt="0"/>
  <p:txStyles>
    <p:titleStyle>
      <a:lvl1pPr algn="l" defTabSz="9144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4.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4.xml"/><Relationship Id="rId11" Type="http://schemas.openxmlformats.org/officeDocument/2006/relationships/image" Target="../media/image22.png"/><Relationship Id="rId5" Type="http://schemas.openxmlformats.org/officeDocument/2006/relationships/diagramColors" Target="../diagrams/colors4.xml"/><Relationship Id="rId10"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38200" y="1905000"/>
            <a:ext cx="7696200" cy="2362200"/>
          </a:xfrm>
        </p:spPr>
        <p:txBody>
          <a:bodyPr>
            <a:normAutofit fontScale="90000"/>
          </a:bodyPr>
          <a:lstStyle/>
          <a:p>
            <a:pPr algn="ctr"/>
            <a:r>
              <a:rPr lang="en-US" sz="2400" dirty="0"/>
              <a:t>A UNIFIED APPROACH TO SOLVE CONVEX HULL PRICING AND AVERAGE INCREMENTAL COST PRICING </a:t>
            </a:r>
            <a:br>
              <a:rPr lang="en-US" sz="2400" dirty="0"/>
            </a:br>
            <a:br>
              <a:rPr lang="en-US" sz="2400" dirty="0"/>
            </a:br>
            <a:br>
              <a:rPr lang="en-US" dirty="0"/>
            </a:br>
            <a:r>
              <a:rPr lang="en-US" sz="1800" b="0" dirty="0"/>
              <a:t>FERC Technical Conference on Increasing Real-Time and Day-Ahead Market Efficiency through Improved Software</a:t>
            </a:r>
            <a:br>
              <a:rPr lang="en-US" sz="1800" b="0" dirty="0"/>
            </a:br>
            <a:r>
              <a:rPr lang="en-US" sz="1800" b="0" dirty="0"/>
              <a:t>June 23-25, 2020</a:t>
            </a:r>
            <a:br>
              <a:rPr lang="en-US" sz="1800" b="0" dirty="0"/>
            </a:br>
            <a:endParaRPr lang="en-US" sz="1800" b="0" dirty="0"/>
          </a:p>
        </p:txBody>
      </p:sp>
      <p:sp>
        <p:nvSpPr>
          <p:cNvPr id="6" name="Subtitle 5"/>
          <p:cNvSpPr>
            <a:spLocks noGrp="1"/>
          </p:cNvSpPr>
          <p:nvPr>
            <p:ph type="subTitle" idx="1"/>
          </p:nvPr>
        </p:nvSpPr>
        <p:spPr/>
        <p:txBody>
          <a:bodyPr/>
          <a:lstStyle/>
          <a:p>
            <a:r>
              <a:rPr lang="en-US" dirty="0"/>
              <a:t> </a:t>
            </a:r>
          </a:p>
        </p:txBody>
      </p:sp>
      <p:sp>
        <p:nvSpPr>
          <p:cNvPr id="5" name="Rectangle 4"/>
          <p:cNvSpPr/>
          <p:nvPr/>
        </p:nvSpPr>
        <p:spPr>
          <a:xfrm>
            <a:off x="685800" y="4760893"/>
            <a:ext cx="7620000" cy="954107"/>
          </a:xfrm>
          <a:prstGeom prst="rect">
            <a:avLst/>
          </a:prstGeom>
        </p:spPr>
        <p:txBody>
          <a:bodyPr wrap="square">
            <a:spAutoFit/>
          </a:bodyPr>
          <a:lstStyle/>
          <a:p>
            <a:pPr algn="ctr">
              <a:spcAft>
                <a:spcPts val="1200"/>
              </a:spcAft>
            </a:pPr>
            <a:r>
              <a:rPr lang="en-US" sz="1600" b="1" dirty="0">
                <a:latin typeface="Arial" panose="020B0604020202020204" pitchFamily="34" charset="0"/>
                <a:cs typeface="Arial" panose="020B0604020202020204" pitchFamily="34" charset="0"/>
              </a:rPr>
              <a:t>Yonghong Chen, Consulting Advisor, R&amp;D, MISO </a:t>
            </a:r>
          </a:p>
          <a:p>
            <a:pPr algn="ctr"/>
            <a:r>
              <a:rPr lang="en-US" sz="1600" b="1" dirty="0">
                <a:latin typeface="Arial" panose="020B0604020202020204" pitchFamily="34" charset="0"/>
                <a:cs typeface="Arial" panose="020B0604020202020204" pitchFamily="34" charset="0"/>
              </a:rPr>
              <a:t>       Richard O’Neill, ARPA-E, US Department of Energy (Washington, DC) </a:t>
            </a:r>
            <a:r>
              <a:rPr lang="en-US" sz="1600" dirty="0"/>
              <a:t>	</a:t>
            </a:r>
          </a:p>
          <a:p>
            <a:pPr algn="ctr"/>
            <a:endParaRPr lang="en-US" sz="1400" b="1"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B223F30B-FCF6-4A4D-9082-4D9BAF046E26}"/>
              </a:ext>
            </a:extLst>
          </p:cNvPr>
          <p:cNvSpPr/>
          <p:nvPr/>
        </p:nvSpPr>
        <p:spPr>
          <a:xfrm>
            <a:off x="2133600" y="5867400"/>
            <a:ext cx="4572000" cy="646331"/>
          </a:xfrm>
          <a:prstGeom prst="rect">
            <a:avLst/>
          </a:prstGeom>
        </p:spPr>
        <p:txBody>
          <a:bodyPr>
            <a:spAutoFit/>
          </a:bodyPr>
          <a:lstStyle/>
          <a:p>
            <a:r>
              <a:rPr lang="en-US" i="1" dirty="0">
                <a:solidFill>
                  <a:srgbClr val="002060"/>
                </a:solidFill>
              </a:rPr>
              <a:t>The views expressed are not necessarily those of the ARPA-E or the Department of Energy</a:t>
            </a:r>
          </a:p>
        </p:txBody>
      </p:sp>
    </p:spTree>
    <p:custDataLst>
      <p:tags r:id="rId1"/>
    </p:custDataLst>
    <p:extLst>
      <p:ext uri="{BB962C8B-B14F-4D97-AF65-F5344CB8AC3E}">
        <p14:creationId xmlns:p14="http://schemas.microsoft.com/office/powerpoint/2010/main" val="2048614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8C895-08E6-49D7-A34C-B4CD8B275D2C}"/>
              </a:ext>
            </a:extLst>
          </p:cNvPr>
          <p:cNvSpPr>
            <a:spLocks noGrp="1"/>
          </p:cNvSpPr>
          <p:nvPr>
            <p:ph type="title"/>
          </p:nvPr>
        </p:nvSpPr>
        <p:spPr/>
        <p:txBody>
          <a:bodyPr>
            <a:noAutofit/>
          </a:bodyPr>
          <a:lstStyle/>
          <a:p>
            <a:r>
              <a:rPr lang="en-US" sz="2800" b="0" dirty="0"/>
              <a:t>Solve AIC with LP Relaxation (LIP) of UCED</a:t>
            </a:r>
            <a:r>
              <a:rPr lang="en-US" sz="2800" b="0" baseline="30000" dirty="0"/>
              <a:t>[6]</a:t>
            </a:r>
            <a:endParaRPr lang="en-US" sz="2800" baseline="30000" dirty="0"/>
          </a:p>
        </p:txBody>
      </p:sp>
      <mc:AlternateContent xmlns:mc="http://schemas.openxmlformats.org/markup-compatibility/2006" xmlns:a14="http://schemas.microsoft.com/office/drawing/2010/main">
        <mc:Choice Requires="a14">
          <p:graphicFrame>
            <p:nvGraphicFramePr>
              <p:cNvPr id="6" name="Content Placeholder 5">
                <a:extLst>
                  <a:ext uri="{FF2B5EF4-FFF2-40B4-BE49-F238E27FC236}">
                    <a16:creationId xmlns:a16="http://schemas.microsoft.com/office/drawing/2014/main" id="{04F4BADA-C5C1-428E-A694-366C87D99838}"/>
                  </a:ext>
                </a:extLst>
              </p:cNvPr>
              <p:cNvGraphicFramePr>
                <a:graphicFrameLocks noGrp="1"/>
              </p:cNvGraphicFramePr>
              <p:nvPr>
                <p:ph idx="1"/>
                <p:extLst>
                  <p:ext uri="{D42A27DB-BD31-4B8C-83A1-F6EECF244321}">
                    <p14:modId xmlns:p14="http://schemas.microsoft.com/office/powerpoint/2010/main" val="240982298"/>
                  </p:ext>
                </p:extLst>
              </p:nvPr>
            </p:nvGraphicFramePr>
            <p:xfrm>
              <a:off x="381000" y="983889"/>
              <a:ext cx="8458200" cy="54169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6" name="Content Placeholder 5">
                <a:extLst>
                  <a:ext uri="{FF2B5EF4-FFF2-40B4-BE49-F238E27FC236}">
                    <a16:creationId xmlns:a16="http://schemas.microsoft.com/office/drawing/2014/main" id="{04F4BADA-C5C1-428E-A694-366C87D99838}"/>
                  </a:ext>
                </a:extLst>
              </p:cNvPr>
              <p:cNvGraphicFramePr>
                <a:graphicFrameLocks noGrp="1"/>
              </p:cNvGraphicFramePr>
              <p:nvPr>
                <p:ph idx="1"/>
                <p:extLst>
                  <p:ext uri="{D42A27DB-BD31-4B8C-83A1-F6EECF244321}">
                    <p14:modId xmlns:p14="http://schemas.microsoft.com/office/powerpoint/2010/main" val="240982298"/>
                  </p:ext>
                </p:extLst>
              </p:nvPr>
            </p:nvGraphicFramePr>
            <p:xfrm>
              <a:off x="381000" y="983889"/>
              <a:ext cx="8458200" cy="541691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
        <p:nvSpPr>
          <p:cNvPr id="3" name="Rectangle 2">
            <a:extLst>
              <a:ext uri="{FF2B5EF4-FFF2-40B4-BE49-F238E27FC236}">
                <a16:creationId xmlns:a16="http://schemas.microsoft.com/office/drawing/2014/main" id="{A53F8992-32FC-44C5-9F6E-2402FA053E81}"/>
              </a:ext>
            </a:extLst>
          </p:cNvPr>
          <p:cNvSpPr/>
          <p:nvPr/>
        </p:nvSpPr>
        <p:spPr>
          <a:xfrm>
            <a:off x="0" y="6430962"/>
            <a:ext cx="9144000" cy="461665"/>
          </a:xfrm>
          <a:prstGeom prst="rect">
            <a:avLst/>
          </a:prstGeom>
          <a:solidFill>
            <a:schemeClr val="bg1"/>
          </a:solidFill>
        </p:spPr>
        <p:txBody>
          <a:bodyPr wrap="square">
            <a:spAutoFit/>
          </a:bodyPr>
          <a:lstStyle/>
          <a:p>
            <a:pPr indent="-640080" eaLnBrk="0" hangingPunct="0">
              <a:spcAft>
                <a:spcPts val="1200"/>
              </a:spcAft>
              <a:tabLst>
                <a:tab pos="457200" algn="l"/>
              </a:tabLst>
            </a:pPr>
            <a:r>
              <a:rPr lang="en-US" sz="1200" i="1" dirty="0"/>
              <a:t>	[6] Y. Chen, R. P. O’Neill, P. Whitman, “A Unified Approach to Solve Convex Hull Pricing and Average Incremental Cost Pricing with Large 	System Study”, IEEE Transactions on Power Systems, Under Review</a:t>
            </a:r>
          </a:p>
        </p:txBody>
      </p:sp>
      <p:sp>
        <p:nvSpPr>
          <p:cNvPr id="7" name="Slide Number Placeholder 3">
            <a:extLst>
              <a:ext uri="{FF2B5EF4-FFF2-40B4-BE49-F238E27FC236}">
                <a16:creationId xmlns:a16="http://schemas.microsoft.com/office/drawing/2014/main" id="{C5BBE91C-3ED4-4472-A793-927E70B21EAB}"/>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10</a:t>
            </a:fld>
            <a:endParaRPr lang="en-US" dirty="0"/>
          </a:p>
        </p:txBody>
      </p:sp>
      <p:sp>
        <p:nvSpPr>
          <p:cNvPr id="5" name="Rectangle 4">
            <a:extLst>
              <a:ext uri="{FF2B5EF4-FFF2-40B4-BE49-F238E27FC236}">
                <a16:creationId xmlns:a16="http://schemas.microsoft.com/office/drawing/2014/main" id="{189F7081-83A7-4B9E-A7B8-0A060055D1EA}"/>
              </a:ext>
            </a:extLst>
          </p:cNvPr>
          <p:cNvSpPr/>
          <p:nvPr/>
        </p:nvSpPr>
        <p:spPr>
          <a:xfrm>
            <a:off x="0" y="6324600"/>
            <a:ext cx="1600200" cy="182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837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3779991" y="1667797"/>
                <a:ext cx="4982172" cy="1358577"/>
              </a:xfrm>
              <a:prstGeom prst="rect">
                <a:avLst/>
              </a:prstGeom>
              <a:noFill/>
              <a:ln w="28575">
                <a:solidFill>
                  <a:schemeClr val="accent1"/>
                </a:solidFill>
              </a:ln>
            </p:spPr>
            <p:txBody>
              <a:bodyPr wrap="square" lIns="0" tIns="0" rIns="0" bIns="0" rtlCol="0">
                <a:spAutoFit/>
              </a:bodyPr>
              <a:lstStyle/>
              <a:p>
                <a:r>
                  <a:rPr lang="en-US" sz="1600" b="1" i="1" dirty="0">
                    <a:latin typeface="Cambria Math" panose="02040503050406030204" pitchFamily="18" charset="0"/>
                  </a:rPr>
                  <a:t> AIC problem MIP</a:t>
                </a:r>
              </a:p>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𝐿</m:t>
                          </m:r>
                          <m:r>
                            <a:rPr lang="en-US" sz="1600" i="1">
                              <a:latin typeface="Cambria Math" panose="02040503050406030204" pitchFamily="18" charset="0"/>
                            </a:rPr>
                            <m:t>=</m:t>
                          </m:r>
                          <m:r>
                            <a:rPr lang="en-US" sz="1600" i="1">
                              <a:latin typeface="Cambria Math" panose="02040503050406030204" pitchFamily="18" charset="0"/>
                            </a:rPr>
                            <m:t>𝑀𝑎𝑥</m:t>
                          </m:r>
                        </m:e>
                        <m:sub>
                          <m:r>
                            <a:rPr lang="en-US" sz="1600" i="1">
                              <a:latin typeface="Cambria Math" panose="02040503050406030204" pitchFamily="18" charset="0"/>
                              <a:ea typeface="Cambria Math" panose="02040503050406030204" pitchFamily="18" charset="0"/>
                            </a:rPr>
                            <m:t>𝜋</m:t>
                          </m:r>
                        </m:sub>
                      </m:sSub>
                      <m:r>
                        <a:rPr lang="en-US" sz="1600" i="1">
                          <a:latin typeface="Cambria Math" panose="02040503050406030204" pitchFamily="18" charset="0"/>
                        </a:rPr>
                        <m:t>𝑞</m:t>
                      </m:r>
                      <m:d>
                        <m:dPr>
                          <m:ctrlPr>
                            <a:rPr lang="en-US" sz="1600" i="1">
                              <a:latin typeface="Cambria Math" panose="02040503050406030204" pitchFamily="18" charset="0"/>
                            </a:rPr>
                          </m:ctrlPr>
                        </m:dPr>
                        <m:e>
                          <m:r>
                            <a:rPr lang="en-US" sz="1600" i="1">
                              <a:latin typeface="Cambria Math" panose="02040503050406030204" pitchFamily="18" charset="0"/>
                              <a:ea typeface="Cambria Math" panose="02040503050406030204" pitchFamily="18" charset="0"/>
                            </a:rPr>
                            <m:t>𝜋</m:t>
                          </m:r>
                          <m:r>
                            <a:rPr lang="en-US" sz="1600" i="1">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𝑑</m:t>
                          </m:r>
                        </m:e>
                      </m:d>
                    </m:oMath>
                  </m:oMathPara>
                </a14:m>
                <a:endParaRPr lang="en-US" sz="1600" dirty="0"/>
              </a:p>
              <a:p>
                <a:pPr/>
                <a14:m>
                  <m:oMathPara xmlns:m="http://schemas.openxmlformats.org/officeDocument/2006/math">
                    <m:oMathParaPr>
                      <m:jc m:val="left"/>
                    </m:oMathParaPr>
                    <m:oMath xmlns:m="http://schemas.openxmlformats.org/officeDocument/2006/math">
                      <m:r>
                        <a:rPr lang="en-US" sz="1600" i="1">
                          <a:latin typeface="Cambria Math" panose="02040503050406030204" pitchFamily="18" charset="0"/>
                        </a:rPr>
                        <m:t>  </m:t>
                      </m:r>
                      <m:r>
                        <a:rPr lang="en-US" sz="1600" i="1">
                          <a:latin typeface="Cambria Math" panose="02040503050406030204" pitchFamily="18" charset="0"/>
                        </a:rPr>
                        <m:t>𝑠</m:t>
                      </m:r>
                      <m:r>
                        <a:rPr lang="en-US" sz="1600" i="1">
                          <a:latin typeface="Cambria Math" panose="02040503050406030204" pitchFamily="18" charset="0"/>
                        </a:rPr>
                        <m:t>.</m:t>
                      </m:r>
                      <m:r>
                        <a:rPr lang="en-US" sz="1600" i="1">
                          <a:latin typeface="Cambria Math" panose="02040503050406030204" pitchFamily="18" charset="0"/>
                        </a:rPr>
                        <m:t>𝑡</m:t>
                      </m:r>
                      <m:r>
                        <a:rPr lang="en-US" sz="1600" i="1">
                          <a:latin typeface="Cambria Math" panose="02040503050406030204" pitchFamily="18" charset="0"/>
                        </a:rPr>
                        <m:t>.</m:t>
                      </m:r>
                      <m:r>
                        <a:rPr lang="en-US" sz="1600" i="1">
                          <a:latin typeface="Cambria Math" panose="02040503050406030204" pitchFamily="18" charset="0"/>
                        </a:rPr>
                        <m:t>𝑞</m:t>
                      </m:r>
                      <m:d>
                        <m:dPr>
                          <m:ctrlPr>
                            <a:rPr lang="en-US" sz="1600" i="1">
                              <a:latin typeface="Cambria Math" panose="02040503050406030204" pitchFamily="18" charset="0"/>
                            </a:rPr>
                          </m:ctrlPr>
                        </m:dPr>
                        <m:e>
                          <m:r>
                            <a:rPr lang="en-US" sz="1600" i="1">
                              <a:latin typeface="Cambria Math" panose="02040503050406030204" pitchFamily="18" charset="0"/>
                            </a:rPr>
                            <m:t>𝜋</m:t>
                          </m:r>
                          <m:r>
                            <a:rPr lang="en-US" sz="1600" i="1">
                              <a:latin typeface="Cambria Math" panose="02040503050406030204" pitchFamily="18" charset="0"/>
                            </a:rPr>
                            <m:t>,</m:t>
                          </m:r>
                          <m:r>
                            <a:rPr lang="en-US" sz="1600" i="1">
                              <a:latin typeface="Cambria Math" panose="02040503050406030204" pitchFamily="18" charset="0"/>
                            </a:rPr>
                            <m:t>𝑑</m:t>
                          </m:r>
                        </m:e>
                      </m:d>
                      <m:r>
                        <a:rPr lang="en-US" sz="1600" i="1">
                          <a:latin typeface="Cambria Math" panose="02040503050406030204" pitchFamily="18" charset="0"/>
                        </a:rPr>
                        <m:t>=</m:t>
                      </m:r>
                      <m:nary>
                        <m:naryPr>
                          <m:chr m:val="∑"/>
                          <m:limLoc m:val="undOvr"/>
                          <m:supHide m:val="on"/>
                          <m:ctrlPr>
                            <a:rPr lang="en-US" sz="1600" i="1">
                              <a:latin typeface="Cambria Math" panose="02040503050406030204" pitchFamily="18" charset="0"/>
                            </a:rPr>
                          </m:ctrlPr>
                        </m:naryPr>
                        <m:sub>
                          <m:r>
                            <a:rPr lang="en-US" sz="1600" i="1">
                              <a:latin typeface="Cambria Math" panose="02040503050406030204" pitchFamily="18" charset="0"/>
                            </a:rPr>
                            <m:t>𝑔</m:t>
                          </m:r>
                          <m:r>
                            <a:rPr lang="en-US" sz="1600" i="1">
                              <a:latin typeface="Cambria Math" panose="02040503050406030204" pitchFamily="18" charset="0"/>
                            </a:rPr>
                            <m:t>∈</m:t>
                          </m:r>
                          <m:r>
                            <a:rPr lang="en-US" sz="1600" i="1">
                              <a:latin typeface="Cambria Math" panose="02040503050406030204" pitchFamily="18" charset="0"/>
                            </a:rPr>
                            <m:t>𝐺</m:t>
                          </m:r>
                        </m:sub>
                        <m:sup/>
                        <m:e>
                          <m:sSub>
                            <m:sSubPr>
                              <m:ctrlPr>
                                <a:rPr lang="en-US" sz="1600" i="1">
                                  <a:latin typeface="Cambria Math" panose="02040503050406030204" pitchFamily="18" charset="0"/>
                                </a:rPr>
                              </m:ctrlPr>
                            </m:sSubPr>
                            <m:e>
                              <m:r>
                                <a:rPr lang="en-US" sz="1600" i="1">
                                  <a:latin typeface="Cambria Math" panose="02040503050406030204" pitchFamily="18" charset="0"/>
                                </a:rPr>
                                <m:t>𝑚𝑖𝑛</m:t>
                              </m:r>
                            </m:e>
                            <m:sub/>
                          </m:sSub>
                          <m:d>
                            <m:dPr>
                              <m:begChr m:val="{"/>
                              <m:endChr m:val="|"/>
                              <m:ctrlPr>
                                <a:rPr lang="en-US" sz="1600" i="1">
                                  <a:latin typeface="Cambria Math" panose="02040503050406030204" pitchFamily="18" charset="0"/>
                                </a:rPr>
                              </m:ctrlPr>
                            </m:dPr>
                            <m:e>
                              <m:sSub>
                                <m:sSubPr>
                                  <m:ctrlPr>
                                    <a:rPr lang="en-US" sz="1600" i="1">
                                      <a:latin typeface="Cambria Math" panose="02040503050406030204" pitchFamily="18" charset="0"/>
                                    </a:rPr>
                                  </m:ctrlPr>
                                </m:sSubPr>
                                <m:e>
                                  <m:r>
                                    <a:rPr lang="en-US" sz="1600" i="1">
                                      <a:latin typeface="Cambria Math" panose="02040503050406030204" pitchFamily="18" charset="0"/>
                                    </a:rPr>
                                    <m:t>𝐶</m:t>
                                  </m:r>
                                </m:e>
                                <m:sub>
                                  <m:r>
                                    <a:rPr lang="en-US" sz="1600" i="1">
                                      <a:latin typeface="Cambria Math" panose="02040503050406030204" pitchFamily="18" charset="0"/>
                                    </a:rPr>
                                    <m:t>𝑔</m:t>
                                  </m:r>
                                </m:sub>
                              </m:sSub>
                              <m:d>
                                <m:dPr>
                                  <m:ctrlPr>
                                    <a:rPr lang="en-US" sz="1600" i="1">
                                      <a:latin typeface="Cambria Math" panose="02040503050406030204" pitchFamily="18" charset="0"/>
                                    </a:rPr>
                                  </m:ctrlPr>
                                </m:dPr>
                                <m:e>
                                  <m:sSub>
                                    <m:sSubPr>
                                      <m:ctrlPr>
                                        <a:rPr lang="en-US" sz="1600" i="1">
                                          <a:latin typeface="Cambria Math" panose="02040503050406030204" pitchFamily="18" charset="0"/>
                                        </a:rPr>
                                      </m:ctrlPr>
                                    </m:sSubPr>
                                    <m:e>
                                      <m:r>
                                        <a:rPr lang="en-US" sz="1600" i="1">
                                          <a:latin typeface="Cambria Math" panose="02040503050406030204" pitchFamily="18" charset="0"/>
                                        </a:rPr>
                                        <m:t>𝑝</m:t>
                                      </m:r>
                                    </m:e>
                                    <m:sub>
                                      <m:r>
                                        <a:rPr lang="en-US" sz="1600" i="1">
                                          <a:latin typeface="Cambria Math" panose="02040503050406030204" pitchFamily="18" charset="0"/>
                                        </a:rPr>
                                        <m:t>𝑔</m:t>
                                      </m:r>
                                    </m:sub>
                                  </m:sSub>
                                  <m:r>
                                    <a:rPr lang="en-US" sz="1600" i="1">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𝑢</m:t>
                                      </m:r>
                                    </m:e>
                                    <m:sub>
                                      <m:r>
                                        <a:rPr lang="en-US" sz="1600" i="1">
                                          <a:latin typeface="Cambria Math" panose="02040503050406030204" pitchFamily="18" charset="0"/>
                                        </a:rPr>
                                        <m:t>𝑔</m:t>
                                      </m:r>
                                    </m:sub>
                                  </m:sSub>
                                </m:e>
                              </m:d>
                              <m:r>
                                <a:rPr lang="en-US" sz="1600" i="1">
                                  <a:latin typeface="Cambria Math" panose="02040503050406030204" pitchFamily="18" charset="0"/>
                                </a:rPr>
                                <m:t>−</m:t>
                              </m:r>
                              <m:sSup>
                                <m:sSupPr>
                                  <m:ctrlPr>
                                    <a:rPr lang="en-US" sz="1600" i="1">
                                      <a:latin typeface="Cambria Math" panose="02040503050406030204" pitchFamily="18" charset="0"/>
                                    </a:rPr>
                                  </m:ctrlPr>
                                </m:sSupPr>
                                <m:e>
                                  <m:r>
                                    <a:rPr lang="en-US" sz="1600" i="1">
                                      <a:latin typeface="Cambria Math" panose="02040503050406030204" pitchFamily="18" charset="0"/>
                                    </a:rPr>
                                    <m:t>𝜋</m:t>
                                  </m:r>
                                </m:e>
                                <m:sup>
                                  <m:r>
                                    <a:rPr lang="en-US" sz="1600" i="1">
                                      <a:latin typeface="Cambria Math" panose="02040503050406030204" pitchFamily="18" charset="0"/>
                                    </a:rPr>
                                    <m:t>′</m:t>
                                  </m:r>
                                </m:sup>
                              </m:sSup>
                              <m:sSub>
                                <m:sSubPr>
                                  <m:ctrlPr>
                                    <a:rPr lang="en-US" sz="1600" i="1">
                                      <a:latin typeface="Cambria Math" panose="02040503050406030204" pitchFamily="18" charset="0"/>
                                    </a:rPr>
                                  </m:ctrlPr>
                                </m:sSubPr>
                                <m:e>
                                  <m:r>
                                    <a:rPr lang="en-US" sz="1600" i="1">
                                      <a:latin typeface="Cambria Math" panose="02040503050406030204" pitchFamily="18" charset="0"/>
                                    </a:rPr>
                                    <m:t>𝑝</m:t>
                                  </m:r>
                                </m:e>
                                <m:sub>
                                  <m:r>
                                    <a:rPr lang="en-US" sz="1600" i="1">
                                      <a:latin typeface="Cambria Math" panose="02040503050406030204" pitchFamily="18" charset="0"/>
                                    </a:rPr>
                                    <m:t>𝑔</m:t>
                                  </m:r>
                                </m:sub>
                              </m:sSub>
                              <m:r>
                                <a:rPr lang="en-US" sz="1600" i="1">
                                  <a:latin typeface="Cambria Math" panose="02040503050406030204" pitchFamily="18" charset="0"/>
                                </a:rPr>
                                <m:t> </m:t>
                              </m:r>
                            </m:e>
                          </m:d>
                          <m:r>
                            <a:rPr lang="en-US" sz="1600" i="1">
                              <a:latin typeface="Cambria Math" panose="02040503050406030204" pitchFamily="18" charset="0"/>
                            </a:rPr>
                            <m:t> </m:t>
                          </m:r>
                          <m:sSub>
                            <m:sSubPr>
                              <m:ctrlPr>
                                <a:rPr lang="en-US" sz="1600" i="1">
                                  <a:latin typeface="Cambria Math" panose="02040503050406030204" pitchFamily="18" charset="0"/>
                                </a:rPr>
                              </m:ctrlPr>
                            </m:sSubPr>
                            <m:e>
                              <m:r>
                                <a:rPr lang="en-US" sz="1600" i="1">
                                  <a:latin typeface="Cambria Math" panose="02040503050406030204" pitchFamily="18" charset="0"/>
                                </a:rPr>
                                <m:t>(</m:t>
                              </m:r>
                              <m:r>
                                <a:rPr lang="en-US" sz="1600" i="1">
                                  <a:latin typeface="Cambria Math" panose="02040503050406030204" pitchFamily="18" charset="0"/>
                                </a:rPr>
                                <m:t>𝑝</m:t>
                              </m:r>
                            </m:e>
                            <m:sub>
                              <m:r>
                                <a:rPr lang="en-US" sz="1600" i="1">
                                  <a:latin typeface="Cambria Math" panose="02040503050406030204" pitchFamily="18" charset="0"/>
                                </a:rPr>
                                <m:t>𝑔</m:t>
                              </m:r>
                            </m:sub>
                          </m:sSub>
                          <m:r>
                            <a:rPr lang="en-US" sz="1600" i="1">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𝑢</m:t>
                              </m:r>
                            </m:e>
                            <m:sub>
                              <m:r>
                                <a:rPr lang="en-US" sz="1600" i="1">
                                  <a:latin typeface="Cambria Math" panose="02040503050406030204" pitchFamily="18" charset="0"/>
                                </a:rPr>
                                <m:t>𝑔</m:t>
                              </m:r>
                            </m:sub>
                          </m:sSub>
                          <m:r>
                            <a:rPr lang="en-US" sz="1600" i="1">
                              <a:latin typeface="Cambria Math" panose="02040503050406030204" pitchFamily="18" charset="0"/>
                            </a:rPr>
                            <m:t>)∈</m:t>
                          </m:r>
                          <m:sSubSup>
                            <m:sSubSupPr>
                              <m:ctrlPr>
                                <a:rPr lang="en-US" sz="1600" i="1">
                                  <a:solidFill>
                                    <a:srgbClr val="0070C0"/>
                                  </a:solidFill>
                                  <a:latin typeface="Cambria Math" panose="02040503050406030204" pitchFamily="18" charset="0"/>
                                </a:rPr>
                              </m:ctrlPr>
                            </m:sSubSupPr>
                            <m:e>
                              <m:r>
                                <a:rPr lang="en-US" sz="1600" i="1">
                                  <a:solidFill>
                                    <a:srgbClr val="0070C0"/>
                                  </a:solidFill>
                                  <a:latin typeface="Cambria Math" panose="02040503050406030204" pitchFamily="18" charset="0"/>
                                </a:rPr>
                                <m:t>𝑋</m:t>
                              </m:r>
                            </m:e>
                            <m:sub>
                              <m:sSubSup>
                                <m:sSubSupPr>
                                  <m:ctrlPr>
                                    <a:rPr lang="en-US" sz="1600" i="1">
                                      <a:solidFill>
                                        <a:srgbClr val="0070C0"/>
                                      </a:solidFill>
                                      <a:latin typeface="Cambria Math" panose="02040503050406030204" pitchFamily="18" charset="0"/>
                                    </a:rPr>
                                  </m:ctrlPr>
                                </m:sSubSupPr>
                                <m:e>
                                  <m:r>
                                    <a:rPr lang="en-US" sz="1600" i="1">
                                      <a:solidFill>
                                        <a:srgbClr val="0070C0"/>
                                      </a:solidFill>
                                      <a:latin typeface="Cambria Math" panose="02040503050406030204" pitchFamily="18" charset="0"/>
                                    </a:rPr>
                                    <m:t>𝑝</m:t>
                                  </m:r>
                                </m:e>
                                <m:sub>
                                  <m:r>
                                    <a:rPr lang="en-US" sz="1600" i="1">
                                      <a:solidFill>
                                        <a:srgbClr val="0070C0"/>
                                      </a:solidFill>
                                      <a:latin typeface="Cambria Math" panose="02040503050406030204" pitchFamily="18" charset="0"/>
                                    </a:rPr>
                                    <m:t>𝑔</m:t>
                                  </m:r>
                                  <m:r>
                                    <a:rPr lang="en-US" sz="1600" i="1">
                                      <a:solidFill>
                                        <a:srgbClr val="0070C0"/>
                                      </a:solidFill>
                                      <a:latin typeface="Cambria Math" panose="02040503050406030204" pitchFamily="18" charset="0"/>
                                    </a:rPr>
                                    <m:t>,</m:t>
                                  </m:r>
                                  <m:r>
                                    <a:rPr lang="en-US" sz="1600" i="1">
                                      <a:solidFill>
                                        <a:srgbClr val="0070C0"/>
                                      </a:solidFill>
                                      <a:latin typeface="Cambria Math" panose="02040503050406030204" pitchFamily="18" charset="0"/>
                                    </a:rPr>
                                    <m:t>𝜀</m:t>
                                  </m:r>
                                </m:sub>
                                <m:sup>
                                  <m:r>
                                    <a:rPr lang="en-US" sz="1600" i="1">
                                      <a:solidFill>
                                        <a:srgbClr val="0070C0"/>
                                      </a:solidFill>
                                      <a:latin typeface="Cambria Math" panose="02040503050406030204" pitchFamily="18" charset="0"/>
                                    </a:rPr>
                                    <m:t>∗</m:t>
                                  </m:r>
                                </m:sup>
                              </m:sSubSup>
                            </m:sub>
                            <m:sup>
                              <m:r>
                                <a:rPr lang="en-US" sz="1600" i="1">
                                  <a:solidFill>
                                    <a:srgbClr val="0070C0"/>
                                  </a:solidFill>
                                  <a:latin typeface="Cambria Math" panose="02040503050406030204" pitchFamily="18" charset="0"/>
                                </a:rPr>
                                <m:t>𝐴𝐼𝐶</m:t>
                              </m:r>
                            </m:sup>
                          </m:sSubSup>
                          <m:r>
                            <a:rPr lang="en-US" sz="1600" i="1">
                              <a:latin typeface="Cambria Math" panose="02040503050406030204" pitchFamily="18" charset="0"/>
                            </a:rPr>
                            <m:t>]</m:t>
                          </m:r>
                        </m:e>
                      </m:nary>
                      <m:r>
                        <m:rPr>
                          <m:nor/>
                        </m:rPr>
                        <a:rPr lang="en-US" sz="1600" dirty="0"/>
                        <m:t>}  +</m:t>
                      </m:r>
                      <m:sSup>
                        <m:sSupPr>
                          <m:ctrlPr>
                            <a:rPr lang="en-US" sz="1600" i="1">
                              <a:latin typeface="Cambria Math" panose="02040503050406030204" pitchFamily="18" charset="0"/>
                            </a:rPr>
                          </m:ctrlPr>
                        </m:sSupPr>
                        <m:e>
                          <m:r>
                            <a:rPr lang="en-US" sz="1600" i="1">
                              <a:latin typeface="Cambria Math" panose="02040503050406030204" pitchFamily="18" charset="0"/>
                            </a:rPr>
                            <m:t>𝜋</m:t>
                          </m:r>
                        </m:e>
                        <m:sup>
                          <m:r>
                            <a:rPr lang="en-US" sz="1600" i="1">
                              <a:latin typeface="Cambria Math" panose="02040503050406030204" pitchFamily="18" charset="0"/>
                            </a:rPr>
                            <m:t>′</m:t>
                          </m:r>
                        </m:sup>
                      </m:sSup>
                      <m:r>
                        <a:rPr lang="en-US" sz="1600" i="1">
                          <a:latin typeface="Cambria Math" panose="02040503050406030204" pitchFamily="18" charset="0"/>
                        </a:rPr>
                        <m:t>𝑑</m:t>
                      </m:r>
                    </m:oMath>
                  </m:oMathPara>
                </a14:m>
                <a:endParaRPr lang="en-US"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3779991" y="1667797"/>
                <a:ext cx="4982172" cy="1358577"/>
              </a:xfrm>
              <a:prstGeom prst="rect">
                <a:avLst/>
              </a:prstGeom>
              <a:blipFill>
                <a:blip r:embed="rId3"/>
                <a:stretch>
                  <a:fillRect l="-1338" t="-4405"/>
                </a:stretch>
              </a:blipFill>
              <a:ln w="28575">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226508" y="3582845"/>
                <a:ext cx="5827437" cy="973343"/>
              </a:xfrm>
              <a:prstGeom prst="rect">
                <a:avLst/>
              </a:prstGeom>
              <a:noFill/>
              <a:ln w="28575">
                <a:solidFill>
                  <a:schemeClr val="accent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panose="02040503050406030204" pitchFamily="18" charset="0"/>
                            </a:rPr>
                            <m:t>𝐿</m:t>
                          </m:r>
                          <m:r>
                            <a:rPr lang="en-US" sz="1400" i="1">
                              <a:latin typeface="Cambria Math" panose="02040503050406030204" pitchFamily="18" charset="0"/>
                            </a:rPr>
                            <m:t>_</m:t>
                          </m:r>
                          <m:r>
                            <a:rPr lang="en-US" sz="1400" i="1">
                              <a:latin typeface="Cambria Math" panose="02040503050406030204" pitchFamily="18" charset="0"/>
                            </a:rPr>
                            <m:t>𝑅𝑒𝑙𝑎𝑥</m:t>
                          </m:r>
                          <m:r>
                            <a:rPr lang="en-US" sz="1400" i="1">
                              <a:latin typeface="Cambria Math" panose="02040503050406030204" pitchFamily="18" charset="0"/>
                            </a:rPr>
                            <m:t>=</m:t>
                          </m:r>
                          <m:r>
                            <a:rPr lang="en-US" sz="1400" i="1">
                              <a:latin typeface="Cambria Math" panose="02040503050406030204" pitchFamily="18" charset="0"/>
                            </a:rPr>
                            <m:t>𝑀𝑎𝑥</m:t>
                          </m:r>
                        </m:e>
                        <m:sub>
                          <m:r>
                            <a:rPr lang="en-US" sz="1400" i="1">
                              <a:latin typeface="Cambria Math" panose="02040503050406030204" pitchFamily="18" charset="0"/>
                              <a:ea typeface="Cambria Math" panose="02040503050406030204" pitchFamily="18" charset="0"/>
                            </a:rPr>
                            <m:t>𝜋</m:t>
                          </m:r>
                        </m:sub>
                      </m:sSub>
                      <m:r>
                        <a:rPr lang="en-US" sz="1400" i="1">
                          <a:latin typeface="Cambria Math" panose="02040503050406030204" pitchFamily="18" charset="0"/>
                        </a:rPr>
                        <m:t>𝑞</m:t>
                      </m:r>
                      <m:d>
                        <m:dPr>
                          <m:ctrlPr>
                            <a:rPr lang="en-US" sz="1400" i="1">
                              <a:latin typeface="Cambria Math" panose="02040503050406030204" pitchFamily="18" charset="0"/>
                            </a:rPr>
                          </m:ctrlPr>
                        </m:dPr>
                        <m:e>
                          <m:r>
                            <a:rPr lang="en-US" sz="1400" i="1">
                              <a:latin typeface="Cambria Math" panose="02040503050406030204" pitchFamily="18" charset="0"/>
                              <a:ea typeface="Cambria Math" panose="02040503050406030204" pitchFamily="18" charset="0"/>
                            </a:rPr>
                            <m:t>𝜋</m:t>
                          </m:r>
                        </m:e>
                      </m:d>
                    </m:oMath>
                  </m:oMathPara>
                </a14:m>
                <a:endParaRPr lang="en-US" sz="1400" dirty="0"/>
              </a:p>
              <a:p>
                <a:pPr/>
                <a14:m>
                  <m:oMathPara xmlns:m="http://schemas.openxmlformats.org/officeDocument/2006/math">
                    <m:oMathParaPr>
                      <m:jc m:val="left"/>
                    </m:oMathParaPr>
                    <m:oMath xmlns:m="http://schemas.openxmlformats.org/officeDocument/2006/math">
                      <m:r>
                        <a:rPr lang="en-US" sz="1400" i="1">
                          <a:latin typeface="Cambria Math" panose="02040503050406030204" pitchFamily="18" charset="0"/>
                        </a:rPr>
                        <m:t>  </m:t>
                      </m:r>
                      <m:r>
                        <a:rPr lang="en-US" sz="1400" i="1">
                          <a:latin typeface="Cambria Math" panose="02040503050406030204" pitchFamily="18" charset="0"/>
                        </a:rPr>
                        <m:t>𝑠</m:t>
                      </m:r>
                      <m:r>
                        <a:rPr lang="en-US" sz="1400" i="1">
                          <a:latin typeface="Cambria Math" panose="02040503050406030204" pitchFamily="18" charset="0"/>
                        </a:rPr>
                        <m:t>.</m:t>
                      </m:r>
                      <m:r>
                        <a:rPr lang="en-US" sz="1400" i="1">
                          <a:latin typeface="Cambria Math" panose="02040503050406030204" pitchFamily="18" charset="0"/>
                        </a:rPr>
                        <m:t>𝑡</m:t>
                      </m:r>
                      <m:r>
                        <a:rPr lang="en-US" sz="1400" i="1">
                          <a:latin typeface="Cambria Math" panose="02040503050406030204" pitchFamily="18" charset="0"/>
                        </a:rPr>
                        <m:t>.    </m:t>
                      </m:r>
                      <m:r>
                        <a:rPr lang="en-US" sz="1400" i="1">
                          <a:latin typeface="Cambria Math" panose="02040503050406030204" pitchFamily="18" charset="0"/>
                        </a:rPr>
                        <m:t>𝑞</m:t>
                      </m:r>
                      <m:d>
                        <m:dPr>
                          <m:ctrlPr>
                            <a:rPr lang="en-US" sz="1400" i="1">
                              <a:latin typeface="Cambria Math" panose="02040503050406030204" pitchFamily="18" charset="0"/>
                            </a:rPr>
                          </m:ctrlPr>
                        </m:dPr>
                        <m:e>
                          <m:r>
                            <a:rPr lang="en-US" sz="1400" i="1">
                              <a:latin typeface="Cambria Math" panose="02040503050406030204" pitchFamily="18" charset="0"/>
                              <a:ea typeface="Cambria Math" panose="02040503050406030204" pitchFamily="18" charset="0"/>
                            </a:rPr>
                            <m:t>𝜋</m:t>
                          </m:r>
                        </m:e>
                      </m:d>
                      <m:r>
                        <a:rPr lang="en-US" sz="1400" i="1">
                          <a:latin typeface="Cambria Math" panose="02040503050406030204" pitchFamily="18" charset="0"/>
                          <a:ea typeface="Cambria Math" panose="02040503050406030204" pitchFamily="18" charset="0"/>
                        </a:rPr>
                        <m:t>=</m:t>
                      </m:r>
                      <m:nary>
                        <m:naryPr>
                          <m:chr m:val="∑"/>
                          <m:limLoc m:val="undOvr"/>
                          <m:supHide m:val="on"/>
                          <m:ctrlPr>
                            <a:rPr lang="en-US" sz="1400" i="1">
                              <a:latin typeface="Cambria Math" panose="02040503050406030204" pitchFamily="18" charset="0"/>
                            </a:rPr>
                          </m:ctrlPr>
                        </m:naryPr>
                        <m:sub>
                          <m:r>
                            <a:rPr lang="en-US" sz="1400" i="1">
                              <a:latin typeface="Cambria Math" panose="02040503050406030204" pitchFamily="18" charset="0"/>
                            </a:rPr>
                            <m:t>𝑔</m:t>
                          </m:r>
                          <m:r>
                            <a:rPr lang="en-US" sz="1400" i="1">
                              <a:latin typeface="Cambria Math" panose="02040503050406030204" pitchFamily="18" charset="0"/>
                            </a:rPr>
                            <m:t>∈</m:t>
                          </m:r>
                          <m:r>
                            <a:rPr lang="en-US" sz="1400" i="1">
                              <a:latin typeface="Cambria Math" panose="02040503050406030204" pitchFamily="18" charset="0"/>
                            </a:rPr>
                            <m:t>𝐺</m:t>
                          </m:r>
                        </m:sub>
                        <m:sup/>
                        <m:e>
                          <m:sSub>
                            <m:sSubPr>
                              <m:ctrlPr>
                                <a:rPr lang="en-US" sz="1400" i="1">
                                  <a:latin typeface="Cambria Math" panose="02040503050406030204" pitchFamily="18" charset="0"/>
                                </a:rPr>
                              </m:ctrlPr>
                            </m:sSubPr>
                            <m:e>
                              <m:r>
                                <a:rPr lang="en-US" sz="1400" i="1">
                                  <a:latin typeface="Cambria Math" panose="02040503050406030204" pitchFamily="18" charset="0"/>
                                </a:rPr>
                                <m:t>𝑚𝑖𝑛</m:t>
                              </m:r>
                            </m:e>
                            <m:sub/>
                          </m:sSub>
                          <m:d>
                            <m:dPr>
                              <m:begChr m:val="{"/>
                              <m:endChr m:val="|"/>
                              <m:ctrlPr>
                                <a:rPr lang="en-US" sz="1400" i="1">
                                  <a:latin typeface="Cambria Math" panose="02040503050406030204" pitchFamily="18" charset="0"/>
                                </a:rPr>
                              </m:ctrlPr>
                            </m:dPr>
                            <m:e>
                              <m:sSubSup>
                                <m:sSubSupPr>
                                  <m:ctrlPr>
                                    <a:rPr lang="en-US" sz="1400" i="1" smtClean="0">
                                      <a:solidFill>
                                        <a:srgbClr val="C00000"/>
                                      </a:solidFill>
                                      <a:latin typeface="Cambria Math" panose="02040503050406030204" pitchFamily="18" charset="0"/>
                                    </a:rPr>
                                  </m:ctrlPr>
                                </m:sSubSupPr>
                                <m:e>
                                  <m:r>
                                    <a:rPr lang="en-US" sz="1400" b="0" i="1" smtClean="0">
                                      <a:solidFill>
                                        <a:srgbClr val="C00000"/>
                                      </a:solidFill>
                                      <a:latin typeface="Cambria Math" panose="02040503050406030204" pitchFamily="18" charset="0"/>
                                    </a:rPr>
                                    <m:t>𝐶</m:t>
                                  </m:r>
                                </m:e>
                                <m:sub>
                                  <m:r>
                                    <a:rPr lang="en-US" sz="1400" b="0" i="1" smtClean="0">
                                      <a:solidFill>
                                        <a:srgbClr val="C00000"/>
                                      </a:solidFill>
                                      <a:latin typeface="Cambria Math" panose="02040503050406030204" pitchFamily="18" charset="0"/>
                                    </a:rPr>
                                    <m:t>𝑔</m:t>
                                  </m:r>
                                </m:sub>
                                <m:sup>
                                  <m:r>
                                    <a:rPr lang="en-US" sz="1400" b="0" i="1" smtClean="0">
                                      <a:solidFill>
                                        <a:srgbClr val="C00000"/>
                                      </a:solidFill>
                                      <a:latin typeface="Cambria Math" panose="02040503050406030204" pitchFamily="18" charset="0"/>
                                    </a:rPr>
                                    <m:t>∗∗</m:t>
                                  </m:r>
                                </m:sup>
                              </m:sSubSup>
                              <m:d>
                                <m:dPr>
                                  <m:ctrlPr>
                                    <a:rPr lang="en-US" sz="1400" i="1">
                                      <a:solidFill>
                                        <a:srgbClr val="C00000"/>
                                      </a:solidFill>
                                      <a:latin typeface="Cambria Math" panose="02040503050406030204" pitchFamily="18" charset="0"/>
                                    </a:rPr>
                                  </m:ctrlPr>
                                </m:dPr>
                                <m:e>
                                  <m:sSub>
                                    <m:sSubPr>
                                      <m:ctrlPr>
                                        <a:rPr lang="en-US" sz="1400" i="1">
                                          <a:solidFill>
                                            <a:srgbClr val="C00000"/>
                                          </a:solidFill>
                                          <a:latin typeface="Cambria Math" panose="02040503050406030204" pitchFamily="18" charset="0"/>
                                        </a:rPr>
                                      </m:ctrlPr>
                                    </m:sSubPr>
                                    <m:e>
                                      <m:r>
                                        <a:rPr lang="en-US" sz="1400" i="1">
                                          <a:solidFill>
                                            <a:srgbClr val="C00000"/>
                                          </a:solidFill>
                                          <a:latin typeface="Cambria Math" panose="02040503050406030204" pitchFamily="18" charset="0"/>
                                        </a:rPr>
                                        <m:t>𝑝</m:t>
                                      </m:r>
                                    </m:e>
                                    <m:sub>
                                      <m:r>
                                        <a:rPr lang="en-US" sz="1400" i="1">
                                          <a:solidFill>
                                            <a:srgbClr val="C00000"/>
                                          </a:solidFill>
                                          <a:latin typeface="Cambria Math" panose="02040503050406030204" pitchFamily="18" charset="0"/>
                                        </a:rPr>
                                        <m:t>𝑔</m:t>
                                      </m:r>
                                    </m:sub>
                                  </m:sSub>
                                  <m:r>
                                    <a:rPr lang="en-US" sz="1400" i="1">
                                      <a:solidFill>
                                        <a:srgbClr val="C00000"/>
                                      </a:solidFill>
                                      <a:latin typeface="Cambria Math" panose="02040503050406030204" pitchFamily="18" charset="0"/>
                                    </a:rPr>
                                    <m:t>,</m:t>
                                  </m:r>
                                  <m:sSub>
                                    <m:sSubPr>
                                      <m:ctrlPr>
                                        <a:rPr lang="en-US" sz="1400" i="1">
                                          <a:solidFill>
                                            <a:srgbClr val="C00000"/>
                                          </a:solidFill>
                                          <a:latin typeface="Cambria Math" panose="02040503050406030204" pitchFamily="18" charset="0"/>
                                        </a:rPr>
                                      </m:ctrlPr>
                                    </m:sSubPr>
                                    <m:e>
                                      <m:r>
                                        <a:rPr lang="en-US" sz="1400" i="1">
                                          <a:solidFill>
                                            <a:srgbClr val="C00000"/>
                                          </a:solidFill>
                                          <a:latin typeface="Cambria Math" panose="02040503050406030204" pitchFamily="18" charset="0"/>
                                        </a:rPr>
                                        <m:t>𝑢</m:t>
                                      </m:r>
                                    </m:e>
                                    <m:sub>
                                      <m:r>
                                        <a:rPr lang="en-US" sz="1400" i="1">
                                          <a:solidFill>
                                            <a:srgbClr val="C00000"/>
                                          </a:solidFill>
                                          <a:latin typeface="Cambria Math" panose="02040503050406030204" pitchFamily="18" charset="0"/>
                                        </a:rPr>
                                        <m:t>𝑔</m:t>
                                      </m:r>
                                    </m:sub>
                                  </m:sSub>
                                </m:e>
                              </m:d>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𝜋</m:t>
                                  </m:r>
                                </m:e>
                                <m:sup>
                                  <m:r>
                                    <a:rPr lang="en-US" sz="1400" i="1">
                                      <a:latin typeface="Cambria Math" panose="02040503050406030204" pitchFamily="18" charset="0"/>
                                    </a:rPr>
                                    <m:t>′</m:t>
                                  </m:r>
                                </m:sup>
                              </m:sSup>
                              <m:sSub>
                                <m:sSubPr>
                                  <m:ctrlPr>
                                    <a:rPr lang="en-US" sz="1400" i="1">
                                      <a:latin typeface="Cambria Math" panose="02040503050406030204" pitchFamily="18" charset="0"/>
                                    </a:rPr>
                                  </m:ctrlPr>
                                </m:sSubPr>
                                <m:e>
                                  <m:r>
                                    <a:rPr lang="en-US" sz="1400" i="1">
                                      <a:latin typeface="Cambria Math" panose="02040503050406030204" pitchFamily="18" charset="0"/>
                                    </a:rPr>
                                    <m:t>𝑝</m:t>
                                  </m:r>
                                </m:e>
                                <m:sub>
                                  <m:r>
                                    <a:rPr lang="en-US" sz="1400" i="1">
                                      <a:latin typeface="Cambria Math" panose="02040503050406030204" pitchFamily="18" charset="0"/>
                                    </a:rPr>
                                    <m:t>𝑔</m:t>
                                  </m:r>
                                </m:sub>
                              </m:sSub>
                              <m:r>
                                <a:rPr lang="en-US" sz="1400" i="1">
                                  <a:latin typeface="Cambria Math" panose="02040503050406030204" pitchFamily="18" charset="0"/>
                                </a:rPr>
                                <m:t> </m:t>
                              </m:r>
                            </m:e>
                          </m:d>
                          <m:r>
                            <a:rPr lang="en-US" sz="1400" i="1">
                              <a:latin typeface="Cambria Math" panose="02040503050406030204" pitchFamily="18" charset="0"/>
                            </a:rPr>
                            <m:t> </m:t>
                          </m:r>
                          <m:sSub>
                            <m:sSubPr>
                              <m:ctrlPr>
                                <a:rPr lang="en-US" sz="1400" i="1" smtClean="0">
                                  <a:solidFill>
                                    <a:srgbClr val="C00000"/>
                                  </a:solidFill>
                                  <a:latin typeface="Cambria Math" panose="02040503050406030204" pitchFamily="18" charset="0"/>
                                </a:rPr>
                              </m:ctrlPr>
                            </m:sSubPr>
                            <m:e>
                              <m:r>
                                <a:rPr lang="en-US" sz="1400" i="1">
                                  <a:solidFill>
                                    <a:srgbClr val="C00000"/>
                                  </a:solidFill>
                                  <a:latin typeface="Cambria Math" panose="02040503050406030204" pitchFamily="18" charset="0"/>
                                </a:rPr>
                                <m:t>(</m:t>
                              </m:r>
                              <m:r>
                                <a:rPr lang="en-US" sz="1400" i="1">
                                  <a:solidFill>
                                    <a:srgbClr val="C00000"/>
                                  </a:solidFill>
                                  <a:latin typeface="Cambria Math" panose="02040503050406030204" pitchFamily="18" charset="0"/>
                                </a:rPr>
                                <m:t>𝑝</m:t>
                              </m:r>
                            </m:e>
                            <m:sub>
                              <m:r>
                                <a:rPr lang="en-US" sz="1400" i="1">
                                  <a:solidFill>
                                    <a:srgbClr val="C00000"/>
                                  </a:solidFill>
                                  <a:latin typeface="Cambria Math" panose="02040503050406030204" pitchFamily="18" charset="0"/>
                                </a:rPr>
                                <m:t>𝑔</m:t>
                              </m:r>
                            </m:sub>
                          </m:sSub>
                          <m:r>
                            <a:rPr lang="en-US" sz="1400" i="1">
                              <a:solidFill>
                                <a:srgbClr val="C00000"/>
                              </a:solidFill>
                              <a:latin typeface="Cambria Math" panose="02040503050406030204" pitchFamily="18" charset="0"/>
                            </a:rPr>
                            <m:t>,</m:t>
                          </m:r>
                          <m:sSub>
                            <m:sSubPr>
                              <m:ctrlPr>
                                <a:rPr lang="en-US" sz="1400" i="1">
                                  <a:solidFill>
                                    <a:srgbClr val="C00000"/>
                                  </a:solidFill>
                                  <a:latin typeface="Cambria Math" panose="02040503050406030204" pitchFamily="18" charset="0"/>
                                </a:rPr>
                              </m:ctrlPr>
                            </m:sSubPr>
                            <m:e>
                              <m:r>
                                <a:rPr lang="en-US" sz="1400" i="1" smtClean="0">
                                  <a:solidFill>
                                    <a:srgbClr val="C00000"/>
                                  </a:solidFill>
                                  <a:latin typeface="Cambria Math" panose="02040503050406030204" pitchFamily="18" charset="0"/>
                                </a:rPr>
                                <m:t>𝑢</m:t>
                              </m:r>
                            </m:e>
                            <m:sub>
                              <m:r>
                                <a:rPr lang="en-US" sz="1400" i="1">
                                  <a:solidFill>
                                    <a:srgbClr val="C00000"/>
                                  </a:solidFill>
                                  <a:latin typeface="Cambria Math" panose="02040503050406030204" pitchFamily="18" charset="0"/>
                                </a:rPr>
                                <m:t>𝑔</m:t>
                              </m:r>
                            </m:sub>
                          </m:sSub>
                          <m:r>
                            <a:rPr lang="en-US" sz="1400" i="1">
                              <a:solidFill>
                                <a:srgbClr val="C00000"/>
                              </a:solidFill>
                              <a:latin typeface="Cambria Math" panose="02040503050406030204" pitchFamily="18" charset="0"/>
                            </a:rPr>
                            <m:t>)∈</m:t>
                          </m:r>
                          <m:r>
                            <a:rPr lang="en-US" sz="1400" b="0" i="1" smtClean="0">
                              <a:solidFill>
                                <a:srgbClr val="C00000"/>
                              </a:solidFill>
                              <a:latin typeface="Cambria Math" panose="02040503050406030204" pitchFamily="18" charset="0"/>
                            </a:rPr>
                            <m:t>𝑐𝑜𝑛𝑣</m:t>
                          </m:r>
                          <m:d>
                            <m:dPr>
                              <m:ctrlPr>
                                <a:rPr lang="en-US" sz="1400" b="0" i="1" smtClean="0">
                                  <a:solidFill>
                                    <a:srgbClr val="C00000"/>
                                  </a:solidFill>
                                  <a:latin typeface="Cambria Math" panose="02040503050406030204" pitchFamily="18" charset="0"/>
                                </a:rPr>
                              </m:ctrlPr>
                            </m:dPr>
                            <m:e>
                              <m:sSubSup>
                                <m:sSubSupPr>
                                  <m:ctrlPr>
                                    <a:rPr lang="en-US" sz="1400" i="1">
                                      <a:solidFill>
                                        <a:srgbClr val="0070C0"/>
                                      </a:solidFill>
                                      <a:latin typeface="Cambria Math" panose="02040503050406030204" pitchFamily="18" charset="0"/>
                                    </a:rPr>
                                  </m:ctrlPr>
                                </m:sSubSupPr>
                                <m:e>
                                  <m:r>
                                    <a:rPr lang="en-US" sz="1400" i="1">
                                      <a:solidFill>
                                        <a:srgbClr val="0070C0"/>
                                      </a:solidFill>
                                      <a:latin typeface="Cambria Math" panose="02040503050406030204" pitchFamily="18" charset="0"/>
                                    </a:rPr>
                                    <m:t>𝑋</m:t>
                                  </m:r>
                                </m:e>
                                <m:sub>
                                  <m:sSubSup>
                                    <m:sSubSupPr>
                                      <m:ctrlPr>
                                        <a:rPr lang="en-US" sz="1400" i="1">
                                          <a:solidFill>
                                            <a:srgbClr val="0070C0"/>
                                          </a:solidFill>
                                          <a:latin typeface="Cambria Math" panose="02040503050406030204" pitchFamily="18" charset="0"/>
                                        </a:rPr>
                                      </m:ctrlPr>
                                    </m:sSubSupPr>
                                    <m:e>
                                      <m:r>
                                        <a:rPr lang="en-US" sz="1400" i="1">
                                          <a:solidFill>
                                            <a:srgbClr val="0070C0"/>
                                          </a:solidFill>
                                          <a:latin typeface="Cambria Math" panose="02040503050406030204" pitchFamily="18" charset="0"/>
                                        </a:rPr>
                                        <m:t>𝑝</m:t>
                                      </m:r>
                                    </m:e>
                                    <m:sub>
                                      <m:r>
                                        <a:rPr lang="en-US" sz="1400" i="1">
                                          <a:solidFill>
                                            <a:srgbClr val="0070C0"/>
                                          </a:solidFill>
                                          <a:latin typeface="Cambria Math" panose="02040503050406030204" pitchFamily="18" charset="0"/>
                                        </a:rPr>
                                        <m:t>𝑔</m:t>
                                      </m:r>
                                      <m:r>
                                        <a:rPr lang="en-US" sz="1400" i="1">
                                          <a:solidFill>
                                            <a:srgbClr val="0070C0"/>
                                          </a:solidFill>
                                          <a:latin typeface="Cambria Math" panose="02040503050406030204" pitchFamily="18" charset="0"/>
                                        </a:rPr>
                                        <m:t>,</m:t>
                                      </m:r>
                                      <m:r>
                                        <a:rPr lang="en-US" sz="1400" i="1">
                                          <a:solidFill>
                                            <a:srgbClr val="0070C0"/>
                                          </a:solidFill>
                                          <a:latin typeface="Cambria Math" panose="02040503050406030204" pitchFamily="18" charset="0"/>
                                        </a:rPr>
                                        <m:t>𝜀</m:t>
                                      </m:r>
                                    </m:sub>
                                    <m:sup>
                                      <m:r>
                                        <a:rPr lang="en-US" sz="1400" i="1">
                                          <a:solidFill>
                                            <a:srgbClr val="0070C0"/>
                                          </a:solidFill>
                                          <a:latin typeface="Cambria Math" panose="02040503050406030204" pitchFamily="18" charset="0"/>
                                        </a:rPr>
                                        <m:t>∗</m:t>
                                      </m:r>
                                    </m:sup>
                                  </m:sSubSup>
                                </m:sub>
                                <m:sup>
                                  <m:r>
                                    <a:rPr lang="en-US" sz="1400" i="1">
                                      <a:solidFill>
                                        <a:srgbClr val="0070C0"/>
                                      </a:solidFill>
                                      <a:latin typeface="Cambria Math" panose="02040503050406030204" pitchFamily="18" charset="0"/>
                                    </a:rPr>
                                    <m:t>𝐴𝐼𝐶</m:t>
                                  </m:r>
                                </m:sup>
                              </m:sSubSup>
                            </m:e>
                          </m:d>
                          <m:r>
                            <a:rPr lang="en-US" sz="1400" b="0" i="1" smtClean="0">
                              <a:solidFill>
                                <a:srgbClr val="C00000"/>
                              </a:solidFill>
                              <a:latin typeface="Cambria Math" panose="02040503050406030204" pitchFamily="18" charset="0"/>
                            </a:rPr>
                            <m:t>,</m:t>
                          </m:r>
                          <m:r>
                            <a:rPr lang="en-US" sz="1400" b="0" i="1">
                              <a:solidFill>
                                <a:srgbClr val="C00000"/>
                              </a:solidFill>
                              <a:latin typeface="Cambria Math" panose="02040503050406030204" pitchFamily="18" charset="0"/>
                              <a:ea typeface="Cambria Math" panose="02040503050406030204" pitchFamily="18" charset="0"/>
                            </a:rPr>
                            <m:t>0</m:t>
                          </m:r>
                          <m:r>
                            <a:rPr lang="en-US" sz="1400" b="1" i="1">
                              <a:solidFill>
                                <a:srgbClr val="C00000"/>
                              </a:solidFill>
                              <a:latin typeface="Cambria Math" panose="02040503050406030204" pitchFamily="18" charset="0"/>
                              <a:ea typeface="Cambria Math" panose="02040503050406030204" pitchFamily="18" charset="0"/>
                            </a:rPr>
                            <m:t>≤</m:t>
                          </m:r>
                          <m:sSub>
                            <m:sSubPr>
                              <m:ctrlPr>
                                <a:rPr lang="en-US" sz="1400" i="1">
                                  <a:solidFill>
                                    <a:srgbClr val="C00000"/>
                                  </a:solidFill>
                                  <a:latin typeface="Cambria Math" panose="02040503050406030204" pitchFamily="18" charset="0"/>
                                </a:rPr>
                              </m:ctrlPr>
                            </m:sSubPr>
                            <m:e>
                              <m:r>
                                <a:rPr lang="en-US" sz="1400" i="1">
                                  <a:solidFill>
                                    <a:srgbClr val="C00000"/>
                                  </a:solidFill>
                                  <a:latin typeface="Cambria Math" panose="02040503050406030204" pitchFamily="18" charset="0"/>
                                </a:rPr>
                                <m:t>𝑢</m:t>
                              </m:r>
                            </m:e>
                            <m:sub>
                              <m:r>
                                <a:rPr lang="en-US" sz="1400" i="1">
                                  <a:solidFill>
                                    <a:srgbClr val="C00000"/>
                                  </a:solidFill>
                                  <a:latin typeface="Cambria Math" panose="02040503050406030204" pitchFamily="18" charset="0"/>
                                </a:rPr>
                                <m:t>𝑔</m:t>
                              </m:r>
                            </m:sub>
                          </m:sSub>
                          <m:r>
                            <a:rPr lang="en-US" sz="1400" b="1" i="1">
                              <a:solidFill>
                                <a:srgbClr val="C00000"/>
                              </a:solidFill>
                              <a:latin typeface="Cambria Math" panose="02040503050406030204" pitchFamily="18" charset="0"/>
                              <a:ea typeface="Cambria Math" panose="02040503050406030204" pitchFamily="18" charset="0"/>
                            </a:rPr>
                            <m:t>≤</m:t>
                          </m:r>
                          <m:r>
                            <a:rPr lang="en-US" sz="1400" b="0" i="1" smtClean="0">
                              <a:solidFill>
                                <a:srgbClr val="C00000"/>
                              </a:solidFill>
                              <a:latin typeface="Cambria Math" panose="02040503050406030204" pitchFamily="18" charset="0"/>
                              <a:ea typeface="Cambria Math" panose="02040503050406030204" pitchFamily="18" charset="0"/>
                            </a:rPr>
                            <m:t>1</m:t>
                          </m:r>
                          <m:r>
                            <a:rPr lang="en-US" sz="1400" i="1">
                              <a:latin typeface="Cambria Math" panose="02040503050406030204" pitchFamily="18" charset="0"/>
                            </a:rPr>
                            <m:t>]</m:t>
                          </m:r>
                        </m:e>
                      </m:nary>
                      <m:r>
                        <m:rPr>
                          <m:nor/>
                        </m:rPr>
                        <a:rPr lang="en-US" sz="1400" dirty="0"/>
                        <m:t>}  +</m:t>
                      </m:r>
                      <m:sSup>
                        <m:sSupPr>
                          <m:ctrlPr>
                            <a:rPr lang="en-US" sz="1400" i="1">
                              <a:latin typeface="Cambria Math" panose="02040503050406030204" pitchFamily="18" charset="0"/>
                            </a:rPr>
                          </m:ctrlPr>
                        </m:sSupPr>
                        <m:e>
                          <m:r>
                            <a:rPr lang="en-US" sz="1400" i="1">
                              <a:latin typeface="Cambria Math" panose="02040503050406030204" pitchFamily="18" charset="0"/>
                            </a:rPr>
                            <m:t>𝜋</m:t>
                          </m:r>
                        </m:e>
                        <m:sup>
                          <m:r>
                            <a:rPr lang="en-US" sz="1400" i="1">
                              <a:latin typeface="Cambria Math" panose="02040503050406030204" pitchFamily="18" charset="0"/>
                            </a:rPr>
                            <m:t>′</m:t>
                          </m:r>
                        </m:sup>
                      </m:sSup>
                      <m:r>
                        <a:rPr lang="en-US" sz="1400" i="1">
                          <a:latin typeface="Cambria Math" panose="02040503050406030204" pitchFamily="18" charset="0"/>
                        </a:rPr>
                        <m:t>𝑑</m:t>
                      </m:r>
                    </m:oMath>
                  </m:oMathPara>
                </a14:m>
                <a:endParaRPr lang="en-US" sz="1400" i="1" dirty="0">
                  <a:latin typeface="Cambria Math" panose="02040503050406030204" pitchFamily="18" charset="0"/>
                  <a:ea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226508" y="3582845"/>
                <a:ext cx="5827437" cy="973343"/>
              </a:xfrm>
              <a:prstGeom prst="rect">
                <a:avLst/>
              </a:prstGeom>
              <a:blipFill>
                <a:blip r:embed="rId4"/>
                <a:stretch>
                  <a:fillRect l="-7908" t="-32927" r="-312" b="-102439"/>
                </a:stretch>
              </a:blipFill>
              <a:ln w="28575">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52400" y="3069247"/>
                <a:ext cx="2739387" cy="2700163"/>
              </a:xfrm>
              <a:prstGeom prst="rect">
                <a:avLst/>
              </a:prstGeom>
              <a:noFill/>
              <a:ln w="28575">
                <a:solidFill>
                  <a:schemeClr val="accent1"/>
                </a:solidFill>
              </a:ln>
            </p:spPr>
            <p:txBody>
              <a:bodyPr wrap="square" lIns="0" tIns="0" rIns="0" bIns="0" rtlCol="0">
                <a:spAutoFit/>
              </a:bodyPr>
              <a:lstStyle/>
              <a:p>
                <a:r>
                  <a:rPr lang="en-US" sz="1400" i="1" dirty="0">
                    <a:latin typeface="Arial" panose="020B0604020202020204" pitchFamily="34" charset="0"/>
                    <a:cs typeface="Arial" panose="020B0604020202020204" pitchFamily="34" charset="0"/>
                  </a:rPr>
                  <a:t> </a:t>
                </a:r>
                <a:r>
                  <a:rPr lang="en-US" sz="1400" b="1" i="1" dirty="0">
                    <a:latin typeface="Arial" panose="020B0604020202020204" pitchFamily="34" charset="0"/>
                    <a:cs typeface="Arial" panose="020B0604020202020204" pitchFamily="34" charset="0"/>
                  </a:rPr>
                  <a:t>UCED  LP relaxation (LIP)</a:t>
                </a:r>
              </a:p>
              <a:p>
                <a:pPr/>
                <a14:m>
                  <m:oMathPara xmlns:m="http://schemas.openxmlformats.org/officeDocument/2006/math">
                    <m:oMathParaPr>
                      <m:jc m:val="centerGroup"/>
                    </m:oMathParaPr>
                    <m:oMath xmlns:m="http://schemas.openxmlformats.org/officeDocument/2006/math">
                      <m:sSup>
                        <m:sSupPr>
                          <m:ctrlPr>
                            <a:rPr lang="en-US" sz="1400" i="1">
                              <a:latin typeface="Cambria Math" panose="02040503050406030204" pitchFamily="18" charset="0"/>
                            </a:rPr>
                          </m:ctrlPr>
                        </m:sSupPr>
                        <m:e>
                          <m:r>
                            <a:rPr lang="en-US" sz="1400" i="1">
                              <a:latin typeface="Cambria Math" panose="02040503050406030204" pitchFamily="18" charset="0"/>
                            </a:rPr>
                            <m:t>𝑣</m:t>
                          </m:r>
                          <m:r>
                            <a:rPr lang="en-US" sz="1400" b="0" i="1" smtClean="0">
                              <a:latin typeface="Cambria Math" panose="02040503050406030204" pitchFamily="18" charset="0"/>
                            </a:rPr>
                            <m:t>_</m:t>
                          </m:r>
                          <m:r>
                            <a:rPr lang="en-US" sz="1400" b="0" i="1" smtClean="0">
                              <a:latin typeface="Cambria Math" panose="02040503050406030204" pitchFamily="18" charset="0"/>
                            </a:rPr>
                            <m:t>𝑟𝑒𝑙</m:t>
                          </m:r>
                        </m:e>
                        <m:sup>
                          <m:r>
                            <a:rPr lang="en-US" sz="1400" i="1">
                              <a:latin typeface="Cambria Math" panose="02040503050406030204" pitchFamily="18" charset="0"/>
                            </a:rPr>
                            <m:t>𝐴𝐼𝐶</m:t>
                          </m:r>
                        </m:sup>
                      </m:sSup>
                      <m:d>
                        <m:dPr>
                          <m:ctrlPr>
                            <a:rPr lang="en-US" sz="1400" i="1">
                              <a:latin typeface="Cambria Math" panose="02040503050406030204" pitchFamily="18" charset="0"/>
                            </a:rPr>
                          </m:ctrlPr>
                        </m:dPr>
                        <m:e>
                          <m:r>
                            <a:rPr lang="en-US" sz="1400" i="1">
                              <a:latin typeface="Cambria Math" panose="02040503050406030204" pitchFamily="18" charset="0"/>
                            </a:rPr>
                            <m:t>𝑑</m:t>
                          </m:r>
                          <m:r>
                            <a:rPr lang="en-US" sz="1400" i="1">
                              <a:latin typeface="Cambria Math" panose="02040503050406030204" pitchFamily="18" charset="0"/>
                            </a:rPr>
                            <m:t>,</m:t>
                          </m:r>
                          <m:sSubSup>
                            <m:sSubSupPr>
                              <m:ctrlPr>
                                <a:rPr lang="en-US" sz="1400" i="1">
                                  <a:latin typeface="Cambria Math" panose="02040503050406030204" pitchFamily="18" charset="0"/>
                                </a:rPr>
                              </m:ctrlPr>
                            </m:sSubSupPr>
                            <m:e>
                              <m:r>
                                <a:rPr lang="en-US" sz="1400" i="1">
                                  <a:latin typeface="Cambria Math" panose="02040503050406030204" pitchFamily="18" charset="0"/>
                                </a:rPr>
                                <m:t>𝑝</m:t>
                              </m:r>
                            </m:e>
                            <m:sub>
                              <m:r>
                                <a:rPr lang="en-US" sz="1400" i="1">
                                  <a:latin typeface="Cambria Math" panose="02040503050406030204" pitchFamily="18" charset="0"/>
                                </a:rPr>
                                <m:t>𝑔𝑡</m:t>
                              </m:r>
                            </m:sub>
                            <m:sup>
                              <m:r>
                                <a:rPr lang="en-US" sz="1400" i="1">
                                  <a:latin typeface="Cambria Math" panose="02040503050406030204" pitchFamily="18" charset="0"/>
                                </a:rPr>
                                <m:t>∗</m:t>
                              </m:r>
                            </m:sup>
                          </m:sSubSup>
                          <m:r>
                            <a:rPr lang="en-US" sz="1400" i="1">
                              <a:latin typeface="Cambria Math" panose="02040503050406030204" pitchFamily="18" charset="0"/>
                            </a:rPr>
                            <m:t>,</m:t>
                          </m:r>
                          <m:r>
                            <a:rPr lang="en-US" sz="1400" i="1">
                              <a:latin typeface="Cambria Math" panose="02040503050406030204" pitchFamily="18" charset="0"/>
                            </a:rPr>
                            <m:t>𝜀</m:t>
                          </m:r>
                        </m:e>
                      </m:d>
                      <m:r>
                        <a:rPr lang="en-US" sz="1400" b="0" i="1" smtClean="0">
                          <a:latin typeface="Cambria Math" panose="02040503050406030204" pitchFamily="18" charset="0"/>
                        </a:rPr>
                        <m:t>=</m:t>
                      </m:r>
                      <m:sSub>
                        <m:sSubPr>
                          <m:ctrlPr>
                            <a:rPr lang="en-US" sz="1400" i="1">
                              <a:latin typeface="Cambria Math" panose="02040503050406030204" pitchFamily="18" charset="0"/>
                              <a:ea typeface="SimSun" panose="02010600030101010101" pitchFamily="2" charset="-122"/>
                            </a:rPr>
                          </m:ctrlPr>
                        </m:sSubPr>
                        <m:e>
                          <m:r>
                            <a:rPr lang="en-US" sz="1400" i="1">
                              <a:latin typeface="Cambria Math" panose="02040503050406030204" pitchFamily="18" charset="0"/>
                              <a:ea typeface="SimSun" panose="02010600030101010101" pitchFamily="2" charset="-122"/>
                            </a:rPr>
                            <m:t>𝑚𝑖𝑛</m:t>
                          </m:r>
                        </m:e>
                        <m:sub/>
                      </m:sSub>
                      <m:nary>
                        <m:naryPr>
                          <m:chr m:val="∑"/>
                          <m:limLoc m:val="undOvr"/>
                          <m:supHide m:val="on"/>
                          <m:ctrlPr>
                            <a:rPr lang="en-US" sz="1400" i="1">
                              <a:latin typeface="Cambria Math" panose="02040503050406030204" pitchFamily="18" charset="0"/>
                              <a:ea typeface="SimSun" panose="02010600030101010101" pitchFamily="2" charset="-122"/>
                            </a:rPr>
                          </m:ctrlPr>
                        </m:naryPr>
                        <m:sub>
                          <m:r>
                            <a:rPr lang="en-US" sz="1400" i="1">
                              <a:latin typeface="Cambria Math" panose="02040503050406030204" pitchFamily="18" charset="0"/>
                              <a:ea typeface="SimSun" panose="02010600030101010101" pitchFamily="2" charset="-122"/>
                            </a:rPr>
                            <m:t>𝑔</m:t>
                          </m:r>
                          <m:r>
                            <a:rPr lang="en-US" sz="1400" i="1">
                              <a:latin typeface="Cambria Math" panose="02040503050406030204" pitchFamily="18" charset="0"/>
                              <a:ea typeface="SimSun" panose="02010600030101010101" pitchFamily="2" charset="-122"/>
                            </a:rPr>
                            <m:t>∈</m:t>
                          </m:r>
                          <m:r>
                            <a:rPr lang="en-US" sz="1400" i="1">
                              <a:latin typeface="Cambria Math" panose="02040503050406030204" pitchFamily="18" charset="0"/>
                              <a:ea typeface="SimSun" panose="02010600030101010101" pitchFamily="2" charset="-122"/>
                            </a:rPr>
                            <m:t>𝐺</m:t>
                          </m:r>
                        </m:sub>
                        <m:sup/>
                        <m:e>
                          <m:sSubSup>
                            <m:sSubSupPr>
                              <m:ctrlPr>
                                <a:rPr lang="en-US" sz="1400" i="1">
                                  <a:solidFill>
                                    <a:srgbClr val="C00000"/>
                                  </a:solidFill>
                                  <a:latin typeface="Cambria Math" panose="02040503050406030204" pitchFamily="18" charset="0"/>
                                </a:rPr>
                              </m:ctrlPr>
                            </m:sSubSupPr>
                            <m:e>
                              <m:r>
                                <a:rPr lang="en-US" sz="1400" i="1">
                                  <a:solidFill>
                                    <a:srgbClr val="C00000"/>
                                  </a:solidFill>
                                  <a:latin typeface="Cambria Math" panose="02040503050406030204" pitchFamily="18" charset="0"/>
                                </a:rPr>
                                <m:t>𝐶</m:t>
                              </m:r>
                            </m:e>
                            <m:sub>
                              <m:r>
                                <a:rPr lang="en-US" sz="1400" i="1">
                                  <a:solidFill>
                                    <a:srgbClr val="C00000"/>
                                  </a:solidFill>
                                  <a:latin typeface="Cambria Math" panose="02040503050406030204" pitchFamily="18" charset="0"/>
                                </a:rPr>
                                <m:t>𝑔</m:t>
                              </m:r>
                            </m:sub>
                            <m:sup>
                              <m:r>
                                <a:rPr lang="en-US" sz="1400" i="1">
                                  <a:solidFill>
                                    <a:srgbClr val="C00000"/>
                                  </a:solidFill>
                                  <a:latin typeface="Cambria Math" panose="02040503050406030204" pitchFamily="18" charset="0"/>
                                </a:rPr>
                                <m:t>∗∗</m:t>
                              </m:r>
                            </m:sup>
                          </m:sSubSup>
                          <m:d>
                            <m:dPr>
                              <m:ctrlPr>
                                <a:rPr lang="en-US" sz="1400" i="1">
                                  <a:solidFill>
                                    <a:srgbClr val="C00000"/>
                                  </a:solidFill>
                                  <a:latin typeface="Cambria Math" panose="02040503050406030204" pitchFamily="18" charset="0"/>
                                </a:rPr>
                              </m:ctrlPr>
                            </m:dPr>
                            <m:e>
                              <m:sSub>
                                <m:sSubPr>
                                  <m:ctrlPr>
                                    <a:rPr lang="en-US" sz="1400" i="1">
                                      <a:solidFill>
                                        <a:srgbClr val="C00000"/>
                                      </a:solidFill>
                                      <a:latin typeface="Cambria Math" panose="02040503050406030204" pitchFamily="18" charset="0"/>
                                    </a:rPr>
                                  </m:ctrlPr>
                                </m:sSubPr>
                                <m:e>
                                  <m:r>
                                    <a:rPr lang="en-US" sz="1400" i="1">
                                      <a:solidFill>
                                        <a:srgbClr val="C00000"/>
                                      </a:solidFill>
                                      <a:latin typeface="Cambria Math" panose="02040503050406030204" pitchFamily="18" charset="0"/>
                                    </a:rPr>
                                    <m:t>𝑝</m:t>
                                  </m:r>
                                </m:e>
                                <m:sub>
                                  <m:r>
                                    <a:rPr lang="en-US" sz="1400" i="1">
                                      <a:solidFill>
                                        <a:srgbClr val="C00000"/>
                                      </a:solidFill>
                                      <a:latin typeface="Cambria Math" panose="02040503050406030204" pitchFamily="18" charset="0"/>
                                    </a:rPr>
                                    <m:t>𝑔</m:t>
                                  </m:r>
                                </m:sub>
                              </m:sSub>
                              <m:r>
                                <a:rPr lang="en-US" sz="1400" i="1">
                                  <a:solidFill>
                                    <a:srgbClr val="C00000"/>
                                  </a:solidFill>
                                  <a:latin typeface="Cambria Math" panose="02040503050406030204" pitchFamily="18" charset="0"/>
                                </a:rPr>
                                <m:t>,</m:t>
                              </m:r>
                              <m:sSub>
                                <m:sSubPr>
                                  <m:ctrlPr>
                                    <a:rPr lang="en-US" sz="1400" i="1">
                                      <a:solidFill>
                                        <a:srgbClr val="C00000"/>
                                      </a:solidFill>
                                      <a:latin typeface="Cambria Math" panose="02040503050406030204" pitchFamily="18" charset="0"/>
                                    </a:rPr>
                                  </m:ctrlPr>
                                </m:sSubPr>
                                <m:e>
                                  <m:r>
                                    <a:rPr lang="en-US" sz="1400" i="1">
                                      <a:solidFill>
                                        <a:srgbClr val="C00000"/>
                                      </a:solidFill>
                                      <a:latin typeface="Cambria Math" panose="02040503050406030204" pitchFamily="18" charset="0"/>
                                    </a:rPr>
                                    <m:t>𝑢</m:t>
                                  </m:r>
                                </m:e>
                                <m:sub>
                                  <m:r>
                                    <a:rPr lang="en-US" sz="1400" i="1">
                                      <a:solidFill>
                                        <a:srgbClr val="C00000"/>
                                      </a:solidFill>
                                      <a:latin typeface="Cambria Math" panose="02040503050406030204" pitchFamily="18" charset="0"/>
                                    </a:rPr>
                                    <m:t>𝑔</m:t>
                                  </m:r>
                                </m:sub>
                              </m:sSub>
                            </m:e>
                          </m:d>
                        </m:e>
                      </m:nary>
                    </m:oMath>
                  </m:oMathPara>
                </a14:m>
                <a:endParaRPr lang="en-US" sz="1400" b="1" dirty="0"/>
              </a:p>
              <a:p>
                <a:pPr algn="ct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  </m:t>
                      </m:r>
                      <m:r>
                        <a:rPr lang="en-US" sz="1400" i="1">
                          <a:latin typeface="Cambria Math" panose="02040503050406030204" pitchFamily="18" charset="0"/>
                        </a:rPr>
                        <m:t>𝑠</m:t>
                      </m:r>
                      <m:r>
                        <a:rPr lang="en-US" sz="1400" i="1">
                          <a:latin typeface="Cambria Math" panose="02040503050406030204" pitchFamily="18" charset="0"/>
                        </a:rPr>
                        <m:t>.</m:t>
                      </m:r>
                      <m:r>
                        <a:rPr lang="en-US" sz="1400" i="1">
                          <a:latin typeface="Cambria Math" panose="02040503050406030204" pitchFamily="18" charset="0"/>
                        </a:rPr>
                        <m:t>𝑡</m:t>
                      </m:r>
                      <m:nary>
                        <m:naryPr>
                          <m:chr m:val="∑"/>
                          <m:limLoc m:val="undOvr"/>
                          <m:supHide m:val="on"/>
                          <m:ctrlPr>
                            <a:rPr lang="en-US" sz="1400" i="1">
                              <a:latin typeface="Cambria Math" panose="02040503050406030204" pitchFamily="18" charset="0"/>
                              <a:ea typeface="SimSun" panose="02010600030101010101" pitchFamily="2" charset="-122"/>
                            </a:rPr>
                          </m:ctrlPr>
                        </m:naryPr>
                        <m:sub>
                          <m:r>
                            <a:rPr lang="en-US" sz="1400" i="1">
                              <a:latin typeface="Cambria Math" panose="02040503050406030204" pitchFamily="18" charset="0"/>
                              <a:ea typeface="SimSun" panose="02010600030101010101" pitchFamily="2" charset="-122"/>
                            </a:rPr>
                            <m:t>𝑔</m:t>
                          </m:r>
                          <m:r>
                            <a:rPr lang="en-US" sz="1400" i="1">
                              <a:latin typeface="Cambria Math" panose="02040503050406030204" pitchFamily="18" charset="0"/>
                              <a:ea typeface="SimSun" panose="02010600030101010101" pitchFamily="2" charset="-122"/>
                            </a:rPr>
                            <m:t>∈</m:t>
                          </m:r>
                          <m:r>
                            <a:rPr lang="en-US" sz="1400" i="1">
                              <a:latin typeface="Cambria Math" panose="02040503050406030204" pitchFamily="18" charset="0"/>
                              <a:ea typeface="SimSun" panose="02010600030101010101" pitchFamily="2" charset="-122"/>
                            </a:rPr>
                            <m:t>𝐺</m:t>
                          </m:r>
                        </m:sub>
                        <m:sup/>
                        <m:e>
                          <m:sSub>
                            <m:sSubPr>
                              <m:ctrlPr>
                                <a:rPr lang="en-US" sz="1400" i="1">
                                  <a:latin typeface="Cambria Math" panose="02040503050406030204" pitchFamily="18" charset="0"/>
                                  <a:ea typeface="SimSun" panose="02010600030101010101" pitchFamily="2" charset="-122"/>
                                </a:rPr>
                              </m:ctrlPr>
                            </m:sSubPr>
                            <m:e>
                              <m:r>
                                <a:rPr lang="en-US" sz="1400" i="1">
                                  <a:latin typeface="Cambria Math" panose="02040503050406030204" pitchFamily="18" charset="0"/>
                                  <a:ea typeface="SimSun" panose="02010600030101010101" pitchFamily="2" charset="-122"/>
                                </a:rPr>
                                <m:t>𝑝</m:t>
                              </m:r>
                            </m:e>
                            <m:sub>
                              <m:r>
                                <a:rPr lang="en-US" sz="1400" i="1">
                                  <a:latin typeface="Cambria Math" panose="02040503050406030204" pitchFamily="18" charset="0"/>
                                  <a:ea typeface="SimSun" panose="02010600030101010101" pitchFamily="2" charset="-122"/>
                                </a:rPr>
                                <m:t>𝑔</m:t>
                              </m:r>
                            </m:sub>
                          </m:sSub>
                        </m:e>
                      </m:nary>
                      <m:r>
                        <m:rPr>
                          <m:nor/>
                        </m:rPr>
                        <a:rPr lang="en-US" sz="1400" dirty="0">
                          <a:latin typeface="Times New Roman" panose="02020603050405020304" pitchFamily="18" charset="0"/>
                          <a:ea typeface="SimSun" panose="02010600030101010101" pitchFamily="2" charset="-122"/>
                        </a:rPr>
                        <m:t>=</m:t>
                      </m:r>
                      <m:r>
                        <m:rPr>
                          <m:nor/>
                        </m:rPr>
                        <a:rPr lang="en-US" sz="1400" dirty="0">
                          <a:latin typeface="Times New Roman" panose="02020603050405020304" pitchFamily="18" charset="0"/>
                          <a:ea typeface="SimSun" panose="02010600030101010101" pitchFamily="2" charset="-122"/>
                        </a:rPr>
                        <m:t>d</m:t>
                      </m:r>
                    </m:oMath>
                  </m:oMathPara>
                </a14:m>
                <a:endParaRPr lang="en-US" sz="1400" dirty="0">
                  <a:latin typeface="Times New Roman" panose="02020603050405020304" pitchFamily="18" charset="0"/>
                  <a:ea typeface="SimSun" panose="02010600030101010101" pitchFamily="2" charset="-122"/>
                </a:endParaRPr>
              </a:p>
              <a:p>
                <a:pPr algn="ctr"/>
                <a14:m>
                  <m:oMathPara xmlns:m="http://schemas.openxmlformats.org/officeDocument/2006/math">
                    <m:oMathParaPr>
                      <m:jc m:val="centerGroup"/>
                    </m:oMathParaPr>
                    <m:oMath xmlns:m="http://schemas.openxmlformats.org/officeDocument/2006/math">
                      <m:sSub>
                        <m:sSubPr>
                          <m:ctrlPr>
                            <a:rPr lang="en-US" sz="1400" i="1">
                              <a:solidFill>
                                <a:srgbClr val="C00000"/>
                              </a:solidFill>
                              <a:latin typeface="Cambria Math" panose="02040503050406030204" pitchFamily="18" charset="0"/>
                            </a:rPr>
                          </m:ctrlPr>
                        </m:sSubPr>
                        <m:e>
                          <m:r>
                            <a:rPr lang="en-US" sz="1400" i="1">
                              <a:solidFill>
                                <a:srgbClr val="C00000"/>
                              </a:solidFill>
                              <a:latin typeface="Cambria Math" panose="02040503050406030204" pitchFamily="18" charset="0"/>
                            </a:rPr>
                            <m:t>(</m:t>
                          </m:r>
                          <m:r>
                            <a:rPr lang="en-US" sz="1400" i="1">
                              <a:solidFill>
                                <a:srgbClr val="C00000"/>
                              </a:solidFill>
                              <a:latin typeface="Cambria Math" panose="02040503050406030204" pitchFamily="18" charset="0"/>
                            </a:rPr>
                            <m:t>𝑝</m:t>
                          </m:r>
                        </m:e>
                        <m:sub>
                          <m:r>
                            <a:rPr lang="en-US" sz="1400" i="1">
                              <a:solidFill>
                                <a:srgbClr val="C00000"/>
                              </a:solidFill>
                              <a:latin typeface="Cambria Math" panose="02040503050406030204" pitchFamily="18" charset="0"/>
                            </a:rPr>
                            <m:t>𝑔</m:t>
                          </m:r>
                        </m:sub>
                      </m:sSub>
                      <m:r>
                        <a:rPr lang="en-US" sz="1400" i="1">
                          <a:solidFill>
                            <a:srgbClr val="C00000"/>
                          </a:solidFill>
                          <a:latin typeface="Cambria Math" panose="02040503050406030204" pitchFamily="18" charset="0"/>
                        </a:rPr>
                        <m:t>,</m:t>
                      </m:r>
                      <m:sSub>
                        <m:sSubPr>
                          <m:ctrlPr>
                            <a:rPr lang="en-US" sz="1400" i="1">
                              <a:solidFill>
                                <a:srgbClr val="C00000"/>
                              </a:solidFill>
                              <a:latin typeface="Cambria Math" panose="02040503050406030204" pitchFamily="18" charset="0"/>
                            </a:rPr>
                          </m:ctrlPr>
                        </m:sSubPr>
                        <m:e>
                          <m:r>
                            <a:rPr lang="en-US" sz="1400" i="1">
                              <a:solidFill>
                                <a:srgbClr val="C00000"/>
                              </a:solidFill>
                              <a:latin typeface="Cambria Math" panose="02040503050406030204" pitchFamily="18" charset="0"/>
                            </a:rPr>
                            <m:t>𝑢</m:t>
                          </m:r>
                        </m:e>
                        <m:sub>
                          <m:r>
                            <a:rPr lang="en-US" sz="1400" i="1">
                              <a:solidFill>
                                <a:srgbClr val="C00000"/>
                              </a:solidFill>
                              <a:latin typeface="Cambria Math" panose="02040503050406030204" pitchFamily="18" charset="0"/>
                            </a:rPr>
                            <m:t>𝑔</m:t>
                          </m:r>
                        </m:sub>
                      </m:sSub>
                      <m:r>
                        <a:rPr lang="en-US" sz="1400" i="1">
                          <a:solidFill>
                            <a:srgbClr val="C00000"/>
                          </a:solidFill>
                          <a:latin typeface="Cambria Math" panose="02040503050406030204" pitchFamily="18" charset="0"/>
                        </a:rPr>
                        <m:t>)∈</m:t>
                      </m:r>
                      <m:r>
                        <a:rPr lang="en-US" sz="1400" i="1">
                          <a:solidFill>
                            <a:srgbClr val="C00000"/>
                          </a:solidFill>
                          <a:latin typeface="Cambria Math" panose="02040503050406030204" pitchFamily="18" charset="0"/>
                        </a:rPr>
                        <m:t>𝑐𝑜𝑛𝑣</m:t>
                      </m:r>
                      <m:d>
                        <m:dPr>
                          <m:ctrlPr>
                            <a:rPr lang="en-US" sz="1400" i="1">
                              <a:solidFill>
                                <a:srgbClr val="C00000"/>
                              </a:solidFill>
                              <a:latin typeface="Cambria Math" panose="02040503050406030204" pitchFamily="18" charset="0"/>
                            </a:rPr>
                          </m:ctrlPr>
                        </m:dPr>
                        <m:e>
                          <m:sSubSup>
                            <m:sSubSupPr>
                              <m:ctrlPr>
                                <a:rPr lang="en-US" sz="1400" i="1" smtClean="0">
                                  <a:solidFill>
                                    <a:srgbClr val="0070C0"/>
                                  </a:solidFill>
                                  <a:latin typeface="Cambria Math" panose="02040503050406030204" pitchFamily="18" charset="0"/>
                                </a:rPr>
                              </m:ctrlPr>
                            </m:sSubSupPr>
                            <m:e>
                              <m:r>
                                <a:rPr lang="en-US" sz="1400" i="1">
                                  <a:solidFill>
                                    <a:srgbClr val="0070C0"/>
                                  </a:solidFill>
                                  <a:latin typeface="Cambria Math" panose="02040503050406030204" pitchFamily="18" charset="0"/>
                                </a:rPr>
                                <m:t>𝑋</m:t>
                              </m:r>
                            </m:e>
                            <m:sub>
                              <m:sSubSup>
                                <m:sSubSupPr>
                                  <m:ctrlPr>
                                    <a:rPr lang="en-US" sz="1400" i="1">
                                      <a:solidFill>
                                        <a:srgbClr val="0070C0"/>
                                      </a:solidFill>
                                      <a:latin typeface="Cambria Math" panose="02040503050406030204" pitchFamily="18" charset="0"/>
                                    </a:rPr>
                                  </m:ctrlPr>
                                </m:sSubSupPr>
                                <m:e>
                                  <m:r>
                                    <a:rPr lang="en-US" sz="1400" i="1">
                                      <a:solidFill>
                                        <a:srgbClr val="0070C0"/>
                                      </a:solidFill>
                                      <a:latin typeface="Cambria Math" panose="02040503050406030204" pitchFamily="18" charset="0"/>
                                    </a:rPr>
                                    <m:t>𝑝</m:t>
                                  </m:r>
                                </m:e>
                                <m:sub>
                                  <m:r>
                                    <a:rPr lang="en-US" sz="1400" i="1">
                                      <a:solidFill>
                                        <a:srgbClr val="0070C0"/>
                                      </a:solidFill>
                                      <a:latin typeface="Cambria Math" panose="02040503050406030204" pitchFamily="18" charset="0"/>
                                    </a:rPr>
                                    <m:t>𝑔</m:t>
                                  </m:r>
                                  <m:r>
                                    <a:rPr lang="en-US" sz="1400" i="1">
                                      <a:solidFill>
                                        <a:srgbClr val="0070C0"/>
                                      </a:solidFill>
                                      <a:latin typeface="Cambria Math" panose="02040503050406030204" pitchFamily="18" charset="0"/>
                                    </a:rPr>
                                    <m:t>,</m:t>
                                  </m:r>
                                  <m:r>
                                    <a:rPr lang="en-US" sz="1400" i="1">
                                      <a:solidFill>
                                        <a:srgbClr val="0070C0"/>
                                      </a:solidFill>
                                      <a:latin typeface="Cambria Math" panose="02040503050406030204" pitchFamily="18" charset="0"/>
                                    </a:rPr>
                                    <m:t>𝜀</m:t>
                                  </m:r>
                                </m:sub>
                                <m:sup>
                                  <m:r>
                                    <a:rPr lang="en-US" sz="1400" i="1">
                                      <a:solidFill>
                                        <a:srgbClr val="0070C0"/>
                                      </a:solidFill>
                                      <a:latin typeface="Cambria Math" panose="02040503050406030204" pitchFamily="18" charset="0"/>
                                    </a:rPr>
                                    <m:t>∗</m:t>
                                  </m:r>
                                </m:sup>
                              </m:sSubSup>
                            </m:sub>
                            <m:sup>
                              <m:r>
                                <a:rPr lang="en-US" sz="1400" i="1">
                                  <a:solidFill>
                                    <a:srgbClr val="0070C0"/>
                                  </a:solidFill>
                                  <a:latin typeface="Cambria Math" panose="02040503050406030204" pitchFamily="18" charset="0"/>
                                </a:rPr>
                                <m:t>𝐴𝐼𝐶</m:t>
                              </m:r>
                            </m:sup>
                          </m:sSubSup>
                        </m:e>
                      </m:d>
                    </m:oMath>
                  </m:oMathPara>
                </a14:m>
                <a:endParaRPr lang="en-US" sz="1400" i="1" dirty="0">
                  <a:solidFill>
                    <a:srgbClr val="C00000"/>
                  </a:solidFill>
                  <a:latin typeface="Cambria Math" panose="02040503050406030204" pitchFamily="18" charset="0"/>
                </a:endParaRPr>
              </a:p>
              <a:p>
                <a:pPr algn="ctr"/>
                <a:r>
                  <a:rPr lang="en-US" sz="1400" dirty="0">
                    <a:solidFill>
                      <a:srgbClr val="C00000"/>
                    </a:solidFill>
                  </a:rPr>
                  <a:t>0</a:t>
                </a:r>
                <a14:m>
                  <m:oMath xmlns:m="http://schemas.openxmlformats.org/officeDocument/2006/math">
                    <m:sSub>
                      <m:sSubPr>
                        <m:ctrlPr>
                          <a:rPr lang="en-US" sz="1400" i="1">
                            <a:solidFill>
                              <a:srgbClr val="C00000"/>
                            </a:solidFill>
                            <a:latin typeface="Cambria Math" panose="02040503050406030204" pitchFamily="18" charset="0"/>
                          </a:rPr>
                        </m:ctrlPr>
                      </m:sSubPr>
                      <m:e>
                        <m:r>
                          <a:rPr lang="en-US" sz="1400" b="1" i="1">
                            <a:solidFill>
                              <a:srgbClr val="C00000"/>
                            </a:solidFill>
                            <a:latin typeface="Cambria Math" panose="02040503050406030204" pitchFamily="18" charset="0"/>
                            <a:ea typeface="Cambria Math" panose="02040503050406030204" pitchFamily="18" charset="0"/>
                          </a:rPr>
                          <m:t>≤</m:t>
                        </m:r>
                        <m:r>
                          <a:rPr lang="en-US" sz="1400" i="1">
                            <a:solidFill>
                              <a:srgbClr val="C00000"/>
                            </a:solidFill>
                            <a:latin typeface="Cambria Math" panose="02040503050406030204" pitchFamily="18" charset="0"/>
                          </a:rPr>
                          <m:t>𝑢</m:t>
                        </m:r>
                      </m:e>
                      <m:sub>
                        <m:r>
                          <a:rPr lang="en-US" sz="1400" i="1">
                            <a:solidFill>
                              <a:srgbClr val="C00000"/>
                            </a:solidFill>
                            <a:latin typeface="Cambria Math" panose="02040503050406030204" pitchFamily="18" charset="0"/>
                          </a:rPr>
                          <m:t>𝑔</m:t>
                        </m:r>
                      </m:sub>
                    </m:sSub>
                    <m:r>
                      <a:rPr lang="en-US" sz="1400" b="1" i="1">
                        <a:solidFill>
                          <a:srgbClr val="C00000"/>
                        </a:solidFill>
                        <a:latin typeface="Cambria Math" panose="02040503050406030204" pitchFamily="18" charset="0"/>
                        <a:ea typeface="Cambria Math" panose="02040503050406030204" pitchFamily="18" charset="0"/>
                      </a:rPr>
                      <m:t>≤</m:t>
                    </m:r>
                    <m:r>
                      <a:rPr lang="en-US" sz="1400" b="0" i="1" smtClean="0">
                        <a:solidFill>
                          <a:srgbClr val="C00000"/>
                        </a:solidFill>
                        <a:latin typeface="Cambria Math" panose="02040503050406030204" pitchFamily="18" charset="0"/>
                        <a:ea typeface="Cambria Math" panose="02040503050406030204" pitchFamily="18" charset="0"/>
                      </a:rPr>
                      <m:t>1       </m:t>
                    </m:r>
                    <m:r>
                      <a:rPr lang="en-US" sz="1400" i="1">
                        <a:latin typeface="Cambria Math" panose="02040503050406030204" pitchFamily="18" charset="0"/>
                        <a:ea typeface="SimSun" panose="02010600030101010101" pitchFamily="2" charset="-122"/>
                      </a:rPr>
                      <m:t>∀</m:t>
                    </m:r>
                    <m:r>
                      <a:rPr lang="en-US" sz="1400" i="1">
                        <a:latin typeface="Cambria Math" panose="02040503050406030204" pitchFamily="18" charset="0"/>
                        <a:ea typeface="SimSun" panose="02010600030101010101" pitchFamily="2" charset="-122"/>
                      </a:rPr>
                      <m:t>𝑔</m:t>
                    </m:r>
                    <m:r>
                      <a:rPr lang="en-US" sz="1400" i="1">
                        <a:latin typeface="Cambria Math" panose="02040503050406030204" pitchFamily="18" charset="0"/>
                        <a:ea typeface="SimSun" panose="02010600030101010101" pitchFamily="2" charset="-122"/>
                      </a:rPr>
                      <m:t>∈</m:t>
                    </m:r>
                    <m:r>
                      <a:rPr lang="en-US" sz="1400" i="1">
                        <a:latin typeface="Cambria Math" panose="02040503050406030204" pitchFamily="18" charset="0"/>
                        <a:ea typeface="SimSun" panose="02010600030101010101" pitchFamily="2" charset="-122"/>
                      </a:rPr>
                      <m:t>𝐺</m:t>
                    </m:r>
                  </m:oMath>
                </a14:m>
                <a:endParaRPr lang="en-US" sz="1400" dirty="0">
                  <a:solidFill>
                    <a:srgbClr val="C00000"/>
                  </a:solidFill>
                </a:endParaRPr>
              </a:p>
              <a:p>
                <a:pPr algn="ctr"/>
                <a14:m>
                  <m:oMath xmlns:m="http://schemas.openxmlformats.org/officeDocument/2006/math">
                    <m:sSubSup>
                      <m:sSubSupPr>
                        <m:ctrlPr>
                          <a:rPr lang="en-US" sz="1400" i="1" smtClean="0">
                            <a:solidFill>
                              <a:srgbClr val="0070C0"/>
                            </a:solidFill>
                            <a:latin typeface="Cambria Math" panose="02040503050406030204" pitchFamily="18" charset="0"/>
                          </a:rPr>
                        </m:ctrlPr>
                      </m:sSubSupPr>
                      <m:e>
                        <m:r>
                          <a:rPr lang="en-US" sz="1400" i="1">
                            <a:solidFill>
                              <a:srgbClr val="0070C0"/>
                            </a:solidFill>
                            <a:latin typeface="Cambria Math" panose="02040503050406030204" pitchFamily="18" charset="0"/>
                          </a:rPr>
                          <m:t>𝑋</m:t>
                        </m:r>
                      </m:e>
                      <m:sub>
                        <m:sSubSup>
                          <m:sSubSupPr>
                            <m:ctrlPr>
                              <a:rPr lang="en-US" sz="1400" i="1">
                                <a:solidFill>
                                  <a:srgbClr val="0070C0"/>
                                </a:solidFill>
                                <a:latin typeface="Cambria Math" panose="02040503050406030204" pitchFamily="18" charset="0"/>
                              </a:rPr>
                            </m:ctrlPr>
                          </m:sSubSupPr>
                          <m:e>
                            <m:r>
                              <a:rPr lang="en-US" sz="1400" i="1">
                                <a:solidFill>
                                  <a:srgbClr val="0070C0"/>
                                </a:solidFill>
                                <a:latin typeface="Cambria Math" panose="02040503050406030204" pitchFamily="18" charset="0"/>
                              </a:rPr>
                              <m:t>𝑝</m:t>
                            </m:r>
                          </m:e>
                          <m:sub>
                            <m:r>
                              <a:rPr lang="en-US" sz="1400" i="1">
                                <a:solidFill>
                                  <a:srgbClr val="0070C0"/>
                                </a:solidFill>
                                <a:latin typeface="Cambria Math" panose="02040503050406030204" pitchFamily="18" charset="0"/>
                              </a:rPr>
                              <m:t>𝑔</m:t>
                            </m:r>
                            <m:r>
                              <a:rPr lang="en-US" sz="1400" i="1">
                                <a:solidFill>
                                  <a:srgbClr val="0070C0"/>
                                </a:solidFill>
                                <a:latin typeface="Cambria Math" panose="02040503050406030204" pitchFamily="18" charset="0"/>
                              </a:rPr>
                              <m:t>,</m:t>
                            </m:r>
                            <m:r>
                              <a:rPr lang="en-US" sz="1400" i="1">
                                <a:solidFill>
                                  <a:srgbClr val="0070C0"/>
                                </a:solidFill>
                                <a:latin typeface="Cambria Math" panose="02040503050406030204" pitchFamily="18" charset="0"/>
                              </a:rPr>
                              <m:t>𝜀</m:t>
                            </m:r>
                          </m:sub>
                          <m:sup>
                            <m:r>
                              <a:rPr lang="en-US" sz="1400" i="1">
                                <a:solidFill>
                                  <a:srgbClr val="0070C0"/>
                                </a:solidFill>
                                <a:latin typeface="Cambria Math" panose="02040503050406030204" pitchFamily="18" charset="0"/>
                              </a:rPr>
                              <m:t>∗</m:t>
                            </m:r>
                          </m:sup>
                        </m:sSubSup>
                      </m:sub>
                      <m:sup>
                        <m:r>
                          <a:rPr lang="en-US" sz="1400" i="1">
                            <a:solidFill>
                              <a:srgbClr val="0070C0"/>
                            </a:solidFill>
                            <a:latin typeface="Cambria Math" panose="02040503050406030204" pitchFamily="18" charset="0"/>
                          </a:rPr>
                          <m:t>𝐴𝐼𝐶</m:t>
                        </m:r>
                      </m:sup>
                    </m:sSubSup>
                  </m:oMath>
                </a14:m>
                <a:r>
                  <a:rPr lang="en-US" sz="1400" dirty="0">
                    <a:solidFill>
                      <a:srgbClr val="0070C0"/>
                    </a:solidFill>
                  </a:rPr>
                  <a:t> is a sub-region of </a:t>
                </a:r>
                <a14:m>
                  <m:oMath xmlns:m="http://schemas.openxmlformats.org/officeDocument/2006/math">
                    <m:sSub>
                      <m:sSubPr>
                        <m:ctrlPr>
                          <a:rPr lang="en-US" sz="1400" i="1">
                            <a:solidFill>
                              <a:srgbClr val="0070C0"/>
                            </a:solidFill>
                            <a:latin typeface="Cambria Math" panose="02040503050406030204" pitchFamily="18" charset="0"/>
                          </a:rPr>
                        </m:ctrlPr>
                      </m:sSubPr>
                      <m:e>
                        <m:r>
                          <m:rPr>
                            <m:sty m:val="p"/>
                          </m:rPr>
                          <a:rPr lang="en-US" sz="1400">
                            <a:solidFill>
                              <a:srgbClr val="0070C0"/>
                            </a:solidFill>
                            <a:latin typeface="Cambria Math" panose="02040503050406030204" pitchFamily="18" charset="0"/>
                          </a:rPr>
                          <m:t>Χ</m:t>
                        </m:r>
                      </m:e>
                      <m:sub>
                        <m:r>
                          <a:rPr lang="en-US" sz="1400" i="1">
                            <a:solidFill>
                              <a:srgbClr val="0070C0"/>
                            </a:solidFill>
                            <a:latin typeface="Cambria Math" panose="02040503050406030204" pitchFamily="18" charset="0"/>
                          </a:rPr>
                          <m:t>𝑔</m:t>
                        </m:r>
                      </m:sub>
                    </m:sSub>
                  </m:oMath>
                </a14:m>
                <a:r>
                  <a:rPr lang="en-US" sz="1400" dirty="0">
                    <a:solidFill>
                      <a:srgbClr val="0070C0"/>
                    </a:solidFill>
                  </a:rPr>
                  <a:t> with </a:t>
                </a:r>
                <a:br>
                  <a:rPr lang="en-US" sz="1400" dirty="0">
                    <a:solidFill>
                      <a:srgbClr val="0070C0"/>
                    </a:solidFill>
                  </a:rPr>
                </a:br>
                <a:r>
                  <a:rPr lang="en-US" sz="1400" dirty="0">
                    <a:solidFill>
                      <a:srgbClr val="0070C0"/>
                    </a:solidFill>
                  </a:rPr>
                  <a:t>added p-cuts based on </a:t>
                </a:r>
                <a14:m>
                  <m:oMath xmlns:m="http://schemas.openxmlformats.org/officeDocument/2006/math">
                    <m:sSubSup>
                      <m:sSubSupPr>
                        <m:ctrlPr>
                          <a:rPr lang="en-US" sz="1400" i="1">
                            <a:solidFill>
                              <a:srgbClr val="0070C0"/>
                            </a:solidFill>
                            <a:latin typeface="Cambria Math" panose="02040503050406030204" pitchFamily="18" charset="0"/>
                          </a:rPr>
                        </m:ctrlPr>
                      </m:sSubSupPr>
                      <m:e>
                        <m:r>
                          <a:rPr lang="en-US" sz="1400" i="1">
                            <a:solidFill>
                              <a:srgbClr val="0070C0"/>
                            </a:solidFill>
                            <a:latin typeface="Cambria Math" panose="02040503050406030204" pitchFamily="18" charset="0"/>
                          </a:rPr>
                          <m:t>𝑝</m:t>
                        </m:r>
                      </m:e>
                      <m:sub>
                        <m:r>
                          <a:rPr lang="en-US" sz="1400" i="1">
                            <a:solidFill>
                              <a:srgbClr val="0070C0"/>
                            </a:solidFill>
                            <a:latin typeface="Cambria Math" panose="02040503050406030204" pitchFamily="18" charset="0"/>
                          </a:rPr>
                          <m:t>𝑔</m:t>
                        </m:r>
                      </m:sub>
                      <m:sup>
                        <m:r>
                          <a:rPr lang="en-US" sz="1400" i="1">
                            <a:solidFill>
                              <a:srgbClr val="0070C0"/>
                            </a:solidFill>
                            <a:latin typeface="Cambria Math" panose="02040503050406030204" pitchFamily="18" charset="0"/>
                          </a:rPr>
                          <m:t>∗</m:t>
                        </m:r>
                      </m:sup>
                    </m:sSubSup>
                  </m:oMath>
                </a14:m>
                <a:endParaRPr lang="en-US" sz="1400" dirty="0">
                  <a:solidFill>
                    <a:srgbClr val="C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52400" y="3069247"/>
                <a:ext cx="2739387" cy="2700163"/>
              </a:xfrm>
              <a:prstGeom prst="rect">
                <a:avLst/>
              </a:prstGeom>
              <a:blipFill>
                <a:blip r:embed="rId5"/>
                <a:stretch>
                  <a:fillRect l="-1762" t="-10491"/>
                </a:stretch>
              </a:blipFill>
              <a:ln w="28575">
                <a:solidFill>
                  <a:schemeClr val="accent1"/>
                </a:solidFill>
              </a:ln>
            </p:spPr>
            <p:txBody>
              <a:bodyPr/>
              <a:lstStyle/>
              <a:p>
                <a:r>
                  <a:rPr lang="en-US">
                    <a:noFill/>
                  </a:rPr>
                  <a:t> </a:t>
                </a:r>
              </a:p>
            </p:txBody>
          </p:sp>
        </mc:Fallback>
      </mc:AlternateContent>
      <p:sp>
        <p:nvSpPr>
          <p:cNvPr id="9" name="Up-Down Arrow 8"/>
          <p:cNvSpPr/>
          <p:nvPr/>
        </p:nvSpPr>
        <p:spPr>
          <a:xfrm>
            <a:off x="6002227" y="3069247"/>
            <a:ext cx="249988" cy="47105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 name="Left-Right Arrow 9"/>
          <p:cNvSpPr/>
          <p:nvPr/>
        </p:nvSpPr>
        <p:spPr>
          <a:xfrm>
            <a:off x="2891787" y="4114800"/>
            <a:ext cx="334721" cy="22860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1" name="Straight Arrow Connector 10"/>
          <p:cNvCxnSpPr>
            <a:cxnSpLocks/>
          </p:cNvCxnSpPr>
          <p:nvPr/>
        </p:nvCxnSpPr>
        <p:spPr>
          <a:xfrm flipH="1" flipV="1">
            <a:off x="6933981" y="4627358"/>
            <a:ext cx="305238" cy="34856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cxnSpLocks/>
          </p:cNvCxnSpPr>
          <p:nvPr/>
        </p:nvCxnSpPr>
        <p:spPr>
          <a:xfrm flipV="1">
            <a:off x="4789099" y="4651360"/>
            <a:ext cx="159742" cy="36859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727959" y="4994937"/>
            <a:ext cx="1631681" cy="369332"/>
          </a:xfrm>
          <a:prstGeom prst="rect">
            <a:avLst/>
          </a:prstGeom>
          <a:noFill/>
        </p:spPr>
        <p:txBody>
          <a:bodyPr wrap="square" rtlCol="0">
            <a:spAutoFit/>
          </a:bodyPr>
          <a:lstStyle/>
          <a:p>
            <a:r>
              <a:rPr lang="en-US" dirty="0">
                <a:solidFill>
                  <a:srgbClr val="C00000"/>
                </a:solidFill>
              </a:rPr>
              <a:t>Convex hull</a:t>
            </a:r>
          </a:p>
        </p:txBody>
      </p:sp>
      <p:sp>
        <p:nvSpPr>
          <p:cNvPr id="17" name="TextBox 16"/>
          <p:cNvSpPr txBox="1"/>
          <p:nvPr/>
        </p:nvSpPr>
        <p:spPr>
          <a:xfrm>
            <a:off x="3980016" y="5048239"/>
            <a:ext cx="1842456" cy="369332"/>
          </a:xfrm>
          <a:prstGeom prst="rect">
            <a:avLst/>
          </a:prstGeom>
          <a:noFill/>
        </p:spPr>
        <p:txBody>
          <a:bodyPr wrap="square" rtlCol="0">
            <a:spAutoFit/>
          </a:bodyPr>
          <a:lstStyle/>
          <a:p>
            <a:r>
              <a:rPr lang="en-US" dirty="0">
                <a:solidFill>
                  <a:srgbClr val="C00000"/>
                </a:solidFill>
              </a:rPr>
              <a:t>Convex envelope</a:t>
            </a:r>
          </a:p>
        </p:txBody>
      </p:sp>
      <p:sp>
        <p:nvSpPr>
          <p:cNvPr id="12" name="Content Placeholder 11"/>
          <p:cNvSpPr>
            <a:spLocks noGrp="1"/>
          </p:cNvSpPr>
          <p:nvPr>
            <p:ph idx="1"/>
          </p:nvPr>
        </p:nvSpPr>
        <p:spPr>
          <a:xfrm>
            <a:off x="4869" y="5880925"/>
            <a:ext cx="9139131" cy="973343"/>
          </a:xfrm>
          <a:solidFill>
            <a:schemeClr val="accent5">
              <a:lumMod val="60000"/>
              <a:lumOff val="40000"/>
            </a:schemeClr>
          </a:solidFill>
        </p:spPr>
        <p:txBody>
          <a:bodyPr>
            <a:noAutofit/>
          </a:bodyPr>
          <a:lstStyle/>
          <a:p>
            <a:pPr marL="457200" indent="0">
              <a:buNone/>
            </a:pPr>
            <a:r>
              <a:rPr lang="en-US" sz="2000" dirty="0"/>
              <a:t>Under the convex hull and convex envelope formulation, AIC can be solved with LP relaxation of UCED within a sub-region defined based on UCED solution</a:t>
            </a:r>
          </a:p>
        </p:txBody>
      </p:sp>
      <p:sp>
        <p:nvSpPr>
          <p:cNvPr id="14" name="Title 1">
            <a:extLst>
              <a:ext uri="{FF2B5EF4-FFF2-40B4-BE49-F238E27FC236}">
                <a16:creationId xmlns:a16="http://schemas.microsoft.com/office/drawing/2014/main" id="{5C9EB63F-B937-4185-9012-1CA4D2DAD519}"/>
              </a:ext>
            </a:extLst>
          </p:cNvPr>
          <p:cNvSpPr txBox="1">
            <a:spLocks/>
          </p:cNvSpPr>
          <p:nvPr/>
        </p:nvSpPr>
        <p:spPr>
          <a:xfrm>
            <a:off x="152400" y="204475"/>
            <a:ext cx="7255183" cy="274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dirty="0">
                <a:latin typeface="Arial" panose="020B0604020202020204" pitchFamily="34" charset="0"/>
                <a:cs typeface="Arial" panose="020B0604020202020204" pitchFamily="34" charset="0"/>
              </a:rPr>
              <a:t>Unified approach to solve CHP and AIC</a:t>
            </a:r>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615F6FB0-B515-4650-B8F7-DA7C7249DEFC}"/>
                  </a:ext>
                </a:extLst>
              </p:cNvPr>
              <p:cNvSpPr/>
              <p:nvPr/>
            </p:nvSpPr>
            <p:spPr>
              <a:xfrm>
                <a:off x="152400" y="700561"/>
                <a:ext cx="3429000" cy="2240870"/>
              </a:xfrm>
              <a:prstGeom prst="rect">
                <a:avLst/>
              </a:prstGeom>
              <a:ln w="28575">
                <a:solidFill>
                  <a:schemeClr val="accent1"/>
                </a:solidFill>
              </a:ln>
            </p:spPr>
            <p:txBody>
              <a:bodyPr wrap="square">
                <a:spAutoFit/>
              </a:bodyPr>
              <a:lstStyle/>
              <a:p>
                <a:r>
                  <a:rPr lang="en-US" b="1" dirty="0">
                    <a:ea typeface="SimSun" panose="02010600030101010101" pitchFamily="2" charset="-122"/>
                  </a:rPr>
                  <a:t>UCED MIP with AIC p-cut:</a:t>
                </a:r>
              </a:p>
              <a:p>
                <a:pPr algn="ct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𝐴𝐼𝐶</m:t>
                        </m:r>
                      </m:sup>
                    </m:sSup>
                    <m:d>
                      <m:dPr>
                        <m:ctrlPr>
                          <a:rPr lang="en-US" i="1">
                            <a:latin typeface="Cambria Math" panose="02040503050406030204" pitchFamily="18" charset="0"/>
                          </a:rPr>
                        </m:ctrlPr>
                      </m:dPr>
                      <m:e>
                        <m:r>
                          <a:rPr lang="en-US" i="1">
                            <a:latin typeface="Cambria Math" panose="02040503050406030204" pitchFamily="18" charset="0"/>
                          </a:rPr>
                          <m:t>𝑑</m:t>
                        </m:r>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𝑔𝑡</m:t>
                            </m:r>
                          </m:sub>
                          <m:sup>
                            <m:r>
                              <a:rPr lang="en-US" i="1">
                                <a:latin typeface="Cambria Math" panose="02040503050406030204" pitchFamily="18" charset="0"/>
                              </a:rPr>
                              <m:t>∗</m:t>
                            </m:r>
                          </m:sup>
                        </m:sSubSup>
                        <m:r>
                          <a:rPr lang="en-US" i="1">
                            <a:latin typeface="Cambria Math" panose="02040503050406030204" pitchFamily="18" charset="0"/>
                          </a:rPr>
                          <m:t>,</m:t>
                        </m:r>
                        <m:r>
                          <a:rPr lang="en-US" i="1">
                            <a:latin typeface="Cambria Math" panose="02040503050406030204" pitchFamily="18" charset="0"/>
                          </a:rPr>
                          <m:t>𝜀</m:t>
                        </m:r>
                      </m:e>
                    </m:d>
                    <m:r>
                      <a:rPr lang="en-US" i="1" smtClean="0">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𝑚𝑖𝑛</m:t>
                        </m:r>
                      </m:e>
                      <m:sub/>
                    </m:sSub>
                    <m:nary>
                      <m:naryPr>
                        <m:chr m:val="∑"/>
                        <m:limLoc m:val="undOvr"/>
                        <m:supHide m:val="on"/>
                        <m:ctrlPr>
                          <a:rPr lang="en-US" i="1">
                            <a:latin typeface="Cambria Math" panose="02040503050406030204" pitchFamily="18" charset="0"/>
                            <a:ea typeface="SimSun" panose="02010600030101010101" pitchFamily="2" charset="-122"/>
                          </a:rPr>
                        </m:ctrlPr>
                      </m:naryPr>
                      <m:sub>
                        <m:r>
                          <a:rPr lang="en-US" i="1">
                            <a:latin typeface="Cambria Math" panose="02040503050406030204" pitchFamily="18" charset="0"/>
                            <a:ea typeface="SimSun" panose="02010600030101010101" pitchFamily="2" charset="-122"/>
                          </a:rPr>
                          <m:t>𝑔</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𝐺</m:t>
                        </m:r>
                      </m:sub>
                      <m:sup/>
                      <m:e>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𝐶</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𝑝</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𝑢</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e>
                    </m:nary>
                  </m:oMath>
                </a14:m>
                <a:r>
                  <a:rPr lang="en-US" dirty="0">
                    <a:latin typeface="Times New Roman" panose="02020603050405020304" pitchFamily="18" charset="0"/>
                    <a:ea typeface="SimSun" panose="02010600030101010101" pitchFamily="2" charset="-122"/>
                  </a:rPr>
                  <a:t>                 </a:t>
                </a:r>
              </a:p>
              <a:p>
                <a:pPr algn="ctr"/>
                <a14:m>
                  <m:oMath xmlns:m="http://schemas.openxmlformats.org/officeDocument/2006/math">
                    <m:r>
                      <a:rPr lang="en-US" i="1">
                        <a:latin typeface="Cambria Math" panose="02040503050406030204" pitchFamily="18" charset="0"/>
                        <a:ea typeface="SimSun" panose="02010600030101010101" pitchFamily="2" charset="-122"/>
                      </a:rPr>
                      <m:t>𝑠</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𝑡</m:t>
                    </m:r>
                    <m:r>
                      <a:rPr lang="en-US" i="1">
                        <a:latin typeface="Cambria Math" panose="02040503050406030204" pitchFamily="18" charset="0"/>
                        <a:ea typeface="SimSun" panose="02010600030101010101" pitchFamily="2" charset="-122"/>
                      </a:rPr>
                      <m:t>.   </m:t>
                    </m:r>
                    <m:nary>
                      <m:naryPr>
                        <m:chr m:val="∑"/>
                        <m:limLoc m:val="undOvr"/>
                        <m:supHide m:val="on"/>
                        <m:ctrlPr>
                          <a:rPr lang="en-US" i="1">
                            <a:latin typeface="Cambria Math" panose="02040503050406030204" pitchFamily="18" charset="0"/>
                            <a:ea typeface="SimSun" panose="02010600030101010101" pitchFamily="2" charset="-122"/>
                          </a:rPr>
                        </m:ctrlPr>
                      </m:naryPr>
                      <m:sub>
                        <m:r>
                          <a:rPr lang="en-US" i="1">
                            <a:latin typeface="Cambria Math" panose="02040503050406030204" pitchFamily="18" charset="0"/>
                            <a:ea typeface="SimSun" panose="02010600030101010101" pitchFamily="2" charset="-122"/>
                          </a:rPr>
                          <m:t>𝑔</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𝐺</m:t>
                        </m:r>
                      </m:sub>
                      <m:sup/>
                      <m:e>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𝑝</m:t>
                            </m:r>
                          </m:e>
                          <m:sub>
                            <m:r>
                              <a:rPr lang="en-US" i="1">
                                <a:latin typeface="Cambria Math" panose="02040503050406030204" pitchFamily="18" charset="0"/>
                                <a:ea typeface="SimSun" panose="02010600030101010101" pitchFamily="2" charset="-122"/>
                              </a:rPr>
                              <m:t>𝑔</m:t>
                            </m:r>
                          </m:sub>
                        </m:sSub>
                      </m:e>
                    </m:nary>
                  </m:oMath>
                </a14:m>
                <a:r>
                  <a:rPr lang="en-US" dirty="0">
                    <a:latin typeface="Times New Roman" panose="02020603050405020304" pitchFamily="18" charset="0"/>
                    <a:ea typeface="SimSun" panose="02010600030101010101" pitchFamily="2" charset="-122"/>
                  </a:rPr>
                  <a:t>=d                                         </a:t>
                </a:r>
              </a:p>
              <a:p>
                <a:pPr algn="ctr"/>
                <a14:m>
                  <m:oMath xmlns:m="http://schemas.openxmlformats.org/officeDocument/2006/math">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𝑝</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𝑢</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𝑋</m:t>
                        </m:r>
                      </m:e>
                      <m:sub>
                        <m:sSubSup>
                          <m:sSubSupPr>
                            <m:ctrlPr>
                              <a:rPr lang="en-US" i="1">
                                <a:solidFill>
                                  <a:srgbClr val="0070C0"/>
                                </a:solidFill>
                                <a:latin typeface="Cambria Math" panose="02040503050406030204" pitchFamily="18" charset="0"/>
                              </a:rPr>
                            </m:ctrlPr>
                          </m:sSubSupPr>
                          <m:e>
                            <m:r>
                              <a:rPr lang="en-US" i="1">
                                <a:solidFill>
                                  <a:srgbClr val="0070C0"/>
                                </a:solidFill>
                                <a:latin typeface="Cambria Math" panose="02040503050406030204" pitchFamily="18" charset="0"/>
                              </a:rPr>
                              <m:t>𝑝</m:t>
                            </m:r>
                          </m:e>
                          <m:sub>
                            <m:r>
                              <a:rPr lang="en-US" i="1">
                                <a:solidFill>
                                  <a:srgbClr val="0070C0"/>
                                </a:solidFill>
                                <a:latin typeface="Cambria Math" panose="02040503050406030204" pitchFamily="18" charset="0"/>
                              </a:rPr>
                              <m:t>𝑔</m:t>
                            </m:r>
                            <m:r>
                              <a:rPr lang="en-US" i="1">
                                <a:solidFill>
                                  <a:srgbClr val="0070C0"/>
                                </a:solidFill>
                                <a:latin typeface="Cambria Math" panose="02040503050406030204" pitchFamily="18" charset="0"/>
                              </a:rPr>
                              <m:t>,</m:t>
                            </m:r>
                            <m:r>
                              <a:rPr lang="en-US" i="1">
                                <a:solidFill>
                                  <a:srgbClr val="0070C0"/>
                                </a:solidFill>
                                <a:latin typeface="Cambria Math" panose="02040503050406030204" pitchFamily="18" charset="0"/>
                              </a:rPr>
                              <m:t>𝜀</m:t>
                            </m:r>
                          </m:sub>
                          <m:sup>
                            <m:r>
                              <a:rPr lang="en-US" i="1">
                                <a:solidFill>
                                  <a:srgbClr val="0070C0"/>
                                </a:solidFill>
                                <a:latin typeface="Cambria Math" panose="02040503050406030204" pitchFamily="18" charset="0"/>
                              </a:rPr>
                              <m:t>∗</m:t>
                            </m:r>
                          </m:sup>
                        </m:sSubSup>
                      </m:sub>
                      <m:sup>
                        <m:r>
                          <a:rPr lang="en-US" i="1">
                            <a:solidFill>
                              <a:srgbClr val="0070C0"/>
                            </a:solidFill>
                            <a:latin typeface="Cambria Math" panose="02040503050406030204" pitchFamily="18" charset="0"/>
                          </a:rPr>
                          <m:t>𝐴𝐼𝐶</m:t>
                        </m:r>
                      </m:sup>
                    </m:sSubSup>
                    <m:r>
                      <a:rPr lang="en-US" b="0" i="1" smtClean="0">
                        <a:solidFill>
                          <a:srgbClr val="0070C0"/>
                        </a:solidFill>
                        <a:latin typeface="Cambria Math" panose="02040503050406030204" pitchFamily="18" charset="0"/>
                      </a:rPr>
                      <m:t> , </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𝑔</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𝐺</m:t>
                    </m:r>
                  </m:oMath>
                </a14:m>
                <a:r>
                  <a:rPr lang="en-US" dirty="0">
                    <a:latin typeface="Times New Roman" panose="02020603050405020304" pitchFamily="18" charset="0"/>
                    <a:ea typeface="SimSun" panose="02010600030101010101" pitchFamily="2" charset="-122"/>
                  </a:rPr>
                  <a:t>                               </a:t>
                </a:r>
                <a:r>
                  <a:rPr lang="en-US" dirty="0"/>
                  <a:t> </a:t>
                </a:r>
                <a:endParaRPr lang="en-US" i="1" dirty="0"/>
              </a:p>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Χ</m:t>
                          </m:r>
                        </m:e>
                        <m:sub>
                          <m:r>
                            <a:rPr lang="en-US" i="1">
                              <a:latin typeface="Cambria Math" panose="02040503050406030204" pitchFamily="18" charset="0"/>
                            </a:rPr>
                            <m:t>𝑔</m:t>
                          </m:r>
                        </m:sub>
                      </m:sSub>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𝑅</m:t>
                          </m:r>
                        </m:e>
                        <m:sub>
                          <m:r>
                            <a:rPr lang="en-US" i="1">
                              <a:latin typeface="Cambria Math" panose="02040503050406030204" pitchFamily="18" charset="0"/>
                            </a:rPr>
                            <m:t>+</m:t>
                          </m:r>
                        </m:sub>
                        <m:sup>
                          <m:r>
                            <a:rPr lang="en-US" i="1">
                              <a:latin typeface="Cambria Math" panose="02040503050406030204" pitchFamily="18" charset="0"/>
                            </a:rPr>
                            <m:t>𝑇</m:t>
                          </m:r>
                        </m:sup>
                      </m:sSub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{0,1}</m:t>
                          </m:r>
                        </m:e>
                        <m:sup>
                          <m:r>
                            <a:rPr lang="en-US" i="1">
                              <a:latin typeface="Cambria Math" panose="02040503050406030204" pitchFamily="18" charset="0"/>
                            </a:rPr>
                            <m:t>𝑇</m:t>
                          </m:r>
                        </m:sup>
                      </m:sSup>
                      <m:r>
                        <a:rPr lang="en-US" i="1">
                          <a:latin typeface="Cambria Math" panose="02040503050406030204" pitchFamily="18" charset="0"/>
                          <a:ea typeface="SimSun" panose="02010600030101010101" pitchFamily="2" charset="-122"/>
                        </a:rPr>
                        <m:t> </m:t>
                      </m:r>
                    </m:oMath>
                  </m:oMathPara>
                </a14:m>
                <a:endParaRPr lang="en-US" dirty="0">
                  <a:latin typeface="Times New Roman" panose="02020603050405020304" pitchFamily="18" charset="0"/>
                  <a:ea typeface="SimSun" panose="02010600030101010101" pitchFamily="2" charset="-122"/>
                </a:endParaRPr>
              </a:p>
              <a:p>
                <a14:m>
                  <m:oMath xmlns:m="http://schemas.openxmlformats.org/officeDocument/2006/math">
                    <m:r>
                      <a:rPr lang="en-US" sz="1600" b="0" i="1" smtClean="0">
                        <a:solidFill>
                          <a:srgbClr val="7030A0"/>
                        </a:solidFill>
                        <a:latin typeface="Cambria Math" panose="02040503050406030204" pitchFamily="18" charset="0"/>
                      </a:rPr>
                      <m:t>(</m:t>
                    </m:r>
                    <m:sSubSup>
                      <m:sSubSupPr>
                        <m:ctrlPr>
                          <a:rPr lang="en-US" sz="1600" i="1">
                            <a:solidFill>
                              <a:srgbClr val="7030A0"/>
                            </a:solidFill>
                            <a:latin typeface="Cambria Math" panose="02040503050406030204" pitchFamily="18" charset="0"/>
                          </a:rPr>
                        </m:ctrlPr>
                      </m:sSubSupPr>
                      <m:e>
                        <m:r>
                          <a:rPr lang="en-US" sz="1600" b="0" i="1">
                            <a:solidFill>
                              <a:srgbClr val="7030A0"/>
                            </a:solidFill>
                            <a:latin typeface="Cambria Math" panose="02040503050406030204" pitchFamily="18" charset="0"/>
                          </a:rPr>
                          <m:t>𝑝</m:t>
                        </m:r>
                      </m:e>
                      <m:sub>
                        <m:r>
                          <a:rPr lang="en-US" sz="1600" b="0" i="1">
                            <a:solidFill>
                              <a:srgbClr val="7030A0"/>
                            </a:solidFill>
                            <a:latin typeface="Cambria Math" panose="02040503050406030204" pitchFamily="18" charset="0"/>
                          </a:rPr>
                          <m:t>𝑔</m:t>
                        </m:r>
                      </m:sub>
                      <m:sup>
                        <m:r>
                          <a:rPr lang="en-US" sz="1600" b="0" i="1">
                            <a:solidFill>
                              <a:srgbClr val="7030A0"/>
                            </a:solidFill>
                            <a:latin typeface="Cambria Math" panose="02040503050406030204" pitchFamily="18" charset="0"/>
                          </a:rPr>
                          <m:t>∗</m:t>
                        </m:r>
                      </m:sup>
                    </m:sSubSup>
                  </m:oMath>
                </a14:m>
                <a:r>
                  <a:rPr lang="en-US" sz="1600" dirty="0">
                    <a:solidFill>
                      <a:srgbClr val="7030A0"/>
                    </a:solidFill>
                    <a:latin typeface="Times New Roman" panose="02020603050405020304" pitchFamily="18" charset="0"/>
                    <a:ea typeface="SimSun" panose="02010600030101010101" pitchFamily="2" charset="-122"/>
                  </a:rPr>
                  <a:t>, </a:t>
                </a:r>
                <a14:m>
                  <m:oMath xmlns:m="http://schemas.openxmlformats.org/officeDocument/2006/math">
                    <m:sSubSup>
                      <m:sSubSupPr>
                        <m:ctrlPr>
                          <a:rPr lang="en-US" sz="1600" i="1">
                            <a:solidFill>
                              <a:srgbClr val="7030A0"/>
                            </a:solidFill>
                            <a:latin typeface="Cambria Math" panose="02040503050406030204" pitchFamily="18" charset="0"/>
                          </a:rPr>
                        </m:ctrlPr>
                      </m:sSubSupPr>
                      <m:e>
                        <m:r>
                          <a:rPr lang="en-US" sz="1600" b="0" i="1" smtClean="0">
                            <a:solidFill>
                              <a:srgbClr val="7030A0"/>
                            </a:solidFill>
                            <a:latin typeface="Cambria Math" panose="02040503050406030204" pitchFamily="18" charset="0"/>
                          </a:rPr>
                          <m:t>𝑢</m:t>
                        </m:r>
                      </m:e>
                      <m:sub>
                        <m:r>
                          <a:rPr lang="en-US" sz="1600" b="0" i="1">
                            <a:solidFill>
                              <a:srgbClr val="7030A0"/>
                            </a:solidFill>
                            <a:latin typeface="Cambria Math" panose="02040503050406030204" pitchFamily="18" charset="0"/>
                          </a:rPr>
                          <m:t>𝑔</m:t>
                        </m:r>
                      </m:sub>
                      <m:sup>
                        <m:r>
                          <a:rPr lang="en-US" sz="1600" b="0" i="1">
                            <a:solidFill>
                              <a:srgbClr val="7030A0"/>
                            </a:solidFill>
                            <a:latin typeface="Cambria Math" panose="02040503050406030204" pitchFamily="18" charset="0"/>
                          </a:rPr>
                          <m:t>∗</m:t>
                        </m:r>
                      </m:sup>
                    </m:sSubSup>
                    <m:r>
                      <a:rPr lang="en-US" sz="1600" b="0" i="1" smtClean="0">
                        <a:solidFill>
                          <a:srgbClr val="7030A0"/>
                        </a:solidFill>
                        <a:latin typeface="Cambria Math" panose="02040503050406030204" pitchFamily="18" charset="0"/>
                      </a:rPr>
                      <m:t>) </m:t>
                    </m:r>
                    <m:r>
                      <a:rPr lang="en-US" sz="1600" b="0" i="1" smtClean="0">
                        <a:solidFill>
                          <a:srgbClr val="7030A0"/>
                        </a:solidFill>
                        <a:latin typeface="Cambria Math" panose="02040503050406030204" pitchFamily="18" charset="0"/>
                      </a:rPr>
                      <m:t>𝑖𝑠</m:t>
                    </m:r>
                    <m:r>
                      <a:rPr lang="en-US" sz="1600" b="0" i="1" smtClean="0">
                        <a:solidFill>
                          <a:srgbClr val="7030A0"/>
                        </a:solidFill>
                        <a:latin typeface="Cambria Math" panose="02040503050406030204" pitchFamily="18" charset="0"/>
                      </a:rPr>
                      <m:t> </m:t>
                    </m:r>
                    <m:r>
                      <a:rPr lang="en-US" sz="1600" b="0" i="1" smtClean="0">
                        <a:solidFill>
                          <a:srgbClr val="7030A0"/>
                        </a:solidFill>
                        <a:latin typeface="Cambria Math" panose="02040503050406030204" pitchFamily="18" charset="0"/>
                      </a:rPr>
                      <m:t>𝑎𝑙𝑠𝑜</m:t>
                    </m:r>
                    <m:r>
                      <a:rPr lang="en-US" sz="1600" b="0" i="1" smtClean="0">
                        <a:solidFill>
                          <a:srgbClr val="7030A0"/>
                        </a:solidFill>
                        <a:latin typeface="Cambria Math" panose="02040503050406030204" pitchFamily="18" charset="0"/>
                      </a:rPr>
                      <m:t> </m:t>
                    </m:r>
                    <m:r>
                      <a:rPr lang="en-US" sz="1600" b="0" i="1" smtClean="0">
                        <a:solidFill>
                          <a:srgbClr val="7030A0"/>
                        </a:solidFill>
                        <a:latin typeface="Cambria Math" panose="02040503050406030204" pitchFamily="18" charset="0"/>
                      </a:rPr>
                      <m:t>𝑎𝑛</m:t>
                    </m:r>
                    <m:r>
                      <a:rPr lang="en-US" sz="1600" b="0" i="1" smtClean="0">
                        <a:solidFill>
                          <a:srgbClr val="7030A0"/>
                        </a:solidFill>
                        <a:latin typeface="Cambria Math" panose="02040503050406030204" pitchFamily="18" charset="0"/>
                      </a:rPr>
                      <m:t> </m:t>
                    </m:r>
                    <m:r>
                      <a:rPr lang="en-US" sz="1600" b="0" i="1" smtClean="0">
                        <a:solidFill>
                          <a:srgbClr val="7030A0"/>
                        </a:solidFill>
                        <a:latin typeface="Cambria Math" panose="02040503050406030204" pitchFamily="18" charset="0"/>
                      </a:rPr>
                      <m:t>𝑜𝑝𝑡𝑖𝑚𝑎𝑙</m:t>
                    </m:r>
                    <m:r>
                      <a:rPr lang="en-US" sz="1600" b="0" i="1" smtClean="0">
                        <a:solidFill>
                          <a:srgbClr val="7030A0"/>
                        </a:solidFill>
                        <a:latin typeface="Cambria Math" panose="02040503050406030204" pitchFamily="18" charset="0"/>
                      </a:rPr>
                      <m:t> </m:t>
                    </m:r>
                    <m:r>
                      <a:rPr lang="en-US" sz="1600" b="0" i="1" smtClean="0">
                        <a:solidFill>
                          <a:srgbClr val="7030A0"/>
                        </a:solidFill>
                        <a:latin typeface="Cambria Math" panose="02040503050406030204" pitchFamily="18" charset="0"/>
                      </a:rPr>
                      <m:t>𝑠𝑜𝑙𝑢𝑡𝑖𝑜𝑛</m:t>
                    </m:r>
                  </m:oMath>
                </a14:m>
                <a:endParaRPr lang="en-US" sz="1600" dirty="0">
                  <a:solidFill>
                    <a:srgbClr val="7030A0"/>
                  </a:solidFill>
                  <a:latin typeface="Times New Roman" panose="02020603050405020304" pitchFamily="18" charset="0"/>
                  <a:ea typeface="SimSun" panose="02010600030101010101" pitchFamily="2" charset="-122"/>
                </a:endParaRPr>
              </a:p>
            </p:txBody>
          </p:sp>
        </mc:Choice>
        <mc:Fallback xmlns="">
          <p:sp>
            <p:nvSpPr>
              <p:cNvPr id="18" name="Rectangle 17">
                <a:extLst>
                  <a:ext uri="{FF2B5EF4-FFF2-40B4-BE49-F238E27FC236}">
                    <a16:creationId xmlns:a16="http://schemas.microsoft.com/office/drawing/2014/main" id="{615F6FB0-B515-4650-B8F7-DA7C7249DEFC}"/>
                  </a:ext>
                </a:extLst>
              </p:cNvPr>
              <p:cNvSpPr>
                <a:spLocks noRot="1" noChangeAspect="1" noMove="1" noResize="1" noEditPoints="1" noAdjustHandles="1" noChangeArrowheads="1" noChangeShapeType="1" noTextEdit="1"/>
              </p:cNvSpPr>
              <p:nvPr/>
            </p:nvSpPr>
            <p:spPr>
              <a:xfrm>
                <a:off x="152400" y="700561"/>
                <a:ext cx="3429000" cy="2240870"/>
              </a:xfrm>
              <a:prstGeom prst="rect">
                <a:avLst/>
              </a:prstGeom>
              <a:blipFill>
                <a:blip r:embed="rId6"/>
                <a:stretch>
                  <a:fillRect l="-1056" t="-1072" r="-42958" b="-804"/>
                </a:stretch>
              </a:blipFill>
              <a:ln w="28575">
                <a:solidFill>
                  <a:schemeClr val="accent1"/>
                </a:solidFill>
              </a:ln>
            </p:spPr>
            <p:txBody>
              <a:bodyPr/>
              <a:lstStyle/>
              <a:p>
                <a:r>
                  <a:rPr lang="en-US">
                    <a:noFill/>
                  </a:rPr>
                  <a:t> </a:t>
                </a:r>
              </a:p>
            </p:txBody>
          </p:sp>
        </mc:Fallback>
      </mc:AlternateContent>
      <p:sp>
        <p:nvSpPr>
          <p:cNvPr id="19" name="Title 18">
            <a:extLst>
              <a:ext uri="{FF2B5EF4-FFF2-40B4-BE49-F238E27FC236}">
                <a16:creationId xmlns:a16="http://schemas.microsoft.com/office/drawing/2014/main" id="{D78DE291-F34A-4E8D-91B8-40091BDBE590}"/>
              </a:ext>
            </a:extLst>
          </p:cNvPr>
          <p:cNvSpPr>
            <a:spLocks noGrp="1"/>
          </p:cNvSpPr>
          <p:nvPr>
            <p:ph type="title"/>
          </p:nvPr>
        </p:nvSpPr>
        <p:spPr>
          <a:xfrm flipV="1">
            <a:off x="457200" y="0"/>
            <a:ext cx="8229600" cy="274638"/>
          </a:xfrm>
        </p:spPr>
        <p:txBody>
          <a:bodyPr>
            <a:normAutofit fontScale="90000"/>
          </a:bodyPr>
          <a:lstStyle/>
          <a:p>
            <a:r>
              <a:rPr lang="en-US" dirty="0"/>
              <a:t> </a:t>
            </a:r>
          </a:p>
        </p:txBody>
      </p:sp>
      <p:sp>
        <p:nvSpPr>
          <p:cNvPr id="20" name="Slide Number Placeholder 3">
            <a:extLst>
              <a:ext uri="{FF2B5EF4-FFF2-40B4-BE49-F238E27FC236}">
                <a16:creationId xmlns:a16="http://schemas.microsoft.com/office/drawing/2014/main" id="{B54BF751-D391-4016-812E-889FD5E7CDB2}"/>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solidFill>
                  <a:schemeClr val="bg1"/>
                </a:solidFill>
              </a:rPr>
              <a:pPr algn="ctr"/>
              <a:t>11</a:t>
            </a:fld>
            <a:endParaRPr lang="en-US" dirty="0">
              <a:solidFill>
                <a:schemeClr val="bg1"/>
              </a:solidFill>
            </a:endParaRPr>
          </a:p>
        </p:txBody>
      </p:sp>
    </p:spTree>
    <p:extLst>
      <p:ext uri="{BB962C8B-B14F-4D97-AF65-F5344CB8AC3E}">
        <p14:creationId xmlns:p14="http://schemas.microsoft.com/office/powerpoint/2010/main" val="2845158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62906-9071-4BA2-AEB8-80FD70B1CA6C}"/>
              </a:ext>
            </a:extLst>
          </p:cNvPr>
          <p:cNvSpPr>
            <a:spLocks noGrp="1"/>
          </p:cNvSpPr>
          <p:nvPr>
            <p:ph type="title"/>
          </p:nvPr>
        </p:nvSpPr>
        <p:spPr>
          <a:xfrm>
            <a:off x="381000" y="304800"/>
            <a:ext cx="8229600" cy="487362"/>
          </a:xfrm>
        </p:spPr>
        <p:txBody>
          <a:bodyPr>
            <a:noAutofit/>
          </a:bodyPr>
          <a:lstStyle/>
          <a:p>
            <a:r>
              <a:rPr lang="en-US" sz="2800" b="0" dirty="0"/>
              <a:t>AIC price solved from LP relaxation with p-cut can eliminate make whole payments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8F24FFD-6B77-43F3-9010-9DE0E7CCBA38}"/>
                  </a:ext>
                </a:extLst>
              </p:cNvPr>
              <p:cNvSpPr>
                <a:spLocks noGrp="1"/>
              </p:cNvSpPr>
              <p:nvPr>
                <p:ph idx="1"/>
              </p:nvPr>
            </p:nvSpPr>
            <p:spPr>
              <a:xfrm>
                <a:off x="152400" y="1371600"/>
                <a:ext cx="8839200" cy="3764340"/>
              </a:xfrm>
            </p:spPr>
            <p:txBody>
              <a:bodyPr>
                <a:normAutofit fontScale="77500" lnSpcReduction="20000"/>
              </a:bodyPr>
              <a:lstStyle/>
              <a:p>
                <a:pPr>
                  <a:lnSpc>
                    <a:spcPct val="110000"/>
                  </a:lnSpc>
                </a:pPr>
                <a14:m>
                  <m:oMath xmlns:m="http://schemas.openxmlformats.org/officeDocument/2006/math">
                    <m:r>
                      <m:rPr>
                        <m:nor/>
                      </m:rPr>
                      <a:rPr lang="en-US" sz="2800" b="1"/>
                      <m:t>Proposition</m:t>
                    </m:r>
                    <m:r>
                      <m:rPr>
                        <m:nor/>
                      </m:rPr>
                      <a:rPr lang="en-US" sz="2800" b="1"/>
                      <m:t> 1</m:t>
                    </m:r>
                    <m:r>
                      <m:rPr>
                        <m:nor/>
                      </m:rPr>
                      <a:rPr lang="en-US" sz="2800"/>
                      <m:t>: </m:t>
                    </m:r>
                    <m:r>
                      <m:rPr>
                        <m:nor/>
                      </m:rPr>
                      <a:rPr lang="en-US" sz="2800"/>
                      <m:t>There</m:t>
                    </m:r>
                    <m:r>
                      <m:rPr>
                        <m:nor/>
                      </m:rPr>
                      <a:rPr lang="en-US" sz="2800"/>
                      <m:t> </m:t>
                    </m:r>
                    <m:r>
                      <m:rPr>
                        <m:nor/>
                      </m:rPr>
                      <a:rPr lang="en-US" sz="2800"/>
                      <m:t>is</m:t>
                    </m:r>
                    <m:r>
                      <m:rPr>
                        <m:nor/>
                      </m:rPr>
                      <a:rPr lang="en-US" sz="2800"/>
                      <m:t> </m:t>
                    </m:r>
                    <m:r>
                      <m:rPr>
                        <m:nor/>
                      </m:rPr>
                      <a:rPr lang="en-US" sz="2800"/>
                      <m:t>no</m:t>
                    </m:r>
                    <m:r>
                      <m:rPr>
                        <m:nor/>
                      </m:rPr>
                      <a:rPr lang="en-US" sz="2800"/>
                      <m:t> </m:t>
                    </m:r>
                    <m:r>
                      <m:rPr>
                        <m:nor/>
                      </m:rPr>
                      <a:rPr lang="en-US" sz="2800"/>
                      <m:t>opportunity</m:t>
                    </m:r>
                    <m:r>
                      <m:rPr>
                        <m:nor/>
                      </m:rPr>
                      <a:rPr lang="en-US" sz="2800"/>
                      <m:t> </m:t>
                    </m:r>
                    <m:r>
                      <m:rPr>
                        <m:nor/>
                      </m:rPr>
                      <a:rPr lang="en-US" sz="2800"/>
                      <m:t>cost</m:t>
                    </m:r>
                    <m:r>
                      <m:rPr>
                        <m:nor/>
                      </m:rPr>
                      <a:rPr lang="en-US" sz="2800"/>
                      <m:t> </m:t>
                    </m:r>
                    <m:r>
                      <m:rPr>
                        <m:nor/>
                      </m:rPr>
                      <a:rPr lang="en-US" sz="2800"/>
                      <m:t>for</m:t>
                    </m:r>
                    <m:r>
                      <m:rPr>
                        <m:nor/>
                      </m:rPr>
                      <a:rPr lang="en-US" sz="2800"/>
                      <m:t> </m:t>
                    </m:r>
                    <m:sSup>
                      <m:sSupPr>
                        <m:ctrlPr>
                          <a:rPr lang="en-US" sz="2800" i="1">
                            <a:latin typeface="Cambria Math" panose="02040503050406030204" pitchFamily="18" charset="0"/>
                          </a:rPr>
                        </m:ctrlPr>
                      </m:sSupPr>
                      <m:e>
                        <m:r>
                          <a:rPr lang="en-US" sz="2800" i="1">
                            <a:latin typeface="Cambria Math" panose="02040503050406030204" pitchFamily="18" charset="0"/>
                          </a:rPr>
                          <m:t>𝑣</m:t>
                        </m:r>
                      </m:e>
                      <m:sup>
                        <m:r>
                          <a:rPr lang="en-US" sz="2800" i="1">
                            <a:latin typeface="Cambria Math" panose="02040503050406030204" pitchFamily="18" charset="0"/>
                          </a:rPr>
                          <m:t>𝐴𝐼𝐶</m:t>
                        </m:r>
                      </m:sup>
                    </m:sSup>
                    <m:d>
                      <m:dPr>
                        <m:ctrlPr>
                          <a:rPr lang="en-US" sz="2800" i="1">
                            <a:latin typeface="Cambria Math" panose="02040503050406030204" pitchFamily="18" charset="0"/>
                          </a:rPr>
                        </m:ctrlPr>
                      </m:dPr>
                      <m:e>
                        <m:r>
                          <a:rPr lang="en-US" sz="2800" i="1">
                            <a:latin typeface="Cambria Math" panose="02040503050406030204" pitchFamily="18" charset="0"/>
                          </a:rPr>
                          <m:t>𝑑</m:t>
                        </m:r>
                        <m:r>
                          <a:rPr lang="en-US" sz="2800" i="1">
                            <a:latin typeface="Cambria Math" panose="02040503050406030204" pitchFamily="18" charset="0"/>
                          </a:rPr>
                          <m:t>,</m:t>
                        </m:r>
                        <m:sSubSup>
                          <m:sSubSupPr>
                            <m:ctrlPr>
                              <a:rPr lang="en-US" sz="2800" i="1">
                                <a:latin typeface="Cambria Math" panose="02040503050406030204" pitchFamily="18" charset="0"/>
                              </a:rPr>
                            </m:ctrlPr>
                          </m:sSubSupPr>
                          <m:e>
                            <m:r>
                              <a:rPr lang="en-US" sz="2800" i="1">
                                <a:latin typeface="Cambria Math" panose="02040503050406030204" pitchFamily="18" charset="0"/>
                              </a:rPr>
                              <m:t>𝑝</m:t>
                            </m:r>
                          </m:e>
                          <m:sub>
                            <m:r>
                              <a:rPr lang="en-US" sz="2800" i="1">
                                <a:latin typeface="Cambria Math" panose="02040503050406030204" pitchFamily="18" charset="0"/>
                              </a:rPr>
                              <m:t>𝑔𝑡</m:t>
                            </m:r>
                          </m:sub>
                          <m:sup>
                            <m:r>
                              <a:rPr lang="en-US" sz="2800" i="1">
                                <a:latin typeface="Cambria Math" panose="02040503050406030204" pitchFamily="18" charset="0"/>
                              </a:rPr>
                              <m:t>∗</m:t>
                            </m:r>
                          </m:sup>
                        </m:sSubSup>
                        <m:r>
                          <a:rPr lang="en-US" sz="2800" i="1">
                            <a:latin typeface="Cambria Math" panose="02040503050406030204" pitchFamily="18" charset="0"/>
                          </a:rPr>
                          <m:t>,</m:t>
                        </m:r>
                        <m:r>
                          <a:rPr lang="en-US" sz="2800" i="1">
                            <a:latin typeface="Cambria Math" panose="02040503050406030204" pitchFamily="18" charset="0"/>
                          </a:rPr>
                          <m:t>𝜀</m:t>
                        </m:r>
                      </m:e>
                    </m:d>
                    <m:r>
                      <m:rPr>
                        <m:nor/>
                      </m:rPr>
                      <a:rPr lang="en-US" sz="2800"/>
                      <m:t> </m:t>
                    </m:r>
                    <m:r>
                      <m:rPr>
                        <m:nor/>
                      </m:rPr>
                      <a:rPr lang="en-US" sz="2800"/>
                      <m:t>under</m:t>
                    </m:r>
                    <m:r>
                      <m:rPr>
                        <m:nor/>
                      </m:rPr>
                      <a:rPr lang="en-US" sz="2800"/>
                      <m:t> </m:t>
                    </m:r>
                    <m:r>
                      <m:rPr>
                        <m:nor/>
                      </m:rPr>
                      <a:rPr lang="en-US" sz="2800"/>
                      <m:t>LMP</m:t>
                    </m:r>
                    <m:r>
                      <m:rPr>
                        <m:nor/>
                      </m:rPr>
                      <a:rPr lang="en-US" sz="2800"/>
                      <m:t>. </m:t>
                    </m:r>
                    <m:r>
                      <m:rPr>
                        <m:nor/>
                      </m:rPr>
                      <a:rPr lang="en-US" sz="2800"/>
                      <m:t>The</m:t>
                    </m:r>
                    <m:r>
                      <m:rPr>
                        <m:nor/>
                      </m:rPr>
                      <a:rPr lang="en-US" sz="2800"/>
                      <m:t> </m:t>
                    </m:r>
                    <m:r>
                      <m:rPr>
                        <m:nor/>
                      </m:rPr>
                      <a:rPr lang="en-US" sz="2800"/>
                      <m:t>total</m:t>
                    </m:r>
                    <m:r>
                      <m:rPr>
                        <m:nor/>
                      </m:rPr>
                      <a:rPr lang="en-US" sz="2800"/>
                      <m:t> </m:t>
                    </m:r>
                    <m:r>
                      <m:rPr>
                        <m:nor/>
                      </m:rPr>
                      <a:rPr lang="en-US" sz="2800"/>
                      <m:t>uplift</m:t>
                    </m:r>
                    <m:r>
                      <m:rPr>
                        <m:nor/>
                      </m:rPr>
                      <a:rPr lang="en-US" sz="2800"/>
                      <m:t> </m:t>
                    </m:r>
                    <m:r>
                      <m:rPr>
                        <m:nor/>
                      </m:rPr>
                      <a:rPr lang="en-US" sz="2800"/>
                      <m:t>equals</m:t>
                    </m:r>
                    <m:r>
                      <m:rPr>
                        <m:nor/>
                      </m:rPr>
                      <a:rPr lang="en-US" sz="2800"/>
                      <m:t> </m:t>
                    </m:r>
                    <m:r>
                      <m:rPr>
                        <m:nor/>
                      </m:rPr>
                      <a:rPr lang="en-US" sz="2800"/>
                      <m:t>the</m:t>
                    </m:r>
                    <m:r>
                      <m:rPr>
                        <m:nor/>
                      </m:rPr>
                      <a:rPr lang="en-US" sz="2800"/>
                      <m:t> </m:t>
                    </m:r>
                    <m:r>
                      <m:rPr>
                        <m:nor/>
                      </m:rPr>
                      <a:rPr lang="en-US" sz="2800"/>
                      <m:t>total</m:t>
                    </m:r>
                    <m:r>
                      <m:rPr>
                        <m:nor/>
                      </m:rPr>
                      <a:rPr lang="en-US" sz="2800"/>
                      <m:t> </m:t>
                    </m:r>
                    <m:r>
                      <m:rPr>
                        <m:nor/>
                      </m:rPr>
                      <a:rPr lang="en-US" sz="2800"/>
                      <m:t>MWP</m:t>
                    </m:r>
                    <m:r>
                      <m:rPr>
                        <m:nor/>
                      </m:rPr>
                      <a:rPr lang="en-US" sz="2800"/>
                      <m:t>.</m:t>
                    </m:r>
                  </m:oMath>
                </a14:m>
                <a:endParaRPr lang="en-US" sz="2800" dirty="0"/>
              </a:p>
              <a:p>
                <a:pPr>
                  <a:lnSpc>
                    <a:spcPct val="110000"/>
                  </a:lnSpc>
                </a:pPr>
                <a:r>
                  <a:rPr lang="en-US" sz="2800" b="1" dirty="0"/>
                  <a:t>Proposition 2</a:t>
                </a:r>
                <a:r>
                  <a:rPr lang="en-US" sz="2800" dirty="0"/>
                  <a:t>: Under optimal solution </a:t>
                </a:r>
                <a14:m>
                  <m:oMath xmlns:m="http://schemas.openxmlformats.org/officeDocument/2006/math">
                    <m:r>
                      <a:rPr lang="en-US" sz="2800" i="1" smtClean="0">
                        <a:solidFill>
                          <a:schemeClr val="tx1"/>
                        </a:solidFill>
                        <a:latin typeface="Cambria Math" panose="02040503050406030204" pitchFamily="18" charset="0"/>
                      </a:rPr>
                      <m:t>(</m:t>
                    </m:r>
                    <m:sSubSup>
                      <m:sSubSupPr>
                        <m:ctrlPr>
                          <a:rPr lang="en-US" sz="2800" i="1">
                            <a:solidFill>
                              <a:schemeClr val="tx1"/>
                            </a:solidFill>
                            <a:latin typeface="Cambria Math" panose="02040503050406030204" pitchFamily="18" charset="0"/>
                          </a:rPr>
                        </m:ctrlPr>
                      </m:sSubSupPr>
                      <m:e>
                        <m:r>
                          <a:rPr lang="en-US" sz="2800" i="1">
                            <a:solidFill>
                              <a:schemeClr val="tx1"/>
                            </a:solidFill>
                            <a:latin typeface="Cambria Math" panose="02040503050406030204" pitchFamily="18" charset="0"/>
                          </a:rPr>
                          <m:t>𝑝</m:t>
                        </m:r>
                      </m:e>
                      <m:sub>
                        <m:r>
                          <a:rPr lang="en-US" sz="2800" i="1">
                            <a:solidFill>
                              <a:schemeClr val="tx1"/>
                            </a:solidFill>
                            <a:latin typeface="Cambria Math" panose="02040503050406030204" pitchFamily="18" charset="0"/>
                          </a:rPr>
                          <m:t>𝑔</m:t>
                        </m:r>
                      </m:sub>
                      <m:sup>
                        <m:r>
                          <a:rPr lang="en-US" sz="2800" i="1">
                            <a:solidFill>
                              <a:schemeClr val="tx1"/>
                            </a:solidFill>
                            <a:latin typeface="Cambria Math" panose="02040503050406030204" pitchFamily="18" charset="0"/>
                          </a:rPr>
                          <m:t>∗</m:t>
                        </m:r>
                      </m:sup>
                    </m:sSubSup>
                  </m:oMath>
                </a14:m>
                <a:r>
                  <a:rPr lang="en-US" sz="2800" dirty="0">
                    <a:solidFill>
                      <a:schemeClr val="tx1"/>
                    </a:solidFill>
                    <a:latin typeface="Times New Roman" panose="02020603050405020304" pitchFamily="18" charset="0"/>
                    <a:ea typeface="SimSun" panose="02010600030101010101" pitchFamily="2" charset="-122"/>
                  </a:rPr>
                  <a:t>, </a:t>
                </a:r>
                <a14:m>
                  <m:oMath xmlns:m="http://schemas.openxmlformats.org/officeDocument/2006/math">
                    <m:sSubSup>
                      <m:sSubSupPr>
                        <m:ctrlPr>
                          <a:rPr lang="en-US" sz="2800" i="1">
                            <a:solidFill>
                              <a:schemeClr val="tx1"/>
                            </a:solidFill>
                            <a:latin typeface="Cambria Math" panose="02040503050406030204" pitchFamily="18" charset="0"/>
                          </a:rPr>
                        </m:ctrlPr>
                      </m:sSubSupPr>
                      <m:e>
                        <m:r>
                          <a:rPr lang="en-US" sz="2800" i="1">
                            <a:solidFill>
                              <a:schemeClr val="tx1"/>
                            </a:solidFill>
                            <a:latin typeface="Cambria Math" panose="02040503050406030204" pitchFamily="18" charset="0"/>
                          </a:rPr>
                          <m:t>𝑢</m:t>
                        </m:r>
                      </m:e>
                      <m:sub>
                        <m:r>
                          <a:rPr lang="en-US" sz="2800" i="1">
                            <a:solidFill>
                              <a:schemeClr val="tx1"/>
                            </a:solidFill>
                            <a:latin typeface="Cambria Math" panose="02040503050406030204" pitchFamily="18" charset="0"/>
                          </a:rPr>
                          <m:t>𝑔</m:t>
                        </m:r>
                      </m:sub>
                      <m:sup>
                        <m:r>
                          <a:rPr lang="en-US" sz="2800" i="1">
                            <a:solidFill>
                              <a:schemeClr val="tx1"/>
                            </a:solidFill>
                            <a:latin typeface="Cambria Math" panose="02040503050406030204" pitchFamily="18" charset="0"/>
                          </a:rPr>
                          <m:t>∗</m:t>
                        </m:r>
                      </m:sup>
                    </m:sSubSup>
                    <m:r>
                      <a:rPr lang="en-US" sz="2800" i="1">
                        <a:solidFill>
                          <a:schemeClr val="tx1"/>
                        </a:solidFill>
                        <a:latin typeface="Cambria Math" panose="02040503050406030204" pitchFamily="18" charset="0"/>
                      </a:rPr>
                      <m:t>) </m:t>
                    </m:r>
                  </m:oMath>
                </a14:m>
                <a:r>
                  <a:rPr lang="en-US" sz="2800" dirty="0">
                    <a:solidFill>
                      <a:schemeClr val="tx1"/>
                    </a:solidFill>
                  </a:rPr>
                  <a:t>, </a:t>
                </a:r>
                <a:r>
                  <a:rPr lang="en-US" sz="2800" dirty="0"/>
                  <a:t>For the commitment block requiring MWP under LMP, i.e., the subset </a:t>
                </a:r>
                <a14:m>
                  <m:oMath xmlns:m="http://schemas.openxmlformats.org/officeDocument/2006/math">
                    <m:d>
                      <m:dPr>
                        <m:ctrlPr>
                          <a:rPr lang="en-US" sz="2800" i="1">
                            <a:latin typeface="Cambria Math" panose="02040503050406030204" pitchFamily="18" charset="0"/>
                          </a:rPr>
                        </m:ctrlPr>
                      </m:dPr>
                      <m:e>
                        <m:r>
                          <a:rPr lang="en-US" sz="2800" i="1">
                            <a:latin typeface="Cambria Math" panose="02040503050406030204" pitchFamily="18" charset="0"/>
                          </a:rPr>
                          <m:t>𝑔</m:t>
                        </m:r>
                        <m:r>
                          <a:rPr lang="en-US" sz="2800" i="1">
                            <a:latin typeface="Cambria Math" panose="02040503050406030204" pitchFamily="18" charset="0"/>
                          </a:rPr>
                          <m:t>,</m:t>
                        </m:r>
                        <m:r>
                          <a:rPr lang="en-US" sz="2800" i="1">
                            <a:latin typeface="Cambria Math" panose="02040503050406030204" pitchFamily="18" charset="0"/>
                          </a:rPr>
                          <m:t>𝑡</m:t>
                        </m:r>
                      </m:e>
                    </m:d>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𝑆</m:t>
                        </m:r>
                      </m:e>
                      <m:sup>
                        <m:r>
                          <a:rPr lang="en-US" sz="2800" i="1">
                            <a:latin typeface="Cambria Math" panose="02040503050406030204" pitchFamily="18" charset="0"/>
                          </a:rPr>
                          <m:t>𝑀𝑊𝑃</m:t>
                        </m:r>
                      </m:sup>
                    </m:sSup>
                  </m:oMath>
                </a14:m>
                <a:r>
                  <a:rPr lang="en-US" sz="2800" dirty="0"/>
                  <a:t>, the solution in </a:t>
                </a:r>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rPr>
                          <m:t>𝑣</m:t>
                        </m:r>
                        <m:r>
                          <a:rPr lang="en-US" sz="2800" i="1">
                            <a:latin typeface="Cambria Math" panose="02040503050406030204" pitchFamily="18" charset="0"/>
                          </a:rPr>
                          <m:t>_</m:t>
                        </m:r>
                        <m:r>
                          <a:rPr lang="en-US" sz="2800" i="1">
                            <a:latin typeface="Cambria Math" panose="02040503050406030204" pitchFamily="18" charset="0"/>
                          </a:rPr>
                          <m:t>𝑟𝑒𝑙</m:t>
                        </m:r>
                      </m:e>
                      <m:sup>
                        <m:r>
                          <a:rPr lang="en-US" sz="2800" i="1">
                            <a:latin typeface="Cambria Math" panose="02040503050406030204" pitchFamily="18" charset="0"/>
                          </a:rPr>
                          <m:t>𝐴𝐼𝐶</m:t>
                        </m:r>
                      </m:sup>
                    </m:sSup>
                    <m:d>
                      <m:dPr>
                        <m:ctrlPr>
                          <a:rPr lang="en-US" sz="2800" i="1">
                            <a:latin typeface="Cambria Math" panose="02040503050406030204" pitchFamily="18" charset="0"/>
                          </a:rPr>
                        </m:ctrlPr>
                      </m:dPr>
                      <m:e>
                        <m:r>
                          <a:rPr lang="en-US" sz="2800" i="1">
                            <a:latin typeface="Cambria Math" panose="02040503050406030204" pitchFamily="18" charset="0"/>
                          </a:rPr>
                          <m:t>𝑑</m:t>
                        </m:r>
                        <m:r>
                          <a:rPr lang="en-US" sz="2800" i="1">
                            <a:latin typeface="Cambria Math" panose="02040503050406030204" pitchFamily="18" charset="0"/>
                          </a:rPr>
                          <m:t>,</m:t>
                        </m:r>
                        <m:sSubSup>
                          <m:sSubSupPr>
                            <m:ctrlPr>
                              <a:rPr lang="en-US" sz="2800" i="1">
                                <a:latin typeface="Cambria Math" panose="02040503050406030204" pitchFamily="18" charset="0"/>
                              </a:rPr>
                            </m:ctrlPr>
                          </m:sSubSupPr>
                          <m:e>
                            <m:r>
                              <a:rPr lang="en-US" sz="2800" i="1">
                                <a:latin typeface="Cambria Math" panose="02040503050406030204" pitchFamily="18" charset="0"/>
                              </a:rPr>
                              <m:t>𝑝</m:t>
                            </m:r>
                          </m:e>
                          <m:sub>
                            <m:r>
                              <a:rPr lang="en-US" sz="2800" i="1">
                                <a:latin typeface="Cambria Math" panose="02040503050406030204" pitchFamily="18" charset="0"/>
                              </a:rPr>
                              <m:t>𝑔𝑡</m:t>
                            </m:r>
                          </m:sub>
                          <m:sup>
                            <m:r>
                              <a:rPr lang="en-US" sz="2800" i="1">
                                <a:latin typeface="Cambria Math" panose="02040503050406030204" pitchFamily="18" charset="0"/>
                              </a:rPr>
                              <m:t>∗</m:t>
                            </m:r>
                          </m:sup>
                        </m:sSubSup>
                        <m:r>
                          <a:rPr lang="en-US" sz="2800" i="1">
                            <a:latin typeface="Cambria Math" panose="02040503050406030204" pitchFamily="18" charset="0"/>
                          </a:rPr>
                          <m:t>,</m:t>
                        </m:r>
                        <m:r>
                          <a:rPr lang="en-US" sz="2800" i="1">
                            <a:latin typeface="Cambria Math" panose="02040503050406030204" pitchFamily="18" charset="0"/>
                          </a:rPr>
                          <m:t>𝜀</m:t>
                        </m:r>
                      </m:e>
                    </m:d>
                  </m:oMath>
                </a14:m>
                <a:r>
                  <a:rPr lang="en-US" sz="2800" dirty="0"/>
                  <a:t> cannot be </a:t>
                </a:r>
                <a14:m>
                  <m:oMath xmlns:m="http://schemas.openxmlformats.org/officeDocument/2006/math">
                    <m:sSubSup>
                      <m:sSubSupPr>
                        <m:ctrlPr>
                          <a:rPr lang="en-US" sz="2800" i="1">
                            <a:latin typeface="Cambria Math" panose="02040503050406030204" pitchFamily="18" charset="0"/>
                          </a:rPr>
                        </m:ctrlPr>
                      </m:sSubSupPr>
                      <m:e>
                        <m:r>
                          <a:rPr lang="en-US" sz="2800" i="1">
                            <a:latin typeface="Cambria Math" panose="02040503050406030204" pitchFamily="18" charset="0"/>
                          </a:rPr>
                          <m:t>𝑢</m:t>
                        </m:r>
                      </m:e>
                      <m:sub>
                        <m:r>
                          <a:rPr lang="en-US" sz="2800" i="1">
                            <a:latin typeface="Cambria Math" panose="02040503050406030204" pitchFamily="18" charset="0"/>
                          </a:rPr>
                          <m:t>𝑔</m:t>
                        </m:r>
                        <m:r>
                          <a:rPr lang="en-US" sz="2800" i="1">
                            <a:latin typeface="Cambria Math" panose="02040503050406030204" pitchFamily="18" charset="0"/>
                          </a:rPr>
                          <m:t>,</m:t>
                        </m:r>
                        <m:r>
                          <a:rPr lang="en-US" sz="2800" i="1">
                            <a:latin typeface="Cambria Math" panose="02040503050406030204" pitchFamily="18" charset="0"/>
                          </a:rPr>
                          <m:t>𝑡</m:t>
                        </m:r>
                      </m:sub>
                      <m:sup>
                        <m:r>
                          <a:rPr lang="en-US" sz="2800" i="1">
                            <a:latin typeface="Cambria Math" panose="02040503050406030204" pitchFamily="18" charset="0"/>
                          </a:rPr>
                          <m:t>∗∗</m:t>
                        </m:r>
                      </m:sup>
                    </m:sSubSup>
                    <m:r>
                      <a:rPr lang="en-US" sz="2800" i="1">
                        <a:latin typeface="Cambria Math" panose="02040503050406030204" pitchFamily="18" charset="0"/>
                      </a:rPr>
                      <m:t>=0</m:t>
                    </m:r>
                  </m:oMath>
                </a14:m>
                <a:r>
                  <a:rPr lang="en-US" sz="2800" dirty="0"/>
                  <a:t>. </a:t>
                </a:r>
              </a:p>
              <a:p>
                <a:pPr>
                  <a:lnSpc>
                    <a:spcPct val="110000"/>
                  </a:lnSpc>
                </a:pPr>
                <a:r>
                  <a:rPr lang="en-US" sz="2800" b="1" dirty="0"/>
                  <a:t>Proposition 3</a:t>
                </a:r>
                <a:r>
                  <a:rPr lang="en-US" sz="2800" dirty="0"/>
                  <a:t>: Under pricing solution </a:t>
                </a:r>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rPr>
                          <m:t>𝜋</m:t>
                        </m:r>
                      </m:e>
                      <m:sup>
                        <m:r>
                          <a:rPr lang="en-US" sz="2800" i="1">
                            <a:latin typeface="Cambria Math" panose="02040503050406030204" pitchFamily="18" charset="0"/>
                          </a:rPr>
                          <m:t>∗∗</m:t>
                        </m:r>
                      </m:sup>
                    </m:sSup>
                  </m:oMath>
                </a14:m>
                <a:r>
                  <a:rPr lang="en-US" sz="2800" dirty="0"/>
                  <a:t> from </a:t>
                </a:r>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rPr>
                          <m:t>𝑣</m:t>
                        </m:r>
                        <m:r>
                          <a:rPr lang="en-US" sz="2800" i="1">
                            <a:latin typeface="Cambria Math" panose="02040503050406030204" pitchFamily="18" charset="0"/>
                          </a:rPr>
                          <m:t>_</m:t>
                        </m:r>
                        <m:r>
                          <a:rPr lang="en-US" sz="2800" i="1">
                            <a:latin typeface="Cambria Math" panose="02040503050406030204" pitchFamily="18" charset="0"/>
                          </a:rPr>
                          <m:t>𝑟𝑒𝑙</m:t>
                        </m:r>
                      </m:e>
                      <m:sup>
                        <m:r>
                          <a:rPr lang="en-US" sz="2800" i="1">
                            <a:latin typeface="Cambria Math" panose="02040503050406030204" pitchFamily="18" charset="0"/>
                          </a:rPr>
                          <m:t>𝐴𝐼𝐶</m:t>
                        </m:r>
                      </m:sup>
                    </m:sSup>
                    <m:d>
                      <m:dPr>
                        <m:ctrlPr>
                          <a:rPr lang="en-US" sz="2800" i="1">
                            <a:latin typeface="Cambria Math" panose="02040503050406030204" pitchFamily="18" charset="0"/>
                          </a:rPr>
                        </m:ctrlPr>
                      </m:dPr>
                      <m:e>
                        <m:r>
                          <a:rPr lang="en-US" sz="2800" i="1">
                            <a:latin typeface="Cambria Math" panose="02040503050406030204" pitchFamily="18" charset="0"/>
                          </a:rPr>
                          <m:t>𝑑</m:t>
                        </m:r>
                        <m:r>
                          <a:rPr lang="en-US" sz="2800" i="1">
                            <a:latin typeface="Cambria Math" panose="02040503050406030204" pitchFamily="18" charset="0"/>
                          </a:rPr>
                          <m:t>,</m:t>
                        </m:r>
                        <m:sSubSup>
                          <m:sSubSupPr>
                            <m:ctrlPr>
                              <a:rPr lang="en-US" sz="2800" i="1">
                                <a:latin typeface="Cambria Math" panose="02040503050406030204" pitchFamily="18" charset="0"/>
                              </a:rPr>
                            </m:ctrlPr>
                          </m:sSubSupPr>
                          <m:e>
                            <m:r>
                              <a:rPr lang="en-US" sz="2800" i="1">
                                <a:latin typeface="Cambria Math" panose="02040503050406030204" pitchFamily="18" charset="0"/>
                              </a:rPr>
                              <m:t>𝑝</m:t>
                            </m:r>
                          </m:e>
                          <m:sub>
                            <m:r>
                              <a:rPr lang="en-US" sz="2800" i="1">
                                <a:latin typeface="Cambria Math" panose="02040503050406030204" pitchFamily="18" charset="0"/>
                              </a:rPr>
                              <m:t>𝑔𝑡</m:t>
                            </m:r>
                          </m:sub>
                          <m:sup>
                            <m:r>
                              <a:rPr lang="en-US" sz="2800" i="1">
                                <a:latin typeface="Cambria Math" panose="02040503050406030204" pitchFamily="18" charset="0"/>
                              </a:rPr>
                              <m:t>∗</m:t>
                            </m:r>
                          </m:sup>
                        </m:sSubSup>
                        <m:r>
                          <a:rPr lang="en-US" sz="2800" i="1">
                            <a:latin typeface="Cambria Math" panose="02040503050406030204" pitchFamily="18" charset="0"/>
                          </a:rPr>
                          <m:t>,</m:t>
                        </m:r>
                        <m:r>
                          <a:rPr lang="en-US" sz="2800" i="1">
                            <a:latin typeface="Cambria Math" panose="02040503050406030204" pitchFamily="18" charset="0"/>
                          </a:rPr>
                          <m:t>𝜀</m:t>
                        </m:r>
                      </m:e>
                    </m:d>
                  </m:oMath>
                </a14:m>
                <a:r>
                  <a:rPr lang="en-US" sz="2800" dirty="0"/>
                  <a:t>, the commitment block under subset </a:t>
                </a:r>
                <a14:m>
                  <m:oMath xmlns:m="http://schemas.openxmlformats.org/officeDocument/2006/math">
                    <m:d>
                      <m:dPr>
                        <m:ctrlPr>
                          <a:rPr lang="en-US" sz="2800" i="1">
                            <a:latin typeface="Cambria Math" panose="02040503050406030204" pitchFamily="18" charset="0"/>
                          </a:rPr>
                        </m:ctrlPr>
                      </m:dPr>
                      <m:e>
                        <m:r>
                          <a:rPr lang="en-US" sz="2800" i="1">
                            <a:latin typeface="Cambria Math" panose="02040503050406030204" pitchFamily="18" charset="0"/>
                          </a:rPr>
                          <m:t>𝑔</m:t>
                        </m:r>
                        <m:r>
                          <a:rPr lang="en-US" sz="2800" i="1">
                            <a:latin typeface="Cambria Math" panose="02040503050406030204" pitchFamily="18" charset="0"/>
                          </a:rPr>
                          <m:t>,</m:t>
                        </m:r>
                        <m:r>
                          <a:rPr lang="en-US" sz="2800" i="1">
                            <a:latin typeface="Cambria Math" panose="02040503050406030204" pitchFamily="18" charset="0"/>
                          </a:rPr>
                          <m:t>𝑡</m:t>
                        </m:r>
                      </m:e>
                    </m:d>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𝑆</m:t>
                        </m:r>
                      </m:e>
                      <m:sup>
                        <m:r>
                          <a:rPr lang="en-US" sz="2800" i="1">
                            <a:latin typeface="Cambria Math" panose="02040503050406030204" pitchFamily="18" charset="0"/>
                          </a:rPr>
                          <m:t>𝑀𝑊𝑃</m:t>
                        </m:r>
                      </m:sup>
                    </m:sSup>
                  </m:oMath>
                </a14:m>
                <a:r>
                  <a:rPr lang="en-US" sz="2800" dirty="0"/>
                  <a:t> has $0 MWP when </a:t>
                </a:r>
                <a14:m>
                  <m:oMath xmlns:m="http://schemas.openxmlformats.org/officeDocument/2006/math">
                    <m:r>
                      <a:rPr lang="en-US" sz="2800" i="1">
                        <a:latin typeface="Cambria Math" panose="02040503050406030204" pitchFamily="18" charset="0"/>
                      </a:rPr>
                      <m:t>𝜀</m:t>
                    </m:r>
                    <m:r>
                      <a:rPr lang="en-US" sz="2800" i="1">
                        <a:latin typeface="Cambria Math" panose="02040503050406030204" pitchFamily="18" charset="0"/>
                      </a:rPr>
                      <m:t>→0</m:t>
                    </m:r>
                  </m:oMath>
                </a14:m>
                <a:r>
                  <a:rPr lang="en-US" sz="2800" dirty="0"/>
                  <a:t>.</a:t>
                </a:r>
              </a:p>
              <a:p>
                <a:pPr>
                  <a:lnSpc>
                    <a:spcPct val="110000"/>
                  </a:lnSpc>
                </a:pPr>
                <a:endParaRPr lang="en-US" dirty="0"/>
              </a:p>
              <a:p>
                <a:endParaRPr lang="en-US" dirty="0"/>
              </a:p>
            </p:txBody>
          </p:sp>
        </mc:Choice>
        <mc:Fallback xmlns="">
          <p:sp>
            <p:nvSpPr>
              <p:cNvPr id="3" name="Content Placeholder 2">
                <a:extLst>
                  <a:ext uri="{FF2B5EF4-FFF2-40B4-BE49-F238E27FC236}">
                    <a16:creationId xmlns:a16="http://schemas.microsoft.com/office/drawing/2014/main" id="{88F24FFD-6B77-43F3-9010-9DE0E7CCBA38}"/>
                  </a:ext>
                </a:extLst>
              </p:cNvPr>
              <p:cNvSpPr>
                <a:spLocks noGrp="1" noRot="1" noChangeAspect="1" noMove="1" noResize="1" noEditPoints="1" noAdjustHandles="1" noChangeArrowheads="1" noChangeShapeType="1" noTextEdit="1"/>
              </p:cNvSpPr>
              <p:nvPr>
                <p:ph idx="1"/>
              </p:nvPr>
            </p:nvSpPr>
            <p:spPr>
              <a:xfrm>
                <a:off x="152400" y="1371600"/>
                <a:ext cx="8839200" cy="3764340"/>
              </a:xfrm>
              <a:blipFill>
                <a:blip r:embed="rId2"/>
                <a:stretch>
                  <a:fillRect l="-759" t="-647" r="-138"/>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54EAC580-3C24-491B-A37C-AF83D09644B0}"/>
              </a:ext>
            </a:extLst>
          </p:cNvPr>
          <p:cNvSpPr/>
          <p:nvPr/>
        </p:nvSpPr>
        <p:spPr>
          <a:xfrm>
            <a:off x="0" y="5280780"/>
            <a:ext cx="9144000" cy="1569660"/>
          </a:xfrm>
          <a:prstGeom prst="rect">
            <a:avLst/>
          </a:prstGeom>
          <a:solidFill>
            <a:schemeClr val="accent5">
              <a:lumMod val="60000"/>
              <a:lumOff val="40000"/>
            </a:schemeClr>
          </a:solidFill>
        </p:spPr>
        <p:txBody>
          <a:bodyPr wrap="square">
            <a:spAutoFit/>
          </a:bodyPr>
          <a:lstStyle/>
          <a:p>
            <a:r>
              <a:rPr lang="en-US" sz="2400" dirty="0">
                <a:sym typeface="Wingdings" panose="05000000000000000000" pitchFamily="2" charset="2"/>
              </a:rPr>
              <a:t>AIC can be solved with LP relaxation under the following conditions:</a:t>
            </a:r>
          </a:p>
          <a:p>
            <a:pPr marL="457200" indent="-457200">
              <a:buAutoNum type="arabicParenR"/>
            </a:pPr>
            <a:r>
              <a:rPr lang="en-US" sz="2400" dirty="0">
                <a:sym typeface="Wingdings" panose="05000000000000000000" pitchFamily="2" charset="2"/>
              </a:rPr>
              <a:t>Add </a:t>
            </a:r>
            <a:r>
              <a:rPr lang="en-US" sz="2400" b="1" dirty="0">
                <a:sym typeface="Wingdings" panose="05000000000000000000" pitchFamily="2" charset="2"/>
              </a:rPr>
              <a:t>p-cut</a:t>
            </a:r>
            <a:r>
              <a:rPr lang="en-US" sz="2400" dirty="0">
                <a:sym typeface="Wingdings" panose="05000000000000000000" pitchFamily="2" charset="2"/>
              </a:rPr>
              <a:t> based on the </a:t>
            </a:r>
            <a:r>
              <a:rPr lang="en-US" sz="2400" b="1" dirty="0">
                <a:sym typeface="Wingdings" panose="05000000000000000000" pitchFamily="2" charset="2"/>
              </a:rPr>
              <a:t>optimal</a:t>
            </a:r>
            <a:r>
              <a:rPr lang="en-US" sz="2400" dirty="0">
                <a:sym typeface="Wingdings" panose="05000000000000000000" pitchFamily="2" charset="2"/>
              </a:rPr>
              <a:t> UCED solution </a:t>
            </a:r>
          </a:p>
          <a:p>
            <a:pPr marL="457200" indent="-457200">
              <a:buAutoNum type="arabicParenR"/>
            </a:pPr>
            <a:r>
              <a:rPr lang="en-US" sz="2400" dirty="0">
                <a:sym typeface="Wingdings" panose="05000000000000000000" pitchFamily="2" charset="2"/>
              </a:rPr>
              <a:t>Apply the extended individual resource convex hull &amp; convex envelope formulation in UCED</a:t>
            </a:r>
            <a:endParaRPr lang="en-US" sz="2400" dirty="0"/>
          </a:p>
        </p:txBody>
      </p:sp>
      <p:sp>
        <p:nvSpPr>
          <p:cNvPr id="6" name="Slide Number Placeholder 3">
            <a:extLst>
              <a:ext uri="{FF2B5EF4-FFF2-40B4-BE49-F238E27FC236}">
                <a16:creationId xmlns:a16="http://schemas.microsoft.com/office/drawing/2014/main" id="{87F06F24-97A1-4B37-ADAD-59BF9D086039}"/>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solidFill>
                  <a:schemeClr val="bg1"/>
                </a:solidFill>
              </a:rPr>
              <a:pPr algn="ctr"/>
              <a:t>12</a:t>
            </a:fld>
            <a:endParaRPr lang="en-US" dirty="0">
              <a:solidFill>
                <a:schemeClr val="bg1"/>
              </a:solidFill>
            </a:endParaRPr>
          </a:p>
        </p:txBody>
      </p:sp>
    </p:spTree>
    <p:extLst>
      <p:ext uri="{BB962C8B-B14F-4D97-AF65-F5344CB8AC3E}">
        <p14:creationId xmlns:p14="http://schemas.microsoft.com/office/powerpoint/2010/main" val="1696417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EB8858F3-48DF-4869-9855-51077630629C}"/>
              </a:ext>
            </a:extLst>
          </p:cNvPr>
          <p:cNvSpPr txBox="1"/>
          <p:nvPr/>
        </p:nvSpPr>
        <p:spPr>
          <a:xfrm>
            <a:off x="2280" y="6124002"/>
            <a:ext cx="9155831" cy="707886"/>
          </a:xfrm>
          <a:prstGeom prst="rect">
            <a:avLst/>
          </a:prstGeom>
          <a:solidFill>
            <a:schemeClr val="bg1"/>
          </a:solidFill>
        </p:spPr>
        <p:txBody>
          <a:bodyPr wrap="square" rtlCol="0">
            <a:spAutoFit/>
          </a:bodyPr>
          <a:lstStyle/>
          <a:p>
            <a:endParaRPr lang="en-US" sz="2000" dirty="0"/>
          </a:p>
          <a:p>
            <a:endParaRPr lang="en-US" sz="2000" dirty="0"/>
          </a:p>
        </p:txBody>
      </p:sp>
      <p:sp>
        <p:nvSpPr>
          <p:cNvPr id="2" name="Title 1">
            <a:extLst>
              <a:ext uri="{FF2B5EF4-FFF2-40B4-BE49-F238E27FC236}">
                <a16:creationId xmlns:a16="http://schemas.microsoft.com/office/drawing/2014/main" id="{67B7A18C-996C-4F6A-B9AB-E3687C50E2E0}"/>
              </a:ext>
            </a:extLst>
          </p:cNvPr>
          <p:cNvSpPr>
            <a:spLocks noGrp="1"/>
          </p:cNvSpPr>
          <p:nvPr>
            <p:ph type="title"/>
          </p:nvPr>
        </p:nvSpPr>
        <p:spPr>
          <a:xfrm>
            <a:off x="181278" y="137449"/>
            <a:ext cx="8229600" cy="487362"/>
          </a:xfrm>
        </p:spPr>
        <p:txBody>
          <a:bodyPr>
            <a:noAutofit/>
          </a:bodyPr>
          <a:lstStyle/>
          <a:p>
            <a:r>
              <a:rPr lang="en-US" sz="2800" b="0" dirty="0"/>
              <a:t>2-Generator Example</a:t>
            </a:r>
          </a:p>
        </p:txBody>
      </p:sp>
      <p:sp>
        <p:nvSpPr>
          <p:cNvPr id="3" name="Content Placeholder 2">
            <a:extLst>
              <a:ext uri="{FF2B5EF4-FFF2-40B4-BE49-F238E27FC236}">
                <a16:creationId xmlns:a16="http://schemas.microsoft.com/office/drawing/2014/main" id="{B0600946-09BE-449D-AD1A-B54731CC1773}"/>
              </a:ext>
            </a:extLst>
          </p:cNvPr>
          <p:cNvSpPr>
            <a:spLocks noGrp="1"/>
          </p:cNvSpPr>
          <p:nvPr>
            <p:ph idx="1"/>
          </p:nvPr>
        </p:nvSpPr>
        <p:spPr>
          <a:xfrm>
            <a:off x="457199" y="751901"/>
            <a:ext cx="8229600" cy="5135563"/>
          </a:xfrm>
        </p:spPr>
        <p:txBody>
          <a:bodyPr/>
          <a:lstStyle/>
          <a:p>
            <a:pPr marL="0" indent="0">
              <a:buNone/>
            </a:pPr>
            <a:r>
              <a:rPr lang="en-US" dirty="0"/>
              <a:t> </a:t>
            </a:r>
          </a:p>
        </p:txBody>
      </p:sp>
      <p:pic>
        <p:nvPicPr>
          <p:cNvPr id="10" name="Picture 9">
            <a:extLst>
              <a:ext uri="{FF2B5EF4-FFF2-40B4-BE49-F238E27FC236}">
                <a16:creationId xmlns:a16="http://schemas.microsoft.com/office/drawing/2014/main" id="{D5FDA981-EDD5-432E-9139-35FE7C956A21}"/>
              </a:ext>
            </a:extLst>
          </p:cNvPr>
          <p:cNvPicPr>
            <a:picLocks noChangeAspect="1"/>
          </p:cNvPicPr>
          <p:nvPr/>
        </p:nvPicPr>
        <p:blipFill>
          <a:blip r:embed="rId2"/>
          <a:stretch>
            <a:fillRect/>
          </a:stretch>
        </p:blipFill>
        <p:spPr>
          <a:xfrm>
            <a:off x="215720" y="2609518"/>
            <a:ext cx="4160051" cy="3762535"/>
          </a:xfrm>
          <a:prstGeom prst="rect">
            <a:avLst/>
          </a:prstGeom>
        </p:spPr>
      </p:pic>
      <p:sp>
        <p:nvSpPr>
          <p:cNvPr id="18" name="TextBox 17">
            <a:extLst>
              <a:ext uri="{FF2B5EF4-FFF2-40B4-BE49-F238E27FC236}">
                <a16:creationId xmlns:a16="http://schemas.microsoft.com/office/drawing/2014/main" id="{4EB8DB38-4A48-46C2-A7DD-C817B628357F}"/>
              </a:ext>
            </a:extLst>
          </p:cNvPr>
          <p:cNvSpPr txBox="1"/>
          <p:nvPr/>
        </p:nvSpPr>
        <p:spPr>
          <a:xfrm>
            <a:off x="0" y="718865"/>
            <a:ext cx="9155831" cy="707886"/>
          </a:xfrm>
          <a:prstGeom prst="rect">
            <a:avLst/>
          </a:prstGeom>
          <a:solidFill>
            <a:schemeClr val="accent5">
              <a:lumMod val="60000"/>
              <a:lumOff val="40000"/>
            </a:schemeClr>
          </a:solidFill>
        </p:spPr>
        <p:txBody>
          <a:bodyPr wrap="square" rtlCol="0">
            <a:spAutoFit/>
          </a:bodyPr>
          <a:lstStyle/>
          <a:p>
            <a:r>
              <a:rPr lang="en-US" sz="2000" dirty="0"/>
              <a:t>Using the 3-binary formulation and solving AIC with LP relaxation with p-cut, the price can eliminate MWP but, it is higher than necessary and not a good entry signal. </a:t>
            </a:r>
          </a:p>
        </p:txBody>
      </p:sp>
      <p:graphicFrame>
        <p:nvGraphicFramePr>
          <p:cNvPr id="9" name="Table 8">
            <a:extLst>
              <a:ext uri="{FF2B5EF4-FFF2-40B4-BE49-F238E27FC236}">
                <a16:creationId xmlns:a16="http://schemas.microsoft.com/office/drawing/2014/main" id="{4E6781A8-F5E5-4086-ABA1-136F48CA9BC2}"/>
              </a:ext>
            </a:extLst>
          </p:cNvPr>
          <p:cNvGraphicFramePr>
            <a:graphicFrameLocks noGrp="1"/>
          </p:cNvGraphicFramePr>
          <p:nvPr>
            <p:extLst>
              <p:ext uri="{D42A27DB-BD31-4B8C-83A1-F6EECF244321}">
                <p14:modId xmlns:p14="http://schemas.microsoft.com/office/powerpoint/2010/main" val="356296661"/>
              </p:ext>
            </p:extLst>
          </p:nvPr>
        </p:nvGraphicFramePr>
        <p:xfrm>
          <a:off x="181278" y="1533442"/>
          <a:ext cx="8684909" cy="891540"/>
        </p:xfrm>
        <a:graphic>
          <a:graphicData uri="http://schemas.openxmlformats.org/drawingml/2006/table">
            <a:tbl>
              <a:tblPr/>
              <a:tblGrid>
                <a:gridCol w="828330">
                  <a:extLst>
                    <a:ext uri="{9D8B030D-6E8A-4147-A177-3AD203B41FA5}">
                      <a16:colId xmlns:a16="http://schemas.microsoft.com/office/drawing/2014/main" val="3194771308"/>
                    </a:ext>
                  </a:extLst>
                </a:gridCol>
                <a:gridCol w="702825">
                  <a:extLst>
                    <a:ext uri="{9D8B030D-6E8A-4147-A177-3AD203B41FA5}">
                      <a16:colId xmlns:a16="http://schemas.microsoft.com/office/drawing/2014/main" val="2870338664"/>
                    </a:ext>
                  </a:extLst>
                </a:gridCol>
                <a:gridCol w="903632">
                  <a:extLst>
                    <a:ext uri="{9D8B030D-6E8A-4147-A177-3AD203B41FA5}">
                      <a16:colId xmlns:a16="http://schemas.microsoft.com/office/drawing/2014/main" val="2137657488"/>
                    </a:ext>
                  </a:extLst>
                </a:gridCol>
                <a:gridCol w="1024117">
                  <a:extLst>
                    <a:ext uri="{9D8B030D-6E8A-4147-A177-3AD203B41FA5}">
                      <a16:colId xmlns:a16="http://schemas.microsoft.com/office/drawing/2014/main" val="1013115040"/>
                    </a:ext>
                  </a:extLst>
                </a:gridCol>
                <a:gridCol w="948814">
                  <a:extLst>
                    <a:ext uri="{9D8B030D-6E8A-4147-A177-3AD203B41FA5}">
                      <a16:colId xmlns:a16="http://schemas.microsoft.com/office/drawing/2014/main" val="159553882"/>
                    </a:ext>
                  </a:extLst>
                </a:gridCol>
                <a:gridCol w="1054237">
                  <a:extLst>
                    <a:ext uri="{9D8B030D-6E8A-4147-A177-3AD203B41FA5}">
                      <a16:colId xmlns:a16="http://schemas.microsoft.com/office/drawing/2014/main" val="3886329070"/>
                    </a:ext>
                  </a:extLst>
                </a:gridCol>
                <a:gridCol w="933753">
                  <a:extLst>
                    <a:ext uri="{9D8B030D-6E8A-4147-A177-3AD203B41FA5}">
                      <a16:colId xmlns:a16="http://schemas.microsoft.com/office/drawing/2014/main" val="368095251"/>
                    </a:ext>
                  </a:extLst>
                </a:gridCol>
                <a:gridCol w="948814">
                  <a:extLst>
                    <a:ext uri="{9D8B030D-6E8A-4147-A177-3AD203B41FA5}">
                      <a16:colId xmlns:a16="http://schemas.microsoft.com/office/drawing/2014/main" val="1978472526"/>
                    </a:ext>
                  </a:extLst>
                </a:gridCol>
                <a:gridCol w="1340387">
                  <a:extLst>
                    <a:ext uri="{9D8B030D-6E8A-4147-A177-3AD203B41FA5}">
                      <a16:colId xmlns:a16="http://schemas.microsoft.com/office/drawing/2014/main" val="2683379530"/>
                    </a:ext>
                  </a:extLst>
                </a:gridCol>
              </a:tblGrid>
              <a:tr h="67242">
                <a:tc>
                  <a:txBody>
                    <a:bodyPr/>
                    <a:lstStyle/>
                    <a:p>
                      <a:pPr algn="ctr" fontAlgn="ctr"/>
                      <a:r>
                        <a:rPr lang="en-US" sz="1400" b="0" i="0" u="none" strike="noStrike">
                          <a:solidFill>
                            <a:srgbClr val="000000"/>
                          </a:solidFill>
                          <a:effectLst/>
                          <a:latin typeface="Calibri" panose="020F0502020204030204" pitchFamily="34" charset="0"/>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400" b="0" i="0" u="none" strike="noStrike">
                          <a:solidFill>
                            <a:srgbClr val="000000"/>
                          </a:solidFill>
                          <a:effectLst/>
                          <a:latin typeface="Calibri" panose="020F0502020204030204" pitchFamily="34" charset="0"/>
                        </a:rPr>
                        <a:t>Cost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400" b="0" i="0" u="none" strike="noStrike">
                          <a:solidFill>
                            <a:srgbClr val="000000"/>
                          </a:solidFill>
                          <a:effectLst/>
                          <a:latin typeface="Calibri" panose="020F0502020204030204" pitchFamily="34" charset="0"/>
                        </a:rPr>
                        <a:t>Ramp 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13071348"/>
                  </a:ext>
                </a:extLst>
              </a:tr>
              <a:tr h="67242">
                <a:tc>
                  <a:txBody>
                    <a:bodyPr/>
                    <a:lstStyle/>
                    <a:p>
                      <a:pPr algn="ctr" fontAlgn="ctr"/>
                      <a:r>
                        <a:rPr lang="en-US" sz="1400" b="0" i="0" u="none" strike="noStrike" dirty="0">
                          <a:solidFill>
                            <a:srgbClr val="000000"/>
                          </a:solidFill>
                          <a:effectLst/>
                          <a:latin typeface="Calibri" panose="020F0502020204030204" pitchFamily="34" charset="0"/>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Pmin</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Pmax</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$/MWh</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Startup</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err="1">
                          <a:solidFill>
                            <a:srgbClr val="000000"/>
                          </a:solidFill>
                          <a:effectLst/>
                          <a:latin typeface="Calibri" panose="020F0502020204030204" pitchFamily="34" charset="0"/>
                        </a:rPr>
                        <a:t>NoLoad</a:t>
                      </a:r>
                      <a:endParaRPr lang="en-US" sz="1400" b="0" i="0" u="none" strike="noStrike" dirty="0">
                        <a:solidFill>
                          <a:srgbClr val="000000"/>
                        </a:solidFill>
                        <a:effectLst/>
                        <a:latin typeface="Calibri" panose="020F050202020403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Normal</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Startup</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Shut down</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1401791"/>
                  </a:ext>
                </a:extLst>
              </a:tr>
              <a:tr h="67242">
                <a:tc>
                  <a:txBody>
                    <a:bodyPr/>
                    <a:lstStyle/>
                    <a:p>
                      <a:pPr algn="ctr" fontAlgn="ctr"/>
                      <a:r>
                        <a:rPr lang="en-US" sz="1400" b="0" i="0" u="none" strike="noStrike">
                          <a:solidFill>
                            <a:srgbClr val="000000"/>
                          </a:solidFill>
                          <a:effectLst/>
                          <a:latin typeface="Calibri" panose="020F0502020204030204" pitchFamily="34" charset="0"/>
                        </a:rPr>
                        <a:t>Gen1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100</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0</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libri" panose="020F0502020204030204" pitchFamily="34" charset="0"/>
                        </a:rPr>
                        <a:t>100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libri" panose="020F0502020204030204" pitchFamily="34" charset="0"/>
                        </a:rPr>
                        <a:t>100 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718966259"/>
                  </a:ext>
                </a:extLst>
              </a:tr>
              <a:tr h="67242">
                <a:tc>
                  <a:txBody>
                    <a:bodyPr/>
                    <a:lstStyle/>
                    <a:p>
                      <a:pPr algn="ctr" fontAlgn="ctr"/>
                      <a:r>
                        <a:rPr lang="en-US" sz="1400" b="0" i="0" u="none" strike="noStrike">
                          <a:solidFill>
                            <a:srgbClr val="000000"/>
                          </a:solidFill>
                          <a:effectLst/>
                          <a:latin typeface="Calibri" panose="020F0502020204030204" pitchFamily="34" charset="0"/>
                        </a:rPr>
                        <a:t>Gen2</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20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35</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1000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30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5</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22.5</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35</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8566588"/>
                  </a:ext>
                </a:extLst>
              </a:tr>
            </a:tbl>
          </a:graphicData>
        </a:graphic>
      </p:graphicFrame>
      <p:sp>
        <p:nvSpPr>
          <p:cNvPr id="19" name="TextBox 18">
            <a:extLst>
              <a:ext uri="{FF2B5EF4-FFF2-40B4-BE49-F238E27FC236}">
                <a16:creationId xmlns:a16="http://schemas.microsoft.com/office/drawing/2014/main" id="{087283AA-76B1-497B-A50B-FA5AD4C525DF}"/>
              </a:ext>
            </a:extLst>
          </p:cNvPr>
          <p:cNvSpPr txBox="1"/>
          <p:nvPr/>
        </p:nvSpPr>
        <p:spPr>
          <a:xfrm>
            <a:off x="11831" y="6308668"/>
            <a:ext cx="9144000" cy="523220"/>
          </a:xfrm>
          <a:prstGeom prst="rect">
            <a:avLst/>
          </a:prstGeom>
          <a:solidFill>
            <a:schemeClr val="bg1"/>
          </a:solidFill>
        </p:spPr>
        <p:txBody>
          <a:bodyPr wrap="square" rtlCol="0">
            <a:spAutoFit/>
          </a:bodyPr>
          <a:lstStyle/>
          <a:p>
            <a:pPr marL="463550" indent="-463550"/>
            <a:r>
              <a:rPr lang="en-US" sz="14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US" sz="1400" b="1" dirty="0" err="1">
                <a:solidFill>
                  <a:schemeClr val="tx1">
                    <a:lumMod val="75000"/>
                    <a:lumOff val="25000"/>
                  </a:schemeClr>
                </a:solidFill>
                <a:latin typeface="Times New Roman" panose="02020603050405020304" pitchFamily="18" charset="0"/>
                <a:cs typeface="Times New Roman" panose="02020603050405020304" pitchFamily="18" charset="0"/>
              </a:rPr>
              <a:t>u,v,e</a:t>
            </a: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 commitment, startup, shutdown variables   </a:t>
            </a:r>
          </a:p>
          <a:p>
            <a:pPr marL="463550" indent="-463550"/>
            <a:r>
              <a:rPr lang="en-US" sz="1400" b="1" dirty="0">
                <a:solidFill>
                  <a:schemeClr val="tx1">
                    <a:lumMod val="75000"/>
                    <a:lumOff val="25000"/>
                  </a:schemeClr>
                </a:solidFill>
                <a:latin typeface="Times New Roman" panose="02020603050405020304" pitchFamily="18" charset="0"/>
                <a:cs typeface="Times New Roman" panose="02020603050405020304" pitchFamily="18" charset="0"/>
              </a:rPr>
              <a:t>   p</a:t>
            </a: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 dispatch variable</a:t>
            </a:r>
          </a:p>
        </p:txBody>
      </p:sp>
      <p:sp>
        <p:nvSpPr>
          <p:cNvPr id="15" name="Slide Number Placeholder 3">
            <a:extLst>
              <a:ext uri="{FF2B5EF4-FFF2-40B4-BE49-F238E27FC236}">
                <a16:creationId xmlns:a16="http://schemas.microsoft.com/office/drawing/2014/main" id="{E248FFC0-A421-458F-B59C-22C0A3DF5E7E}"/>
              </a:ext>
            </a:extLst>
          </p:cNvPr>
          <p:cNvSpPr txBox="1">
            <a:spLocks/>
          </p:cNvSpPr>
          <p:nvPr/>
        </p:nvSpPr>
        <p:spPr>
          <a:xfrm>
            <a:off x="8530258" y="6491963"/>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13</a:t>
            </a:fld>
            <a:endParaRPr lang="en-US" dirty="0"/>
          </a:p>
        </p:txBody>
      </p:sp>
      <p:graphicFrame>
        <p:nvGraphicFramePr>
          <p:cNvPr id="26" name="Table 25">
            <a:extLst>
              <a:ext uri="{FF2B5EF4-FFF2-40B4-BE49-F238E27FC236}">
                <a16:creationId xmlns:a16="http://schemas.microsoft.com/office/drawing/2014/main" id="{C9294CB0-B86A-4D87-837C-4D6FDA1B6E6A}"/>
              </a:ext>
            </a:extLst>
          </p:cNvPr>
          <p:cNvGraphicFramePr>
            <a:graphicFrameLocks noGrp="1"/>
          </p:cNvGraphicFramePr>
          <p:nvPr>
            <p:extLst>
              <p:ext uri="{D42A27DB-BD31-4B8C-83A1-F6EECF244321}">
                <p14:modId xmlns:p14="http://schemas.microsoft.com/office/powerpoint/2010/main" val="903631465"/>
              </p:ext>
            </p:extLst>
          </p:nvPr>
        </p:nvGraphicFramePr>
        <p:xfrm>
          <a:off x="4843488" y="4758776"/>
          <a:ext cx="3992512" cy="1733187"/>
        </p:xfrm>
        <a:graphic>
          <a:graphicData uri="http://schemas.openxmlformats.org/drawingml/2006/table">
            <a:tbl>
              <a:tblPr/>
              <a:tblGrid>
                <a:gridCol w="924242">
                  <a:extLst>
                    <a:ext uri="{9D8B030D-6E8A-4147-A177-3AD203B41FA5}">
                      <a16:colId xmlns:a16="http://schemas.microsoft.com/office/drawing/2014/main" val="1986668152"/>
                    </a:ext>
                  </a:extLst>
                </a:gridCol>
                <a:gridCol w="776288">
                  <a:extLst>
                    <a:ext uri="{9D8B030D-6E8A-4147-A177-3AD203B41FA5}">
                      <a16:colId xmlns:a16="http://schemas.microsoft.com/office/drawing/2014/main" val="2460798324"/>
                    </a:ext>
                  </a:extLst>
                </a:gridCol>
                <a:gridCol w="609600">
                  <a:extLst>
                    <a:ext uri="{9D8B030D-6E8A-4147-A177-3AD203B41FA5}">
                      <a16:colId xmlns:a16="http://schemas.microsoft.com/office/drawing/2014/main" val="623717266"/>
                    </a:ext>
                  </a:extLst>
                </a:gridCol>
                <a:gridCol w="646112">
                  <a:extLst>
                    <a:ext uri="{9D8B030D-6E8A-4147-A177-3AD203B41FA5}">
                      <a16:colId xmlns:a16="http://schemas.microsoft.com/office/drawing/2014/main" val="1949332068"/>
                    </a:ext>
                  </a:extLst>
                </a:gridCol>
                <a:gridCol w="1036270">
                  <a:extLst>
                    <a:ext uri="{9D8B030D-6E8A-4147-A177-3AD203B41FA5}">
                      <a16:colId xmlns:a16="http://schemas.microsoft.com/office/drawing/2014/main" val="1724760931"/>
                    </a:ext>
                  </a:extLst>
                </a:gridCol>
              </a:tblGrid>
              <a:tr h="248602">
                <a:tc>
                  <a:txBody>
                    <a:bodyPr/>
                    <a:lstStyle/>
                    <a:p>
                      <a:pPr algn="ctr" fontAlgn="ctr"/>
                      <a:r>
                        <a:rPr lang="en-US" sz="1400" b="0" i="0" u="none" strike="noStrike" dirty="0">
                          <a:solidFill>
                            <a:srgbClr val="000000"/>
                          </a:solidFill>
                          <a:effectLst/>
                          <a:latin typeface="Calibri" panose="020F0502020204030204" pitchFamily="34" charset="0"/>
                        </a:rPr>
                        <a:t>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2</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3</a:t>
                      </a:r>
                    </a:p>
                  </a:txBody>
                  <a:tcPr marL="9525" marR="9525" marT="9525"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09516296"/>
                  </a:ext>
                </a:extLst>
              </a:tr>
              <a:tr h="239040">
                <a:tc>
                  <a:txBody>
                    <a:bodyPr/>
                    <a:lstStyle/>
                    <a:p>
                      <a:pPr algn="ctr" fontAlgn="ctr"/>
                      <a:r>
                        <a:rPr lang="en-US" sz="1400" b="0" i="0" u="none" strike="noStrike" dirty="0">
                          <a:solidFill>
                            <a:srgbClr val="000000"/>
                          </a:solidFill>
                          <a:effectLst/>
                          <a:latin typeface="Calibri" panose="020F0502020204030204" pitchFamily="34" charset="0"/>
                        </a:rPr>
                        <a:t>LD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95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libri" panose="020F0502020204030204" pitchFamily="34" charset="0"/>
                        </a:rPr>
                        <a:t>100</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libri" panose="020F0502020204030204" pitchFamily="34" charset="0"/>
                        </a:rPr>
                        <a:t>130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618112511"/>
                  </a:ext>
                </a:extLst>
              </a:tr>
              <a:tr h="239040">
                <a:tc>
                  <a:txBody>
                    <a:bodyPr/>
                    <a:lstStyle/>
                    <a:p>
                      <a:pPr algn="ctr" fontAlgn="ctr"/>
                      <a:r>
                        <a:rPr lang="en-US" sz="1400" b="0" i="0" u="none" strike="noStrike" dirty="0">
                          <a:solidFill>
                            <a:srgbClr val="000000"/>
                          </a:solidFill>
                          <a:effectLst/>
                          <a:latin typeface="Calibri" panose="020F0502020204030204" pitchFamily="34" charset="0"/>
                        </a:rPr>
                        <a:t>AIC2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ctr"/>
                      <a:r>
                        <a:rPr lang="en-US" sz="1400" b="0" i="0" u="none" strike="noStrike">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92D050"/>
                    </a:solidFill>
                  </a:tcPr>
                </a:tc>
                <a:tc>
                  <a:txBody>
                    <a:bodyPr/>
                    <a:lstStyle/>
                    <a:p>
                      <a:pPr algn="ctr" fontAlgn="ctr"/>
                      <a:r>
                        <a:rPr lang="en-US" sz="1400" b="0" i="0" u="none" strike="noStrike" dirty="0">
                          <a:solidFill>
                            <a:srgbClr val="000000"/>
                          </a:solidFill>
                          <a:effectLst/>
                          <a:latin typeface="Calibri" panose="020F0502020204030204" pitchFamily="34" charset="0"/>
                        </a:rPr>
                        <a:t>10</a:t>
                      </a:r>
                    </a:p>
                  </a:txBody>
                  <a:tcPr marL="9525" marR="9525" marT="9525" marB="0" anchor="ctr">
                    <a:lnL>
                      <a:noFill/>
                    </a:lnL>
                    <a:lnR>
                      <a:noFill/>
                    </a:lnR>
                    <a:lnT>
                      <a:noFill/>
                    </a:lnT>
                    <a:lnB>
                      <a:noFill/>
                    </a:lnB>
                    <a:solidFill>
                      <a:srgbClr val="92D050"/>
                    </a:solidFill>
                  </a:tcPr>
                </a:tc>
                <a:tc>
                  <a:txBody>
                    <a:bodyPr/>
                    <a:lstStyle/>
                    <a:p>
                      <a:pPr algn="ctr" fontAlgn="ctr"/>
                      <a:r>
                        <a:rPr lang="en-US" sz="1400" b="0" i="0" u="none" strike="noStrike" dirty="0">
                          <a:solidFill>
                            <a:srgbClr val="000000"/>
                          </a:solidFill>
                          <a:effectLst/>
                          <a:latin typeface="Calibri" panose="020F0502020204030204" pitchFamily="34" charset="0"/>
                        </a:rPr>
                        <a:t>1,161</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ctr"/>
                      <a:r>
                        <a:rPr lang="en-US" sz="1400" b="0" i="0" u="none" strike="noStrike">
                          <a:solidFill>
                            <a:srgbClr val="000000"/>
                          </a:solidFill>
                          <a:effectLst/>
                          <a:latin typeface="Calibri" panose="020F0502020204030204" pitchFamily="34" charset="0"/>
                        </a:rPr>
                        <a:t>sum</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845960255"/>
                  </a:ext>
                </a:extLst>
              </a:tr>
              <a:tr h="518863">
                <a:tc>
                  <a:txBody>
                    <a:bodyPr/>
                    <a:lstStyle/>
                    <a:p>
                      <a:pPr algn="ctr" fontAlgn="ctr"/>
                      <a:r>
                        <a:rPr lang="en-US" sz="1400" b="0" i="0" u="none" strike="noStrike" dirty="0">
                          <a:solidFill>
                            <a:srgbClr val="000000"/>
                          </a:solidFill>
                          <a:effectLst/>
                          <a:latin typeface="Calibri" panose="020F0502020204030204" pitchFamily="34" charset="0"/>
                        </a:rPr>
                        <a:t>Gen2 Profit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-$1,830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-$1,030</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$33,305</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$30,445</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598856567"/>
                  </a:ext>
                </a:extLst>
              </a:tr>
              <a:tr h="248602">
                <a:tc>
                  <a:txBody>
                    <a:bodyPr/>
                    <a:lstStyle/>
                    <a:p>
                      <a:pPr algn="ctr" fontAlgn="ctr"/>
                      <a:r>
                        <a:rPr lang="en-US" sz="1400" b="0" i="0" u="none" strike="noStrike" dirty="0">
                          <a:solidFill>
                            <a:srgbClr val="000000"/>
                          </a:solidFill>
                          <a:effectLst/>
                          <a:latin typeface="Calibri" panose="020F0502020204030204" pitchFamily="34" charset="0"/>
                        </a:rPr>
                        <a:t> Total Profit</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libri" panose="020F0502020204030204" pitchFamily="34" charset="0"/>
                        </a:rPr>
                        <a:t>$145,563 </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gridSpan="2">
                  <a:txBody>
                    <a:bodyPr/>
                    <a:lstStyle/>
                    <a:p>
                      <a:pPr algn="ctr" fontAlgn="ctr"/>
                      <a:r>
                        <a:rPr lang="en-US" sz="1400" b="0" i="0" u="none" strike="noStrike" dirty="0">
                          <a:solidFill>
                            <a:srgbClr val="000000"/>
                          </a:solidFill>
                          <a:effectLst/>
                          <a:latin typeface="Calibri" panose="020F0502020204030204" pitchFamily="34" charset="0"/>
                        </a:rPr>
                        <a:t>Max profit</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h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$148,141</a:t>
                      </a:r>
                    </a:p>
                  </a:txBody>
                  <a:tcPr marL="9525" marR="9525" marT="952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678249783"/>
                  </a:ext>
                </a:extLst>
              </a:tr>
              <a:tr h="239040">
                <a:tc>
                  <a:txBody>
                    <a:bodyPr/>
                    <a:lstStyle/>
                    <a:p>
                      <a:pPr algn="ctr" fontAlgn="ctr"/>
                      <a:r>
                        <a:rPr lang="en-US" sz="1400" b="0" i="0" u="none" strike="noStrike" dirty="0">
                          <a:solidFill>
                            <a:srgbClr val="000000"/>
                          </a:solidFill>
                          <a:effectLst/>
                          <a:latin typeface="Calibri" panose="020F0502020204030204" pitchFamily="34" charset="0"/>
                        </a:rPr>
                        <a:t>Uplift</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$2,578</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gridSpan="2">
                  <a:txBody>
                    <a:bodyPr/>
                    <a:lstStyle/>
                    <a:p>
                      <a:pPr algn="ctr" fontAlgn="ctr"/>
                      <a:r>
                        <a:rPr lang="en-US" sz="1400" b="0" i="0" u="none" strike="noStrike" dirty="0">
                          <a:solidFill>
                            <a:srgbClr val="000000"/>
                          </a:solidFill>
                          <a:effectLst/>
                          <a:latin typeface="Calibri" panose="020F0502020204030204" pitchFamily="34" charset="0"/>
                        </a:rPr>
                        <a:t>MWP</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$0</a:t>
                      </a: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3229321"/>
                  </a:ext>
                </a:extLst>
              </a:tr>
            </a:tbl>
          </a:graphicData>
        </a:graphic>
      </p:graphicFrame>
      <p:sp>
        <p:nvSpPr>
          <p:cNvPr id="14" name="Rectangle 13">
            <a:extLst>
              <a:ext uri="{FF2B5EF4-FFF2-40B4-BE49-F238E27FC236}">
                <a16:creationId xmlns:a16="http://schemas.microsoft.com/office/drawing/2014/main" id="{8D520C61-1B47-4C68-B2CF-A2CB8DF55D02}"/>
              </a:ext>
            </a:extLst>
          </p:cNvPr>
          <p:cNvSpPr/>
          <p:nvPr/>
        </p:nvSpPr>
        <p:spPr>
          <a:xfrm>
            <a:off x="7086600" y="5252831"/>
            <a:ext cx="703241" cy="246847"/>
          </a:xfrm>
          <a:prstGeom prst="rect">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C90D02E-C852-49AF-A3CD-0E841BF6D17E}"/>
              </a:ext>
            </a:extLst>
          </p:cNvPr>
          <p:cNvSpPr/>
          <p:nvPr/>
        </p:nvSpPr>
        <p:spPr>
          <a:xfrm>
            <a:off x="7944530" y="5633983"/>
            <a:ext cx="742269" cy="253481"/>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B6693DFC-B41C-449E-94C9-3749E14C679D}"/>
              </a:ext>
            </a:extLst>
          </p:cNvPr>
          <p:cNvSpPr/>
          <p:nvPr/>
        </p:nvSpPr>
        <p:spPr>
          <a:xfrm>
            <a:off x="4481823" y="5175067"/>
            <a:ext cx="339737" cy="164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6DA038DB-5026-4ED7-91BA-B36DB9A2ADE7}"/>
              </a:ext>
            </a:extLst>
          </p:cNvPr>
          <p:cNvGraphicFramePr>
            <a:graphicFrameLocks noGrp="1"/>
          </p:cNvGraphicFramePr>
          <p:nvPr>
            <p:extLst>
              <p:ext uri="{D42A27DB-BD31-4B8C-83A1-F6EECF244321}">
                <p14:modId xmlns:p14="http://schemas.microsoft.com/office/powerpoint/2010/main" val="2615890762"/>
              </p:ext>
            </p:extLst>
          </p:nvPr>
        </p:nvGraphicFramePr>
        <p:xfrm>
          <a:off x="4832970" y="2534547"/>
          <a:ext cx="3992511" cy="2135763"/>
        </p:xfrm>
        <a:graphic>
          <a:graphicData uri="http://schemas.openxmlformats.org/drawingml/2006/table">
            <a:tbl>
              <a:tblPr/>
              <a:tblGrid>
                <a:gridCol w="709780">
                  <a:extLst>
                    <a:ext uri="{9D8B030D-6E8A-4147-A177-3AD203B41FA5}">
                      <a16:colId xmlns:a16="http://schemas.microsoft.com/office/drawing/2014/main" val="1556536073"/>
                    </a:ext>
                  </a:extLst>
                </a:gridCol>
                <a:gridCol w="842863">
                  <a:extLst>
                    <a:ext uri="{9D8B030D-6E8A-4147-A177-3AD203B41FA5}">
                      <a16:colId xmlns:a16="http://schemas.microsoft.com/office/drawing/2014/main" val="2684472638"/>
                    </a:ext>
                  </a:extLst>
                </a:gridCol>
                <a:gridCol w="842863">
                  <a:extLst>
                    <a:ext uri="{9D8B030D-6E8A-4147-A177-3AD203B41FA5}">
                      <a16:colId xmlns:a16="http://schemas.microsoft.com/office/drawing/2014/main" val="1934708333"/>
                    </a:ext>
                  </a:extLst>
                </a:gridCol>
                <a:gridCol w="754142">
                  <a:extLst>
                    <a:ext uri="{9D8B030D-6E8A-4147-A177-3AD203B41FA5}">
                      <a16:colId xmlns:a16="http://schemas.microsoft.com/office/drawing/2014/main" val="3677225806"/>
                    </a:ext>
                  </a:extLst>
                </a:gridCol>
                <a:gridCol w="842863">
                  <a:extLst>
                    <a:ext uri="{9D8B030D-6E8A-4147-A177-3AD203B41FA5}">
                      <a16:colId xmlns:a16="http://schemas.microsoft.com/office/drawing/2014/main" val="2226590061"/>
                    </a:ext>
                  </a:extLst>
                </a:gridCol>
              </a:tblGrid>
              <a:tr h="209109">
                <a:tc>
                  <a:txBody>
                    <a:bodyPr/>
                    <a:lstStyle/>
                    <a:p>
                      <a:pPr algn="ctr" rtl="0" fontAlgn="ctr"/>
                      <a:r>
                        <a:rPr lang="en-US" sz="1400" b="0" i="0" u="none" strike="noStrike">
                          <a:solidFill>
                            <a:srgbClr val="000000"/>
                          </a:solidFill>
                          <a:effectLst/>
                          <a:latin typeface="Calibri" panose="020F0502020204030204" pitchFamily="34" charset="0"/>
                        </a:rPr>
                        <a:t>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a:solidFill>
                            <a:srgbClr val="000000"/>
                          </a:solidFill>
                          <a:effectLst/>
                          <a:latin typeface="Calibri" panose="020F0502020204030204" pitchFamily="34" charset="0"/>
                        </a:rPr>
                        <a:t>2</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a:solidFill>
                            <a:srgbClr val="000000"/>
                          </a:solidFill>
                          <a:effectLst/>
                          <a:latin typeface="Calibri" panose="020F0502020204030204" pitchFamily="34" charset="0"/>
                        </a:rPr>
                        <a:t>3</a:t>
                      </a:r>
                    </a:p>
                  </a:txBody>
                  <a:tcPr marL="9525" marR="9525" marT="9525"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69307052"/>
                  </a:ext>
                </a:extLst>
              </a:tr>
              <a:tr h="209109">
                <a:tc>
                  <a:txBody>
                    <a:bodyPr/>
                    <a:lstStyle/>
                    <a:p>
                      <a:pPr algn="ctr" rtl="0" fontAlgn="ctr"/>
                      <a:r>
                        <a:rPr lang="en-US" sz="1400" b="0" i="0" u="none" strike="noStrike">
                          <a:solidFill>
                            <a:srgbClr val="000000"/>
                          </a:solidFill>
                          <a:effectLst/>
                          <a:latin typeface="Calibri" panose="020F0502020204030204" pitchFamily="34" charset="0"/>
                        </a:rPr>
                        <a:t>LD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ctr"/>
                      <a:r>
                        <a:rPr lang="en-US" sz="1400" b="0" i="0" u="none" strike="noStrike">
                          <a:solidFill>
                            <a:srgbClr val="000000"/>
                          </a:solidFill>
                          <a:effectLst/>
                          <a:latin typeface="Calibri" panose="020F0502020204030204" pitchFamily="34" charset="0"/>
                        </a:rPr>
                        <a:t>95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r>
                        <a:rPr lang="en-US" sz="1400" b="0" i="0" u="none" strike="noStrike">
                          <a:solidFill>
                            <a:srgbClr val="000000"/>
                          </a:solidFill>
                          <a:effectLst/>
                          <a:latin typeface="Calibri" panose="020F0502020204030204" pitchFamily="34" charset="0"/>
                        </a:rPr>
                        <a:t>100</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r>
                        <a:rPr lang="en-US" sz="1400" b="0" i="0" u="none" strike="noStrike">
                          <a:solidFill>
                            <a:srgbClr val="000000"/>
                          </a:solidFill>
                          <a:effectLst/>
                          <a:latin typeface="Calibri" panose="020F0502020204030204" pitchFamily="34" charset="0"/>
                        </a:rPr>
                        <a:t>130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ctr"/>
                      <a:r>
                        <a:rPr lang="en-US" sz="14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654450142"/>
                  </a:ext>
                </a:extLst>
              </a:tr>
              <a:tr h="209109">
                <a:tc>
                  <a:txBody>
                    <a:bodyPr/>
                    <a:lstStyle/>
                    <a:p>
                      <a:pPr algn="ctr" rtl="0" fontAlgn="ctr"/>
                      <a:r>
                        <a:rPr lang="en-US" sz="1400" b="0" i="0" u="none" strike="noStrike">
                          <a:solidFill>
                            <a:srgbClr val="000000"/>
                          </a:solidFill>
                          <a:effectLst/>
                          <a:latin typeface="Calibri" panose="020F0502020204030204" pitchFamily="34" charset="0"/>
                        </a:rPr>
                        <a:t>LMP</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rtl="0" fontAlgn="ctr"/>
                      <a:r>
                        <a:rPr lang="en-US" sz="1400" b="0" i="0" u="none" strike="noStrike">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92D050"/>
                    </a:solidFill>
                  </a:tcPr>
                </a:tc>
                <a:tc>
                  <a:txBody>
                    <a:bodyPr/>
                    <a:lstStyle/>
                    <a:p>
                      <a:pPr algn="ctr" rtl="0" fontAlgn="ctr"/>
                      <a:r>
                        <a:rPr lang="en-US" sz="1400" b="0" i="0" u="none" strike="noStrike">
                          <a:solidFill>
                            <a:srgbClr val="000000"/>
                          </a:solidFill>
                          <a:effectLst/>
                          <a:latin typeface="Calibri" panose="020F0502020204030204" pitchFamily="34" charset="0"/>
                        </a:rPr>
                        <a:t>10</a:t>
                      </a:r>
                    </a:p>
                  </a:txBody>
                  <a:tcPr marL="9525" marR="9525" marT="9525" marB="0" anchor="ctr">
                    <a:lnL>
                      <a:noFill/>
                    </a:lnL>
                    <a:lnR>
                      <a:noFill/>
                    </a:lnR>
                    <a:lnT>
                      <a:noFill/>
                    </a:lnT>
                    <a:lnB>
                      <a:noFill/>
                    </a:lnB>
                    <a:solidFill>
                      <a:srgbClr val="92D050"/>
                    </a:solidFill>
                  </a:tcPr>
                </a:tc>
                <a:tc>
                  <a:txBody>
                    <a:bodyPr/>
                    <a:lstStyle/>
                    <a:p>
                      <a:pPr algn="ctr" rtl="0" fontAlgn="ctr"/>
                      <a:r>
                        <a:rPr lang="en-US" sz="1400" b="0" i="0" u="none" strike="noStrike">
                          <a:solidFill>
                            <a:srgbClr val="000000"/>
                          </a:solidFill>
                          <a:effectLst/>
                          <a:latin typeface="Calibri" panose="020F0502020204030204" pitchFamily="34" charset="0"/>
                        </a:rPr>
                        <a:t>90</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rtl="0" fontAlgn="ctr"/>
                      <a:r>
                        <a:rPr lang="en-US" sz="14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738200663"/>
                  </a:ext>
                </a:extLst>
              </a:tr>
              <a:tr h="209109">
                <a:tc>
                  <a:txBody>
                    <a:bodyPr/>
                    <a:lstStyle/>
                    <a:p>
                      <a:pPr algn="ctr" rtl="0" fontAlgn="ctr"/>
                      <a:r>
                        <a:rPr lang="en-US" sz="1400" b="0" i="0" u="none" strike="noStrike" dirty="0">
                          <a:solidFill>
                            <a:srgbClr val="000000"/>
                          </a:solidFill>
                          <a:effectLst/>
                          <a:latin typeface="Calibri" panose="020F0502020204030204" pitchFamily="34" charset="0"/>
                        </a:rPr>
                        <a:t>p2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20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25</a:t>
                      </a:r>
                    </a:p>
                  </a:txBody>
                  <a:tcPr marL="9525" marR="9525" marT="952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30</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sum</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909212761"/>
                  </a:ext>
                </a:extLst>
              </a:tr>
              <a:tr h="585093">
                <a:tc>
                  <a:txBody>
                    <a:bodyPr/>
                    <a:lstStyle/>
                    <a:p>
                      <a:pPr algn="ctr" rtl="0" fontAlgn="ctr"/>
                      <a:r>
                        <a:rPr lang="en-US" sz="1400" b="0" i="0" u="none" strike="noStrike">
                          <a:solidFill>
                            <a:srgbClr val="000000"/>
                          </a:solidFill>
                          <a:effectLst/>
                          <a:latin typeface="Calibri" panose="020F0502020204030204" pitchFamily="34" charset="0"/>
                        </a:rPr>
                        <a:t>Gen2 Profit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dirty="0">
                          <a:solidFill>
                            <a:srgbClr val="000000"/>
                          </a:solidFill>
                          <a:effectLst/>
                          <a:latin typeface="Calibri" panose="020F0502020204030204" pitchFamily="34" charset="0"/>
                        </a:rPr>
                        <a:t>-$1,830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dirty="0">
                          <a:solidFill>
                            <a:srgbClr val="000000"/>
                          </a:solidFill>
                          <a:effectLst/>
                          <a:latin typeface="Calibri" panose="020F0502020204030204" pitchFamily="34" charset="0"/>
                        </a:rPr>
                        <a:t>-$1,030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a:solidFill>
                            <a:srgbClr val="000000"/>
                          </a:solidFill>
                          <a:effectLst/>
                          <a:latin typeface="Calibri" panose="020F0502020204030204" pitchFamily="34" charset="0"/>
                        </a:rPr>
                        <a:t>$1,170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dirty="0">
                          <a:solidFill>
                            <a:srgbClr val="000000"/>
                          </a:solidFill>
                          <a:effectLst/>
                          <a:latin typeface="Calibri" panose="020F0502020204030204" pitchFamily="34" charset="0"/>
                        </a:rPr>
                        <a:t>-$1,690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412306317"/>
                  </a:ext>
                </a:extLst>
              </a:tr>
              <a:tr h="409282">
                <a:tc>
                  <a:txBody>
                    <a:bodyPr/>
                    <a:lstStyle/>
                    <a:p>
                      <a:pPr algn="ctr" rtl="0" fontAlgn="ctr"/>
                      <a:r>
                        <a:rPr lang="en-US" sz="1400" b="0" i="0" u="none" strike="noStrike">
                          <a:solidFill>
                            <a:srgbClr val="000000"/>
                          </a:solidFill>
                          <a:effectLst/>
                          <a:latin typeface="Calibri" panose="020F0502020204030204" pitchFamily="34" charset="0"/>
                        </a:rPr>
                        <a:t>Total profit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rtl="0" fontAlgn="ctr"/>
                      <a:r>
                        <a:rPr lang="en-US" sz="1400" b="0" i="0" u="none" strike="noStrike">
                          <a:solidFill>
                            <a:srgbClr val="000000"/>
                          </a:solidFill>
                          <a:effectLst/>
                          <a:latin typeface="Calibri" panose="020F0502020204030204" pitchFamily="34" charset="0"/>
                        </a:rPr>
                        <a:t>$6,310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rtl="0" fontAlgn="ctr"/>
                      <a:r>
                        <a:rPr lang="en-US" sz="1400" b="0" i="0" u="none" strike="noStrike">
                          <a:solidFill>
                            <a:srgbClr val="000000"/>
                          </a:solidFill>
                          <a:effectLst/>
                          <a:latin typeface="Calibri" panose="020F0502020204030204" pitchFamily="34" charset="0"/>
                        </a:rPr>
                        <a:t>Max profit</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algn="ctr" rtl="0" fontAlgn="ctr"/>
                      <a:r>
                        <a:rPr lang="en-US" sz="1400" b="0" i="0" u="none" strike="noStrike">
                          <a:solidFill>
                            <a:srgbClr val="000000"/>
                          </a:solidFill>
                          <a:effectLst/>
                          <a:latin typeface="Calibri" panose="020F0502020204030204" pitchFamily="34" charset="0"/>
                        </a:rPr>
                        <a:t>$8,000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29472168"/>
                  </a:ext>
                </a:extLst>
              </a:tr>
              <a:tr h="209109">
                <a:tc>
                  <a:txBody>
                    <a:bodyPr/>
                    <a:lstStyle/>
                    <a:p>
                      <a:pPr algn="ctr" rtl="0" fontAlgn="ctr"/>
                      <a:r>
                        <a:rPr lang="en-US" sz="1400" b="0" i="0" u="none" strike="noStrike">
                          <a:solidFill>
                            <a:srgbClr val="000000"/>
                          </a:solidFill>
                          <a:effectLst/>
                          <a:latin typeface="Calibri" panose="020F0502020204030204" pitchFamily="34" charset="0"/>
                        </a:rPr>
                        <a:t>Uplift</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rtl="0" fontAlgn="ctr"/>
                      <a:r>
                        <a:rPr lang="en-US" sz="1400" b="0" i="0" u="none" strike="noStrike">
                          <a:solidFill>
                            <a:srgbClr val="000000"/>
                          </a:solidFill>
                          <a:effectLst/>
                          <a:latin typeface="Calibri" panose="020F0502020204030204" pitchFamily="34" charset="0"/>
                        </a:rPr>
                        <a:t>$1,690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rtl="0" fontAlgn="ctr"/>
                      <a:r>
                        <a:rPr lang="en-US" sz="1400" b="0" i="0" u="none" strike="noStrike">
                          <a:solidFill>
                            <a:srgbClr val="000000"/>
                          </a:solidFill>
                          <a:effectLst/>
                          <a:latin typeface="Calibri" panose="020F0502020204030204" pitchFamily="34" charset="0"/>
                        </a:rPr>
                        <a:t>MWP</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rtl="0" fontAlgn="ctr"/>
                      <a:r>
                        <a:rPr lang="en-US" sz="1400" b="0" i="0" u="none" strike="noStrike" dirty="0">
                          <a:solidFill>
                            <a:srgbClr val="000000"/>
                          </a:solidFill>
                          <a:effectLst/>
                          <a:latin typeface="Calibri" panose="020F0502020204030204" pitchFamily="34" charset="0"/>
                        </a:rPr>
                        <a:t>$1,690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9759686"/>
                  </a:ext>
                </a:extLst>
              </a:tr>
            </a:tbl>
          </a:graphicData>
        </a:graphic>
      </p:graphicFrame>
    </p:spTree>
    <p:extLst>
      <p:ext uri="{BB962C8B-B14F-4D97-AF65-F5344CB8AC3E}">
        <p14:creationId xmlns:p14="http://schemas.microsoft.com/office/powerpoint/2010/main" val="1825739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4B8569EE-F0E7-40E5-8840-4F087E5BE82B}"/>
              </a:ext>
            </a:extLst>
          </p:cNvPr>
          <p:cNvSpPr txBox="1"/>
          <p:nvPr/>
        </p:nvSpPr>
        <p:spPr>
          <a:xfrm>
            <a:off x="2280" y="6124002"/>
            <a:ext cx="9155831" cy="707886"/>
          </a:xfrm>
          <a:prstGeom prst="rect">
            <a:avLst/>
          </a:prstGeom>
          <a:solidFill>
            <a:schemeClr val="bg1"/>
          </a:solidFill>
        </p:spPr>
        <p:txBody>
          <a:bodyPr wrap="square" rtlCol="0">
            <a:spAutoFit/>
          </a:bodyPr>
          <a:lstStyle/>
          <a:p>
            <a:endParaRPr lang="en-US" sz="2000" dirty="0"/>
          </a:p>
          <a:p>
            <a:endParaRPr lang="en-US" sz="2000" dirty="0"/>
          </a:p>
        </p:txBody>
      </p:sp>
      <p:graphicFrame>
        <p:nvGraphicFramePr>
          <p:cNvPr id="15" name="Table 14">
            <a:extLst>
              <a:ext uri="{FF2B5EF4-FFF2-40B4-BE49-F238E27FC236}">
                <a16:creationId xmlns:a16="http://schemas.microsoft.com/office/drawing/2014/main" id="{FD0560C5-D4B6-4D53-8A2C-D26E624F93CB}"/>
              </a:ext>
            </a:extLst>
          </p:cNvPr>
          <p:cNvGraphicFramePr>
            <a:graphicFrameLocks noGrp="1"/>
          </p:cNvGraphicFramePr>
          <p:nvPr>
            <p:extLst>
              <p:ext uri="{D42A27DB-BD31-4B8C-83A1-F6EECF244321}">
                <p14:modId xmlns:p14="http://schemas.microsoft.com/office/powerpoint/2010/main" val="950500469"/>
              </p:ext>
            </p:extLst>
          </p:nvPr>
        </p:nvGraphicFramePr>
        <p:xfrm>
          <a:off x="4854038" y="1780681"/>
          <a:ext cx="3970022" cy="1573400"/>
        </p:xfrm>
        <a:graphic>
          <a:graphicData uri="http://schemas.openxmlformats.org/drawingml/2006/table">
            <a:tbl>
              <a:tblPr/>
              <a:tblGrid>
                <a:gridCol w="980436">
                  <a:extLst>
                    <a:ext uri="{9D8B030D-6E8A-4147-A177-3AD203B41FA5}">
                      <a16:colId xmlns:a16="http://schemas.microsoft.com/office/drawing/2014/main" val="2302486659"/>
                    </a:ext>
                  </a:extLst>
                </a:gridCol>
                <a:gridCol w="727497">
                  <a:extLst>
                    <a:ext uri="{9D8B030D-6E8A-4147-A177-3AD203B41FA5}">
                      <a16:colId xmlns:a16="http://schemas.microsoft.com/office/drawing/2014/main" val="3043603474"/>
                    </a:ext>
                  </a:extLst>
                </a:gridCol>
                <a:gridCol w="646664">
                  <a:extLst>
                    <a:ext uri="{9D8B030D-6E8A-4147-A177-3AD203B41FA5}">
                      <a16:colId xmlns:a16="http://schemas.microsoft.com/office/drawing/2014/main" val="464560435"/>
                    </a:ext>
                  </a:extLst>
                </a:gridCol>
                <a:gridCol w="754065">
                  <a:extLst>
                    <a:ext uri="{9D8B030D-6E8A-4147-A177-3AD203B41FA5}">
                      <a16:colId xmlns:a16="http://schemas.microsoft.com/office/drawing/2014/main" val="108311900"/>
                    </a:ext>
                  </a:extLst>
                </a:gridCol>
                <a:gridCol w="861360">
                  <a:extLst>
                    <a:ext uri="{9D8B030D-6E8A-4147-A177-3AD203B41FA5}">
                      <a16:colId xmlns:a16="http://schemas.microsoft.com/office/drawing/2014/main" val="2680176515"/>
                    </a:ext>
                  </a:extLst>
                </a:gridCol>
              </a:tblGrid>
              <a:tr h="242652">
                <a:tc>
                  <a:txBody>
                    <a:bodyPr/>
                    <a:lstStyle/>
                    <a:p>
                      <a:pPr algn="ctr" fontAlgn="ctr"/>
                      <a:r>
                        <a:rPr lang="en-US" sz="1400" b="0" i="0" u="none" strike="noStrike">
                          <a:solidFill>
                            <a:srgbClr val="000000"/>
                          </a:solidFill>
                          <a:effectLst/>
                          <a:latin typeface="Calibri" panose="020F0502020204030204" pitchFamily="34" charset="0"/>
                        </a:rPr>
                        <a:t>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2</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3</a:t>
                      </a:r>
                    </a:p>
                  </a:txBody>
                  <a:tcPr marL="9525" marR="9525" marT="9525"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390047550"/>
                  </a:ext>
                </a:extLst>
              </a:tr>
              <a:tr h="242652">
                <a:tc>
                  <a:txBody>
                    <a:bodyPr/>
                    <a:lstStyle/>
                    <a:p>
                      <a:pPr algn="ctr" fontAlgn="ctr"/>
                      <a:r>
                        <a:rPr lang="en-US" sz="1400" b="0" i="0" u="none" strike="noStrike">
                          <a:solidFill>
                            <a:srgbClr val="000000"/>
                          </a:solidFill>
                          <a:effectLst/>
                          <a:latin typeface="Calibri" panose="020F0502020204030204" pitchFamily="34" charset="0"/>
                        </a:rPr>
                        <a:t>LD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95</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100</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130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786205668"/>
                  </a:ext>
                </a:extLst>
              </a:tr>
              <a:tr h="242652">
                <a:tc>
                  <a:txBody>
                    <a:bodyPr/>
                    <a:lstStyle/>
                    <a:p>
                      <a:pPr algn="ctr" fontAlgn="ctr"/>
                      <a:r>
                        <a:rPr lang="en-US" sz="1400" b="0" i="0" u="none" strike="noStrike">
                          <a:solidFill>
                            <a:srgbClr val="000000"/>
                          </a:solidFill>
                          <a:effectLst/>
                          <a:latin typeface="Calibri" panose="020F0502020204030204" pitchFamily="34" charset="0"/>
                        </a:rPr>
                        <a:t>AIC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ctr"/>
                      <a:r>
                        <a:rPr lang="en-US" sz="1400" b="0" i="0" u="none" strike="noStrike">
                          <a:solidFill>
                            <a:srgbClr val="000000"/>
                          </a:solidFill>
                          <a:effectLst/>
                          <a:latin typeface="Calibri" panose="020F0502020204030204" pitchFamily="34" charset="0"/>
                        </a:rPr>
                        <a:t>10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92D050"/>
                    </a:solidFill>
                  </a:tcPr>
                </a:tc>
                <a:tc>
                  <a:txBody>
                    <a:bodyPr/>
                    <a:lstStyle/>
                    <a:p>
                      <a:pPr algn="ctr" fontAlgn="ctr"/>
                      <a:r>
                        <a:rPr lang="en-US" sz="1400" b="0" i="0" u="none" strike="noStrike">
                          <a:solidFill>
                            <a:srgbClr val="000000"/>
                          </a:solidFill>
                          <a:effectLst/>
                          <a:latin typeface="Calibri" panose="020F0502020204030204" pitchFamily="34" charset="0"/>
                        </a:rPr>
                        <a:t>10</a:t>
                      </a:r>
                    </a:p>
                  </a:txBody>
                  <a:tcPr marL="9525" marR="9525" marT="9525" marB="0" anchor="ctr">
                    <a:lnL>
                      <a:noFill/>
                    </a:lnL>
                    <a:lnR>
                      <a:noFill/>
                    </a:lnR>
                    <a:lnT>
                      <a:noFill/>
                    </a:lnT>
                    <a:lnB>
                      <a:noFill/>
                    </a:lnB>
                    <a:solidFill>
                      <a:srgbClr val="92D050"/>
                    </a:solidFill>
                  </a:tcPr>
                </a:tc>
                <a:tc>
                  <a:txBody>
                    <a:bodyPr/>
                    <a:lstStyle/>
                    <a:p>
                      <a:pPr algn="ctr" fontAlgn="ctr"/>
                      <a:r>
                        <a:rPr lang="en-US" sz="1400" b="0" i="0" u="none" strike="noStrike">
                          <a:solidFill>
                            <a:srgbClr val="000000"/>
                          </a:solidFill>
                          <a:effectLst/>
                          <a:latin typeface="Calibri" panose="020F0502020204030204" pitchFamily="34" charset="0"/>
                        </a:rPr>
                        <a:t>146.33</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solidFill>
                      <a:srgbClr val="92D050"/>
                    </a:solidFill>
                  </a:tcPr>
                </a:tc>
                <a:tc>
                  <a:txBody>
                    <a:bodyPr/>
                    <a:lstStyle/>
                    <a:p>
                      <a:pPr algn="ctr" fontAlgn="ctr"/>
                      <a:r>
                        <a:rPr lang="en-US" sz="1400" b="0" i="0" u="none" strike="noStrike">
                          <a:solidFill>
                            <a:srgbClr val="000000"/>
                          </a:solidFill>
                          <a:effectLst/>
                          <a:latin typeface="Calibri" panose="020F0502020204030204" pitchFamily="34" charset="0"/>
                        </a:rPr>
                        <a:t>sum</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655062743"/>
                  </a:ext>
                </a:extLst>
              </a:tr>
              <a:tr h="360140">
                <a:tc>
                  <a:txBody>
                    <a:bodyPr/>
                    <a:lstStyle/>
                    <a:p>
                      <a:pPr algn="ctr" fontAlgn="ctr"/>
                      <a:r>
                        <a:rPr lang="en-US" sz="1400" b="0" i="0" u="none" strike="noStrike">
                          <a:solidFill>
                            <a:srgbClr val="000000"/>
                          </a:solidFill>
                          <a:effectLst/>
                          <a:latin typeface="Calibri" panose="020F0502020204030204" pitchFamily="34" charset="0"/>
                        </a:rPr>
                        <a:t>Gen2 Profit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-$1,830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-$1,030</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$2,860</a:t>
                      </a:r>
                    </a:p>
                  </a:txBody>
                  <a:tcPr marL="9525" marR="9525" marT="9525"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-$0.10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3714849037"/>
                  </a:ext>
                </a:extLst>
              </a:tr>
              <a:tr h="242652">
                <a:tc>
                  <a:txBody>
                    <a:bodyPr/>
                    <a:lstStyle/>
                    <a:p>
                      <a:pPr algn="ctr" fontAlgn="ctr"/>
                      <a:r>
                        <a:rPr lang="en-US" sz="1400" b="0" i="0" u="none" strike="noStrike" dirty="0">
                          <a:solidFill>
                            <a:srgbClr val="000000"/>
                          </a:solidFill>
                          <a:effectLst/>
                          <a:latin typeface="Calibri" panose="020F0502020204030204" pitchFamily="34" charset="0"/>
                        </a:rPr>
                        <a:t> Total Profit</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alibri" panose="020F0502020204030204" pitchFamily="34" charset="0"/>
                        </a:rPr>
                        <a:t>$13,633 </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gridSpan="2">
                  <a:txBody>
                    <a:bodyPr/>
                    <a:lstStyle/>
                    <a:p>
                      <a:pPr algn="ctr" fontAlgn="ctr"/>
                      <a:r>
                        <a:rPr lang="en-US" sz="1400" b="0" i="0" u="none" strike="noStrike" dirty="0">
                          <a:solidFill>
                            <a:srgbClr val="000000"/>
                          </a:solidFill>
                          <a:effectLst/>
                          <a:latin typeface="Calibri" panose="020F0502020204030204" pitchFamily="34" charset="0"/>
                        </a:rPr>
                        <a:t>Max profit</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tcPr>
                </a:tc>
                <a:tc h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$14,770</a:t>
                      </a:r>
                    </a:p>
                  </a:txBody>
                  <a:tcPr marL="9525" marR="9525" marT="952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810839761"/>
                  </a:ext>
                </a:extLst>
              </a:tr>
              <a:tr h="242652">
                <a:tc>
                  <a:txBody>
                    <a:bodyPr/>
                    <a:lstStyle/>
                    <a:p>
                      <a:pPr algn="ctr" fontAlgn="ctr"/>
                      <a:r>
                        <a:rPr lang="en-US" sz="1400" b="0" i="0" u="none" strike="noStrike" dirty="0">
                          <a:solidFill>
                            <a:srgbClr val="000000"/>
                          </a:solidFill>
                          <a:effectLst/>
                          <a:latin typeface="Calibri" panose="020F0502020204030204" pitchFamily="34" charset="0"/>
                        </a:rPr>
                        <a:t>Uplift</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$1,138</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gridSpan="2">
                  <a:txBody>
                    <a:bodyPr/>
                    <a:lstStyle/>
                    <a:p>
                      <a:pPr algn="ctr" fontAlgn="ctr"/>
                      <a:r>
                        <a:rPr lang="en-US" sz="1400" b="0" i="0" u="none" strike="noStrike" dirty="0">
                          <a:solidFill>
                            <a:srgbClr val="000000"/>
                          </a:solidFill>
                          <a:effectLst/>
                          <a:latin typeface="Calibri" panose="020F0502020204030204" pitchFamily="34" charset="0"/>
                        </a:rPr>
                        <a:t>MWP</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$0.10</a:t>
                      </a: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4241107334"/>
                  </a:ext>
                </a:extLst>
              </a:tr>
            </a:tbl>
          </a:graphicData>
        </a:graphic>
      </p:graphicFrame>
      <p:sp>
        <p:nvSpPr>
          <p:cNvPr id="3" name="Content Placeholder 2">
            <a:extLst>
              <a:ext uri="{FF2B5EF4-FFF2-40B4-BE49-F238E27FC236}">
                <a16:creationId xmlns:a16="http://schemas.microsoft.com/office/drawing/2014/main" id="{2C191293-767D-43B0-A7E2-EC5EEF79913A}"/>
              </a:ext>
            </a:extLst>
          </p:cNvPr>
          <p:cNvSpPr>
            <a:spLocks noGrp="1"/>
          </p:cNvSpPr>
          <p:nvPr>
            <p:ph idx="1"/>
          </p:nvPr>
        </p:nvSpPr>
        <p:spPr/>
        <p:txBody>
          <a:bodyPr/>
          <a:lstStyle/>
          <a:p>
            <a:pPr marL="0" indent="0">
              <a:buNone/>
            </a:pPr>
            <a:r>
              <a:rPr lang="en-US" dirty="0"/>
              <a:t> </a:t>
            </a:r>
          </a:p>
        </p:txBody>
      </p:sp>
      <p:pic>
        <p:nvPicPr>
          <p:cNvPr id="6" name="Picture 5">
            <a:extLst>
              <a:ext uri="{FF2B5EF4-FFF2-40B4-BE49-F238E27FC236}">
                <a16:creationId xmlns:a16="http://schemas.microsoft.com/office/drawing/2014/main" id="{1F572C3D-1F41-4616-8532-B6DF700B9CBA}"/>
              </a:ext>
            </a:extLst>
          </p:cNvPr>
          <p:cNvPicPr>
            <a:picLocks noChangeAspect="1"/>
          </p:cNvPicPr>
          <p:nvPr/>
        </p:nvPicPr>
        <p:blipFill>
          <a:blip r:embed="rId2"/>
          <a:stretch>
            <a:fillRect/>
          </a:stretch>
        </p:blipFill>
        <p:spPr>
          <a:xfrm>
            <a:off x="186242" y="2287396"/>
            <a:ext cx="4111732" cy="3943906"/>
          </a:xfrm>
          <a:prstGeom prst="rect">
            <a:avLst/>
          </a:prstGeom>
        </p:spPr>
      </p:pic>
      <p:pic>
        <p:nvPicPr>
          <p:cNvPr id="7" name="Picture 6">
            <a:extLst>
              <a:ext uri="{FF2B5EF4-FFF2-40B4-BE49-F238E27FC236}">
                <a16:creationId xmlns:a16="http://schemas.microsoft.com/office/drawing/2014/main" id="{A46944DA-A9D9-4BB1-BC60-A01F40BB2A34}"/>
              </a:ext>
            </a:extLst>
          </p:cNvPr>
          <p:cNvPicPr>
            <a:picLocks noChangeAspect="1"/>
          </p:cNvPicPr>
          <p:nvPr/>
        </p:nvPicPr>
        <p:blipFill>
          <a:blip r:embed="rId3"/>
          <a:stretch>
            <a:fillRect/>
          </a:stretch>
        </p:blipFill>
        <p:spPr>
          <a:xfrm>
            <a:off x="4845201" y="3575699"/>
            <a:ext cx="3276600" cy="1387599"/>
          </a:xfrm>
          <a:prstGeom prst="rect">
            <a:avLst/>
          </a:prstGeom>
        </p:spPr>
      </p:pic>
      <p:sp>
        <p:nvSpPr>
          <p:cNvPr id="8" name="TextBox 7">
            <a:extLst>
              <a:ext uri="{FF2B5EF4-FFF2-40B4-BE49-F238E27FC236}">
                <a16:creationId xmlns:a16="http://schemas.microsoft.com/office/drawing/2014/main" id="{EF759CC4-EC50-47BE-8368-318D18180A15}"/>
              </a:ext>
            </a:extLst>
          </p:cNvPr>
          <p:cNvSpPr txBox="1"/>
          <p:nvPr/>
        </p:nvSpPr>
        <p:spPr>
          <a:xfrm>
            <a:off x="186242" y="1764176"/>
            <a:ext cx="3639995" cy="523220"/>
          </a:xfrm>
          <a:prstGeom prst="rect">
            <a:avLst/>
          </a:prstGeom>
          <a:noFill/>
        </p:spPr>
        <p:txBody>
          <a:bodyPr wrap="square" rtlCol="0">
            <a:spAutoFit/>
          </a:bodyPr>
          <a:lstStyle/>
          <a:p>
            <a:pPr algn="ctr"/>
            <a:r>
              <a:rPr lang="en-US" sz="1400" b="1" dirty="0"/>
              <a:t>Extended generator CHP / convex envelope  formulation</a:t>
            </a:r>
          </a:p>
        </p:txBody>
      </p:sp>
      <p:sp>
        <p:nvSpPr>
          <p:cNvPr id="14" name="TextBox 13">
            <a:extLst>
              <a:ext uri="{FF2B5EF4-FFF2-40B4-BE49-F238E27FC236}">
                <a16:creationId xmlns:a16="http://schemas.microsoft.com/office/drawing/2014/main" id="{71135AA8-6256-47BE-B0B9-60B58873DA0B}"/>
              </a:ext>
            </a:extLst>
          </p:cNvPr>
          <p:cNvSpPr txBox="1"/>
          <p:nvPr/>
        </p:nvSpPr>
        <p:spPr>
          <a:xfrm>
            <a:off x="-17970" y="438513"/>
            <a:ext cx="9144000" cy="1015663"/>
          </a:xfrm>
          <a:prstGeom prst="rect">
            <a:avLst/>
          </a:prstGeom>
          <a:solidFill>
            <a:schemeClr val="accent5">
              <a:lumMod val="60000"/>
              <a:lumOff val="40000"/>
            </a:schemeClr>
          </a:solidFill>
        </p:spPr>
        <p:txBody>
          <a:bodyPr wrap="square" rtlCol="0">
            <a:spAutoFit/>
          </a:bodyPr>
          <a:lstStyle/>
          <a:p>
            <a:r>
              <a:rPr lang="en-US" sz="2000" dirty="0">
                <a:solidFill>
                  <a:schemeClr val="tx1">
                    <a:lumMod val="75000"/>
                    <a:lumOff val="25000"/>
                  </a:schemeClr>
                </a:solidFill>
              </a:rPr>
              <a:t>Using extended generator convex hull / convex envelope formulation and solving AIC with LP relaxation with p-cut:  The price is just enough to eliminate MWP and a good entry signal.</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437EF6B0-17B7-418D-B6DE-785A6285E29A}"/>
                  </a:ext>
                </a:extLst>
              </p:cNvPr>
              <p:cNvSpPr/>
              <p:nvPr/>
            </p:nvSpPr>
            <p:spPr>
              <a:xfrm>
                <a:off x="4740005" y="5008716"/>
                <a:ext cx="4111732" cy="1727909"/>
              </a:xfrm>
              <a:prstGeom prst="rect">
                <a:avLst/>
              </a:prstGeom>
              <a:ln w="28575">
                <a:noFill/>
              </a:ln>
            </p:spPr>
            <p:txBody>
              <a:bodyPr wrap="square">
                <a:spAutoFit/>
              </a:bodyPr>
              <a:lstStyle/>
              <a:p>
                <a:pPr marL="341313" indent="-341313" algn="just"/>
                <a:r>
                  <a:rPr lang="en-US" sz="1300" dirty="0">
                    <a:solidFill>
                      <a:schemeClr val="tx1">
                        <a:lumMod val="75000"/>
                        <a:lumOff val="25000"/>
                      </a:schemeClr>
                    </a:solidFill>
                    <a:latin typeface="Times New Roman" panose="02020603050405020304" pitchFamily="18" charset="0"/>
                    <a:ea typeface="SimSun" panose="02010600030101010101" pitchFamily="2" charset="-122"/>
                  </a:rPr>
                  <a:t> </a:t>
                </a:r>
                <a14:m>
                  <m:oMath xmlns:m="http://schemas.openxmlformats.org/officeDocument/2006/math">
                    <m:sSub>
                      <m:sSubPr>
                        <m:ctrlPr>
                          <a:rPr lang="en-US" sz="1300" i="1">
                            <a:solidFill>
                              <a:schemeClr val="tx1">
                                <a:lumMod val="75000"/>
                                <a:lumOff val="25000"/>
                              </a:schemeClr>
                            </a:solidFill>
                            <a:latin typeface="Cambria Math" panose="02040503050406030204" pitchFamily="18" charset="0"/>
                            <a:ea typeface="SimSun" panose="02010600030101010101" pitchFamily="2" charset="-122"/>
                          </a:rPr>
                        </m:ctrlPr>
                      </m:sSubPr>
                      <m:e>
                        <m:r>
                          <a:rPr lang="en-US" sz="1300" i="1">
                            <a:solidFill>
                              <a:schemeClr val="tx1">
                                <a:lumMod val="75000"/>
                                <a:lumOff val="25000"/>
                              </a:schemeClr>
                            </a:solidFill>
                            <a:latin typeface="Cambria Math" panose="02040503050406030204" pitchFamily="18" charset="0"/>
                            <a:ea typeface="SimSun" panose="02010600030101010101" pitchFamily="2" charset="-122"/>
                          </a:rPr>
                          <m:t>𝑜</m:t>
                        </m:r>
                      </m:e>
                      <m:sub>
                        <m:r>
                          <a:rPr lang="en-US" sz="1300" i="1">
                            <a:solidFill>
                              <a:schemeClr val="tx1">
                                <a:lumMod val="75000"/>
                                <a:lumOff val="25000"/>
                              </a:schemeClr>
                            </a:solidFill>
                            <a:latin typeface="Cambria Math" panose="02040503050406030204" pitchFamily="18" charset="0"/>
                            <a:ea typeface="SimSun" panose="02010600030101010101" pitchFamily="2" charset="-122"/>
                          </a:rPr>
                          <m:t>2,</m:t>
                        </m:r>
                        <m:r>
                          <a:rPr lang="en-US" sz="1300" i="1">
                            <a:solidFill>
                              <a:schemeClr val="tx1">
                                <a:lumMod val="75000"/>
                                <a:lumOff val="25000"/>
                              </a:schemeClr>
                            </a:solidFill>
                            <a:latin typeface="Cambria Math" panose="02040503050406030204" pitchFamily="18" charset="0"/>
                            <a:ea typeface="SimSun" panose="02010600030101010101" pitchFamily="2" charset="-122"/>
                          </a:rPr>
                          <m:t>𝑡</m:t>
                        </m:r>
                      </m:sub>
                    </m:sSub>
                    <m:r>
                      <a:rPr lang="en-US" sz="1300" i="1">
                        <a:solidFill>
                          <a:schemeClr val="tx1">
                            <a:lumMod val="75000"/>
                            <a:lumOff val="25000"/>
                          </a:schemeClr>
                        </a:solidFill>
                        <a:latin typeface="Cambria Math" panose="02040503050406030204" pitchFamily="18" charset="0"/>
                        <a:ea typeface="SimSun" panose="02010600030101010101" pitchFamily="2" charset="-122"/>
                      </a:rPr>
                      <m:t>:</m:t>
                    </m:r>
                  </m:oMath>
                </a14:m>
                <a:r>
                  <a:rPr lang="en-US" sz="1300" dirty="0">
                    <a:solidFill>
                      <a:schemeClr val="tx1">
                        <a:lumMod val="75000"/>
                        <a:lumOff val="25000"/>
                      </a:schemeClr>
                    </a:solidFill>
                    <a:latin typeface="Times New Roman" panose="02020603050405020304" pitchFamily="18" charset="0"/>
                    <a:ea typeface="SimSun" panose="02010600030101010101" pitchFamily="2" charset="-122"/>
                  </a:rPr>
                  <a:t> stay off through t and start up at the beginning of t+1, for t=0,1,2</a:t>
                </a:r>
              </a:p>
              <a:p>
                <a:pPr marL="341313" indent="-341313" algn="just"/>
                <a14:m>
                  <m:oMath xmlns:m="http://schemas.openxmlformats.org/officeDocument/2006/math">
                    <m:sSub>
                      <m:sSubPr>
                        <m:ctrlPr>
                          <a:rPr lang="en-US" sz="1300" i="1">
                            <a:solidFill>
                              <a:schemeClr val="tx1">
                                <a:lumMod val="75000"/>
                                <a:lumOff val="25000"/>
                              </a:schemeClr>
                            </a:solidFill>
                            <a:latin typeface="Cambria Math" panose="02040503050406030204" pitchFamily="18" charset="0"/>
                            <a:ea typeface="SimSun" panose="02010600030101010101" pitchFamily="2" charset="-122"/>
                          </a:rPr>
                        </m:ctrlPr>
                      </m:sSubPr>
                      <m:e>
                        <m:r>
                          <a:rPr lang="en-US" sz="1300" i="1">
                            <a:solidFill>
                              <a:schemeClr val="tx1">
                                <a:lumMod val="75000"/>
                                <a:lumOff val="25000"/>
                              </a:schemeClr>
                            </a:solidFill>
                            <a:latin typeface="Cambria Math" panose="02040503050406030204" pitchFamily="18" charset="0"/>
                            <a:ea typeface="SimSun" panose="02010600030101010101" pitchFamily="2" charset="-122"/>
                          </a:rPr>
                          <m:t>𝑤</m:t>
                        </m:r>
                      </m:e>
                      <m:sub>
                        <m:r>
                          <a:rPr lang="en-US" sz="1300" i="1">
                            <a:solidFill>
                              <a:schemeClr val="tx1">
                                <a:lumMod val="75000"/>
                                <a:lumOff val="25000"/>
                              </a:schemeClr>
                            </a:solidFill>
                            <a:latin typeface="Cambria Math" panose="02040503050406030204" pitchFamily="18" charset="0"/>
                            <a:ea typeface="SimSun" panose="02010600030101010101" pitchFamily="2" charset="-122"/>
                          </a:rPr>
                          <m:t>2,</m:t>
                        </m:r>
                        <m:r>
                          <a:rPr lang="en-US" sz="1300" i="1">
                            <a:solidFill>
                              <a:schemeClr val="tx1">
                                <a:lumMod val="75000"/>
                                <a:lumOff val="25000"/>
                              </a:schemeClr>
                            </a:solidFill>
                            <a:latin typeface="Cambria Math" panose="02040503050406030204" pitchFamily="18" charset="0"/>
                            <a:ea typeface="SimSun" panose="02010600030101010101" pitchFamily="2" charset="-122"/>
                          </a:rPr>
                          <m:t>𝑡</m:t>
                        </m:r>
                      </m:sub>
                    </m:sSub>
                    <m:r>
                      <a:rPr lang="en-US" sz="1300" i="1">
                        <a:solidFill>
                          <a:schemeClr val="tx1">
                            <a:lumMod val="75000"/>
                            <a:lumOff val="25000"/>
                          </a:schemeClr>
                        </a:solidFill>
                        <a:latin typeface="Cambria Math" panose="02040503050406030204" pitchFamily="18" charset="0"/>
                        <a:ea typeface="SimSun" panose="02010600030101010101" pitchFamily="2" charset="-122"/>
                      </a:rPr>
                      <m:t>:</m:t>
                    </m:r>
                  </m:oMath>
                </a14:m>
                <a:r>
                  <a:rPr lang="en-US" sz="1300" dirty="0">
                    <a:solidFill>
                      <a:schemeClr val="tx1">
                        <a:lumMod val="75000"/>
                        <a:lumOff val="25000"/>
                      </a:schemeClr>
                    </a:solidFill>
                    <a:latin typeface="Times New Roman" panose="02020603050405020304" pitchFamily="18" charset="0"/>
                    <a:ea typeface="SimSun" panose="02010600030101010101" pitchFamily="2" charset="-122"/>
                  </a:rPr>
                  <a:t>start up at the beginning of t+1 and stay on until the end, for t=0,1,2.</a:t>
                </a:r>
              </a:p>
              <a:p>
                <a:pPr marL="341313" indent="-341313" algn="just"/>
                <a14:m>
                  <m:oMath xmlns:m="http://schemas.openxmlformats.org/officeDocument/2006/math">
                    <m:sSub>
                      <m:sSubPr>
                        <m:ctrlPr>
                          <a:rPr lang="en-US" sz="1300" i="1">
                            <a:solidFill>
                              <a:schemeClr val="tx1">
                                <a:lumMod val="75000"/>
                                <a:lumOff val="25000"/>
                              </a:schemeClr>
                            </a:solidFill>
                            <a:latin typeface="Cambria Math" panose="02040503050406030204" pitchFamily="18" charset="0"/>
                            <a:ea typeface="SimSun" panose="02010600030101010101" pitchFamily="2" charset="-122"/>
                          </a:rPr>
                        </m:ctrlPr>
                      </m:sSubPr>
                      <m:e>
                        <m:r>
                          <a:rPr lang="en-US" sz="1300" i="1">
                            <a:solidFill>
                              <a:schemeClr val="tx1">
                                <a:lumMod val="75000"/>
                                <a:lumOff val="25000"/>
                              </a:schemeClr>
                            </a:solidFill>
                            <a:latin typeface="Cambria Math" panose="02040503050406030204" pitchFamily="18" charset="0"/>
                            <a:ea typeface="SimSun" panose="02010600030101010101" pitchFamily="2" charset="-122"/>
                          </a:rPr>
                          <m:t>𝑦</m:t>
                        </m:r>
                      </m:e>
                      <m:sub>
                        <m:r>
                          <a:rPr lang="en-US" sz="1300" i="1">
                            <a:solidFill>
                              <a:schemeClr val="tx1">
                                <a:lumMod val="75000"/>
                                <a:lumOff val="25000"/>
                              </a:schemeClr>
                            </a:solidFill>
                            <a:latin typeface="Cambria Math" panose="02040503050406030204" pitchFamily="18" charset="0"/>
                            <a:ea typeface="SimSun" panose="02010600030101010101" pitchFamily="2" charset="-122"/>
                          </a:rPr>
                          <m:t>2,</m:t>
                        </m:r>
                        <m:r>
                          <a:rPr lang="en-US" sz="1300" i="1">
                            <a:solidFill>
                              <a:schemeClr val="tx1">
                                <a:lumMod val="75000"/>
                                <a:lumOff val="25000"/>
                              </a:schemeClr>
                            </a:solidFill>
                            <a:latin typeface="Cambria Math" panose="02040503050406030204" pitchFamily="18" charset="0"/>
                            <a:ea typeface="SimSun" panose="02010600030101010101" pitchFamily="2" charset="-122"/>
                          </a:rPr>
                          <m:t>𝑡𝑘</m:t>
                        </m:r>
                      </m:sub>
                    </m:sSub>
                  </m:oMath>
                </a14:m>
                <a:r>
                  <a:rPr lang="en-US" sz="1300" dirty="0">
                    <a:solidFill>
                      <a:schemeClr val="tx1">
                        <a:lumMod val="75000"/>
                        <a:lumOff val="25000"/>
                      </a:schemeClr>
                    </a:solidFill>
                    <a:latin typeface="Times New Roman" panose="02020603050405020304" pitchFamily="18" charset="0"/>
                    <a:ea typeface="SimSun" panose="02010600030101010101" pitchFamily="2" charset="-122"/>
                  </a:rPr>
                  <a:t>: start up at the beginning of t+1 and shut down at the beginning of k, for </a:t>
                </a:r>
                <a14:m>
                  <m:oMath xmlns:m="http://schemas.openxmlformats.org/officeDocument/2006/math">
                    <m:r>
                      <a:rPr lang="en-US" sz="1300" i="1">
                        <a:solidFill>
                          <a:schemeClr val="tx1">
                            <a:lumMod val="75000"/>
                            <a:lumOff val="25000"/>
                          </a:schemeClr>
                        </a:solidFill>
                        <a:latin typeface="Cambria Math" panose="02040503050406030204" pitchFamily="18" charset="0"/>
                        <a:ea typeface="SimSun" panose="02010600030101010101" pitchFamily="2" charset="-122"/>
                      </a:rPr>
                      <m:t>𝑡𝑘</m:t>
                    </m:r>
                    <m:r>
                      <a:rPr lang="en-US" sz="1300" i="1">
                        <a:solidFill>
                          <a:schemeClr val="tx1">
                            <a:lumMod val="75000"/>
                            <a:lumOff val="25000"/>
                          </a:schemeClr>
                        </a:solidFill>
                        <a:latin typeface="Cambria Math" panose="02040503050406030204" pitchFamily="18" charset="0"/>
                        <a:ea typeface="SimSun" panose="02010600030101010101" pitchFamily="2" charset="-122"/>
                      </a:rPr>
                      <m:t>∈{02,03,13}</m:t>
                    </m:r>
                  </m:oMath>
                </a14:m>
                <a:r>
                  <a:rPr lang="en-US" sz="1300" dirty="0">
                    <a:solidFill>
                      <a:schemeClr val="tx1">
                        <a:lumMod val="75000"/>
                        <a:lumOff val="25000"/>
                      </a:schemeClr>
                    </a:solidFill>
                    <a:latin typeface="Times New Roman" panose="02020603050405020304" pitchFamily="18" charset="0"/>
                    <a:ea typeface="SimSun" panose="02010600030101010101" pitchFamily="2" charset="-122"/>
                  </a:rPr>
                  <a:t>. </a:t>
                </a:r>
              </a:p>
              <a:p>
                <a:pPr marL="341313" indent="-341313" algn="just"/>
                <a14:m>
                  <m:oMath xmlns:m="http://schemas.openxmlformats.org/officeDocument/2006/math">
                    <m:sSub>
                      <m:sSubPr>
                        <m:ctrlPr>
                          <a:rPr lang="en-US" sz="1300" i="1">
                            <a:solidFill>
                              <a:schemeClr val="tx1">
                                <a:lumMod val="75000"/>
                                <a:lumOff val="25000"/>
                              </a:schemeClr>
                            </a:solidFill>
                            <a:latin typeface="Cambria Math" panose="02040503050406030204" pitchFamily="18" charset="0"/>
                            <a:ea typeface="SimSun" panose="02010600030101010101" pitchFamily="2" charset="-122"/>
                          </a:rPr>
                        </m:ctrlPr>
                      </m:sSubPr>
                      <m:e>
                        <m:r>
                          <a:rPr lang="en-US" sz="1300" i="1">
                            <a:solidFill>
                              <a:schemeClr val="tx1">
                                <a:lumMod val="75000"/>
                                <a:lumOff val="25000"/>
                              </a:schemeClr>
                            </a:solidFill>
                            <a:latin typeface="Cambria Math" panose="02040503050406030204" pitchFamily="18" charset="0"/>
                            <a:ea typeface="SimSun" panose="02010600030101010101" pitchFamily="2" charset="-122"/>
                          </a:rPr>
                          <m:t>𝑧</m:t>
                        </m:r>
                      </m:e>
                      <m:sub>
                        <m:r>
                          <a:rPr lang="en-US" sz="1300" i="1">
                            <a:solidFill>
                              <a:schemeClr val="tx1">
                                <a:lumMod val="75000"/>
                                <a:lumOff val="25000"/>
                              </a:schemeClr>
                            </a:solidFill>
                            <a:latin typeface="Cambria Math" panose="02040503050406030204" pitchFamily="18" charset="0"/>
                            <a:ea typeface="SimSun" panose="02010600030101010101" pitchFamily="2" charset="-122"/>
                          </a:rPr>
                          <m:t>2,</m:t>
                        </m:r>
                        <m:r>
                          <a:rPr lang="en-US" sz="1300" i="1">
                            <a:solidFill>
                              <a:schemeClr val="tx1">
                                <a:lumMod val="75000"/>
                                <a:lumOff val="25000"/>
                              </a:schemeClr>
                            </a:solidFill>
                            <a:latin typeface="Cambria Math" panose="02040503050406030204" pitchFamily="18" charset="0"/>
                            <a:ea typeface="SimSun" panose="02010600030101010101" pitchFamily="2" charset="-122"/>
                          </a:rPr>
                          <m:t>𝑡𝑘</m:t>
                        </m:r>
                      </m:sub>
                    </m:sSub>
                  </m:oMath>
                </a14:m>
                <a:r>
                  <a:rPr lang="en-US" sz="1300" dirty="0">
                    <a:solidFill>
                      <a:schemeClr val="tx1">
                        <a:lumMod val="75000"/>
                        <a:lumOff val="25000"/>
                      </a:schemeClr>
                    </a:solidFill>
                    <a:latin typeface="Times New Roman" panose="02020603050405020304" pitchFamily="18" charset="0"/>
                    <a:ea typeface="SimSun" panose="02010600030101010101" pitchFamily="2" charset="-122"/>
                  </a:rPr>
                  <a:t>: shut down at the beginning of t and stay off until the beginning of k+1, for </a:t>
                </a:r>
                <a14:m>
                  <m:oMath xmlns:m="http://schemas.openxmlformats.org/officeDocument/2006/math">
                    <m:r>
                      <a:rPr lang="en-US" sz="1300" i="1">
                        <a:solidFill>
                          <a:schemeClr val="tx1">
                            <a:lumMod val="75000"/>
                            <a:lumOff val="25000"/>
                          </a:schemeClr>
                        </a:solidFill>
                        <a:latin typeface="Cambria Math" panose="02040503050406030204" pitchFamily="18" charset="0"/>
                        <a:ea typeface="SimSun" panose="02010600030101010101" pitchFamily="2" charset="-122"/>
                      </a:rPr>
                      <m:t>𝑡𝑘</m:t>
                    </m:r>
                    <m:r>
                      <a:rPr lang="en-US" sz="1300" i="1">
                        <a:solidFill>
                          <a:schemeClr val="tx1">
                            <a:lumMod val="75000"/>
                            <a:lumOff val="25000"/>
                          </a:schemeClr>
                        </a:solidFill>
                        <a:latin typeface="Cambria Math" panose="02040503050406030204" pitchFamily="18" charset="0"/>
                        <a:ea typeface="SimSun" panose="02010600030101010101" pitchFamily="2" charset="-122"/>
                      </a:rPr>
                      <m:t>∈{22,23,33}</m:t>
                    </m:r>
                  </m:oMath>
                </a14:m>
                <a:r>
                  <a:rPr lang="en-US" sz="1300" dirty="0">
                    <a:solidFill>
                      <a:schemeClr val="tx1">
                        <a:lumMod val="75000"/>
                        <a:lumOff val="25000"/>
                      </a:schemeClr>
                    </a:solidFill>
                    <a:latin typeface="Times New Roman" panose="02020603050405020304" pitchFamily="18" charset="0"/>
                    <a:ea typeface="SimSun" panose="02010600030101010101" pitchFamily="2" charset="-122"/>
                  </a:rPr>
                  <a:t>. </a:t>
                </a:r>
                <a:endParaRPr lang="en-US" sz="1300" dirty="0">
                  <a:solidFill>
                    <a:schemeClr val="tx1">
                      <a:lumMod val="75000"/>
                      <a:lumOff val="25000"/>
                    </a:schemeClr>
                  </a:solidFill>
                </a:endParaRPr>
              </a:p>
            </p:txBody>
          </p:sp>
        </mc:Choice>
        <mc:Fallback xmlns="">
          <p:sp>
            <p:nvSpPr>
              <p:cNvPr id="5" name="Rectangle 4">
                <a:extLst>
                  <a:ext uri="{FF2B5EF4-FFF2-40B4-BE49-F238E27FC236}">
                    <a16:creationId xmlns:a16="http://schemas.microsoft.com/office/drawing/2014/main" id="{437EF6B0-17B7-418D-B6DE-785A6285E29A}"/>
                  </a:ext>
                </a:extLst>
              </p:cNvPr>
              <p:cNvSpPr>
                <a:spLocks noRot="1" noChangeAspect="1" noMove="1" noResize="1" noEditPoints="1" noAdjustHandles="1" noChangeArrowheads="1" noChangeShapeType="1" noTextEdit="1"/>
              </p:cNvSpPr>
              <p:nvPr/>
            </p:nvSpPr>
            <p:spPr>
              <a:xfrm>
                <a:off x="4740005" y="5008716"/>
                <a:ext cx="4111732" cy="1727909"/>
              </a:xfrm>
              <a:prstGeom prst="rect">
                <a:avLst/>
              </a:prstGeom>
              <a:blipFill>
                <a:blip r:embed="rId4"/>
                <a:stretch>
                  <a:fillRect t="-353" r="-148" b="-2120"/>
                </a:stretch>
              </a:blipFill>
              <a:ln w="28575">
                <a:noFill/>
              </a:ln>
            </p:spPr>
            <p:txBody>
              <a:bodyPr/>
              <a:lstStyle/>
              <a:p>
                <a:r>
                  <a:rPr lang="en-US">
                    <a:noFill/>
                  </a:rPr>
                  <a:t> </a:t>
                </a:r>
              </a:p>
            </p:txBody>
          </p:sp>
        </mc:Fallback>
      </mc:AlternateContent>
      <p:sp>
        <p:nvSpPr>
          <p:cNvPr id="13" name="Rectangle 12">
            <a:extLst>
              <a:ext uri="{FF2B5EF4-FFF2-40B4-BE49-F238E27FC236}">
                <a16:creationId xmlns:a16="http://schemas.microsoft.com/office/drawing/2014/main" id="{3703E99F-18F4-4699-A504-A574891ADF7A}"/>
              </a:ext>
            </a:extLst>
          </p:cNvPr>
          <p:cNvSpPr/>
          <p:nvPr/>
        </p:nvSpPr>
        <p:spPr>
          <a:xfrm>
            <a:off x="7239000" y="2287396"/>
            <a:ext cx="703241" cy="246847"/>
          </a:xfrm>
          <a:prstGeom prst="rect">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6CCA9E3-6F40-4007-A730-C1FCF77E5186}"/>
              </a:ext>
            </a:extLst>
          </p:cNvPr>
          <p:cNvSpPr/>
          <p:nvPr/>
        </p:nvSpPr>
        <p:spPr>
          <a:xfrm>
            <a:off x="8121801" y="2572630"/>
            <a:ext cx="565921" cy="248920"/>
          </a:xfrm>
          <a:prstGeom prst="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3">
            <a:extLst>
              <a:ext uri="{FF2B5EF4-FFF2-40B4-BE49-F238E27FC236}">
                <a16:creationId xmlns:a16="http://schemas.microsoft.com/office/drawing/2014/main" id="{FCD40863-FF14-426A-9182-5FAA3EABB23B}"/>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14</a:t>
            </a:fld>
            <a:endParaRPr lang="en-US" dirty="0"/>
          </a:p>
        </p:txBody>
      </p:sp>
      <p:sp>
        <p:nvSpPr>
          <p:cNvPr id="18" name="Arrow: Right 17">
            <a:extLst>
              <a:ext uri="{FF2B5EF4-FFF2-40B4-BE49-F238E27FC236}">
                <a16:creationId xmlns:a16="http://schemas.microsoft.com/office/drawing/2014/main" id="{CE71ADE4-42C5-468D-83AF-122649047C06}"/>
              </a:ext>
            </a:extLst>
          </p:cNvPr>
          <p:cNvSpPr/>
          <p:nvPr/>
        </p:nvSpPr>
        <p:spPr>
          <a:xfrm>
            <a:off x="4384162" y="2473982"/>
            <a:ext cx="339737" cy="164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2201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3280A26-FFB8-4083-B682-600AEC7F2A18}"/>
              </a:ext>
            </a:extLst>
          </p:cNvPr>
          <p:cNvSpPr/>
          <p:nvPr/>
        </p:nvSpPr>
        <p:spPr>
          <a:xfrm>
            <a:off x="4008" y="6348648"/>
            <a:ext cx="9144000" cy="487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5B3284F-B670-4DBE-8368-E6146AF45B78}"/>
              </a:ext>
            </a:extLst>
          </p:cNvPr>
          <p:cNvSpPr>
            <a:spLocks noGrp="1"/>
          </p:cNvSpPr>
          <p:nvPr>
            <p:ph type="title"/>
          </p:nvPr>
        </p:nvSpPr>
        <p:spPr>
          <a:xfrm>
            <a:off x="304800" y="304800"/>
            <a:ext cx="8229600" cy="457199"/>
          </a:xfrm>
        </p:spPr>
        <p:txBody>
          <a:bodyPr>
            <a:noAutofit/>
          </a:bodyPr>
          <a:lstStyle/>
          <a:p>
            <a:r>
              <a:rPr lang="en-US" sz="2800" b="0" dirty="0"/>
              <a:t>CHP and AIC prototype study on MISO size cases</a:t>
            </a:r>
          </a:p>
        </p:txBody>
      </p:sp>
      <mc:AlternateContent xmlns:mc="http://schemas.openxmlformats.org/markup-compatibility/2006" xmlns:a14="http://schemas.microsoft.com/office/drawing/2010/main">
        <mc:Choice Requires="a14">
          <p:graphicFrame>
            <p:nvGraphicFramePr>
              <p:cNvPr id="13" name="Content Placeholder 12">
                <a:extLst>
                  <a:ext uri="{FF2B5EF4-FFF2-40B4-BE49-F238E27FC236}">
                    <a16:creationId xmlns:a16="http://schemas.microsoft.com/office/drawing/2014/main" id="{CB15B4AA-694B-4502-BD7A-BA27F109814F}"/>
                  </a:ext>
                </a:extLst>
              </p:cNvPr>
              <p:cNvGraphicFramePr>
                <a:graphicFrameLocks noGrp="1"/>
              </p:cNvGraphicFramePr>
              <p:nvPr>
                <p:ph idx="1"/>
                <p:extLst>
                  <p:ext uri="{D42A27DB-BD31-4B8C-83A1-F6EECF244321}">
                    <p14:modId xmlns:p14="http://schemas.microsoft.com/office/powerpoint/2010/main" val="3503671595"/>
                  </p:ext>
                </p:extLst>
              </p:nvPr>
            </p:nvGraphicFramePr>
            <p:xfrm>
              <a:off x="304800" y="827086"/>
              <a:ext cx="8229600" cy="40497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13" name="Content Placeholder 12">
                <a:extLst>
                  <a:ext uri="{FF2B5EF4-FFF2-40B4-BE49-F238E27FC236}">
                    <a16:creationId xmlns:a16="http://schemas.microsoft.com/office/drawing/2014/main" id="{CB15B4AA-694B-4502-BD7A-BA27F109814F}"/>
                  </a:ext>
                </a:extLst>
              </p:cNvPr>
              <p:cNvGraphicFramePr>
                <a:graphicFrameLocks noGrp="1"/>
              </p:cNvGraphicFramePr>
              <p:nvPr>
                <p:ph idx="1"/>
                <p:extLst>
                  <p:ext uri="{D42A27DB-BD31-4B8C-83A1-F6EECF244321}">
                    <p14:modId xmlns:p14="http://schemas.microsoft.com/office/powerpoint/2010/main" val="3503671595"/>
                  </p:ext>
                </p:extLst>
              </p:nvPr>
            </p:nvGraphicFramePr>
            <p:xfrm>
              <a:off x="304800" y="827086"/>
              <a:ext cx="8229600" cy="40497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pic>
        <p:nvPicPr>
          <p:cNvPr id="11" name="Picture 10">
            <a:extLst>
              <a:ext uri="{FF2B5EF4-FFF2-40B4-BE49-F238E27FC236}">
                <a16:creationId xmlns:a16="http://schemas.microsoft.com/office/drawing/2014/main" id="{F1E62AB9-654D-48DC-A016-1555928078EE}"/>
              </a:ext>
            </a:extLst>
          </p:cNvPr>
          <p:cNvPicPr>
            <a:picLocks noChangeAspect="1"/>
          </p:cNvPicPr>
          <p:nvPr/>
        </p:nvPicPr>
        <p:blipFill>
          <a:blip r:embed="rId11"/>
          <a:stretch>
            <a:fillRect/>
          </a:stretch>
        </p:blipFill>
        <p:spPr>
          <a:xfrm>
            <a:off x="516875" y="4655819"/>
            <a:ext cx="5829300" cy="1809750"/>
          </a:xfrm>
          <a:prstGeom prst="rect">
            <a:avLst/>
          </a:prstGeom>
        </p:spPr>
      </p:pic>
      <p:sp>
        <p:nvSpPr>
          <p:cNvPr id="14" name="Rectangle 13">
            <a:extLst>
              <a:ext uri="{FF2B5EF4-FFF2-40B4-BE49-F238E27FC236}">
                <a16:creationId xmlns:a16="http://schemas.microsoft.com/office/drawing/2014/main" id="{5B48696E-F808-46A6-8A9D-C064937D48BD}"/>
              </a:ext>
            </a:extLst>
          </p:cNvPr>
          <p:cNvSpPr/>
          <p:nvPr/>
        </p:nvSpPr>
        <p:spPr>
          <a:xfrm>
            <a:off x="6346175" y="5007549"/>
            <a:ext cx="2750085" cy="646331"/>
          </a:xfrm>
          <a:prstGeom prst="rect">
            <a:avLst/>
          </a:prstGeom>
        </p:spPr>
        <p:txBody>
          <a:bodyPr wrap="square">
            <a:spAutoFit/>
          </a:bodyPr>
          <a:lstStyle/>
          <a:p>
            <a:r>
              <a:rPr lang="en-US" sz="1200" dirty="0">
                <a:latin typeface="Arial" panose="020B0604020202020204" pitchFamily="34" charset="0"/>
                <a:ea typeface="SimSun" panose="02010600030101010101" pitchFamily="2" charset="-122"/>
                <a:cs typeface="Arial" panose="020B0604020202020204" pitchFamily="34" charset="0"/>
              </a:rPr>
              <a:t>*Intel Haswell processor @ 2.5 GHz, 512GB RAM, 32 sockets per CPU, 1 core per socket, 1 thread per core</a:t>
            </a:r>
            <a:endParaRPr lang="en-US" sz="1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4302A8B1-2EAC-416E-94A3-D756B4AC32B0}"/>
              </a:ext>
            </a:extLst>
          </p:cNvPr>
          <p:cNvSpPr/>
          <p:nvPr/>
        </p:nvSpPr>
        <p:spPr>
          <a:xfrm>
            <a:off x="0" y="6582489"/>
            <a:ext cx="9103834" cy="253521"/>
          </a:xfrm>
          <a:prstGeom prst="rect">
            <a:avLst/>
          </a:prstGeom>
          <a:solidFill>
            <a:schemeClr val="bg1"/>
          </a:solidFill>
        </p:spPr>
        <p:txBody>
          <a:bodyPr wrap="square">
            <a:spAutoFit/>
          </a:bodyPr>
          <a:lstStyle/>
          <a:p>
            <a:pPr indent="-640080" eaLnBrk="0" hangingPunct="0">
              <a:spcAft>
                <a:spcPts val="1200"/>
              </a:spcAft>
              <a:tabLst>
                <a:tab pos="457200" algn="l"/>
              </a:tabLst>
            </a:pPr>
            <a:r>
              <a:rPr lang="en-US" sz="1000" i="1" dirty="0"/>
              <a:t>	[7] R. P. O’Neill, Y. Chen, “The One-Pass AIC Approach with Multi-Step Marginal Costs, Ramp Constraints and Reserves”, Working Paper, 2020.</a:t>
            </a:r>
          </a:p>
        </p:txBody>
      </p:sp>
      <p:sp>
        <p:nvSpPr>
          <p:cNvPr id="8" name="Slide Number Placeholder 3">
            <a:extLst>
              <a:ext uri="{FF2B5EF4-FFF2-40B4-BE49-F238E27FC236}">
                <a16:creationId xmlns:a16="http://schemas.microsoft.com/office/drawing/2014/main" id="{74E5B429-0C25-477F-AD48-FA6F35B1DB33}"/>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15</a:t>
            </a:fld>
            <a:endParaRPr lang="en-US" dirty="0"/>
          </a:p>
        </p:txBody>
      </p:sp>
    </p:spTree>
    <p:extLst>
      <p:ext uri="{BB962C8B-B14F-4D97-AF65-F5344CB8AC3E}">
        <p14:creationId xmlns:p14="http://schemas.microsoft.com/office/powerpoint/2010/main" val="1974553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62347-2B3F-4410-9866-44FB642396DC}"/>
              </a:ext>
            </a:extLst>
          </p:cNvPr>
          <p:cNvSpPr>
            <a:spLocks noGrp="1"/>
          </p:cNvSpPr>
          <p:nvPr>
            <p:ph type="title"/>
          </p:nvPr>
        </p:nvSpPr>
        <p:spPr>
          <a:xfrm>
            <a:off x="152400" y="271496"/>
            <a:ext cx="9144000" cy="487362"/>
          </a:xfrm>
        </p:spPr>
        <p:txBody>
          <a:bodyPr>
            <a:noAutofit/>
          </a:bodyPr>
          <a:lstStyle/>
          <a:p>
            <a:r>
              <a:rPr lang="en-US" sz="2800" b="0" dirty="0"/>
              <a:t>CHP and AIC prototype study on MISO DA case </a:t>
            </a:r>
            <a:r>
              <a:rPr lang="en-US" sz="2800" b="0" i="1" dirty="0"/>
              <a:t>(cont.)</a:t>
            </a:r>
            <a:endParaRPr lang="en-US" sz="2800" i="1" dirty="0"/>
          </a:p>
        </p:txBody>
      </p:sp>
      <p:sp>
        <p:nvSpPr>
          <p:cNvPr id="3" name="Content Placeholder 2">
            <a:extLst>
              <a:ext uri="{FF2B5EF4-FFF2-40B4-BE49-F238E27FC236}">
                <a16:creationId xmlns:a16="http://schemas.microsoft.com/office/drawing/2014/main" id="{C5AAF2FF-49D8-4B1A-857E-05C920DBD4FB}"/>
              </a:ext>
            </a:extLst>
          </p:cNvPr>
          <p:cNvSpPr>
            <a:spLocks noGrp="1"/>
          </p:cNvSpPr>
          <p:nvPr>
            <p:ph idx="1"/>
          </p:nvPr>
        </p:nvSpPr>
        <p:spPr>
          <a:xfrm>
            <a:off x="354607" y="825895"/>
            <a:ext cx="8229600" cy="5135563"/>
          </a:xfrm>
        </p:spPr>
        <p:txBody>
          <a:bodyPr/>
          <a:lstStyle/>
          <a:p>
            <a:r>
              <a:rPr lang="en-US" dirty="0"/>
              <a:t>MWP, uplift and profit</a:t>
            </a:r>
          </a:p>
        </p:txBody>
      </p:sp>
      <p:sp>
        <p:nvSpPr>
          <p:cNvPr id="7" name="TextBox 6">
            <a:extLst>
              <a:ext uri="{FF2B5EF4-FFF2-40B4-BE49-F238E27FC236}">
                <a16:creationId xmlns:a16="http://schemas.microsoft.com/office/drawing/2014/main" id="{63BD31E8-3C3D-468B-B524-3CDC4683094C}"/>
              </a:ext>
            </a:extLst>
          </p:cNvPr>
          <p:cNvSpPr txBox="1"/>
          <p:nvPr/>
        </p:nvSpPr>
        <p:spPr>
          <a:xfrm>
            <a:off x="5767233" y="2904010"/>
            <a:ext cx="2514600" cy="369332"/>
          </a:xfrm>
          <a:prstGeom prst="rect">
            <a:avLst/>
          </a:prstGeom>
          <a:noFill/>
        </p:spPr>
        <p:txBody>
          <a:bodyPr wrap="square" rtlCol="0">
            <a:spAutoFit/>
          </a:bodyPr>
          <a:lstStyle/>
          <a:p>
            <a:r>
              <a:rPr lang="en-US" dirty="0"/>
              <a:t>CHP: Minimum uplift</a:t>
            </a:r>
          </a:p>
        </p:txBody>
      </p:sp>
      <p:sp>
        <p:nvSpPr>
          <p:cNvPr id="8" name="TextBox 7">
            <a:extLst>
              <a:ext uri="{FF2B5EF4-FFF2-40B4-BE49-F238E27FC236}">
                <a16:creationId xmlns:a16="http://schemas.microsoft.com/office/drawing/2014/main" id="{5A609958-8ACC-4E6B-83D5-70DCB02F4ACF}"/>
              </a:ext>
            </a:extLst>
          </p:cNvPr>
          <p:cNvSpPr txBox="1"/>
          <p:nvPr/>
        </p:nvSpPr>
        <p:spPr>
          <a:xfrm>
            <a:off x="5767233" y="1121988"/>
            <a:ext cx="3271467" cy="1661993"/>
          </a:xfrm>
          <a:prstGeom prst="rect">
            <a:avLst/>
          </a:prstGeom>
          <a:noFill/>
        </p:spPr>
        <p:txBody>
          <a:bodyPr wrap="square" rtlCol="0">
            <a:spAutoFit/>
          </a:bodyPr>
          <a:lstStyle/>
          <a:p>
            <a:r>
              <a:rPr lang="en-US" dirty="0"/>
              <a:t>AIC: zero or close to zero MWP</a:t>
            </a:r>
          </a:p>
          <a:p>
            <a:pPr marL="285750" indent="-285750">
              <a:buFont typeface="Arial" panose="020B0604020202020204" pitchFamily="34" charset="0"/>
              <a:buChar char="•"/>
            </a:pPr>
            <a:r>
              <a:rPr lang="en-US" sz="1400" dirty="0"/>
              <a:t>Small residuals on AIC and AIC2 are due to small MIP gap in UCED solution</a:t>
            </a:r>
          </a:p>
          <a:p>
            <a:pPr marL="285750" indent="-285750">
              <a:buFont typeface="Arial" panose="020B0604020202020204" pitchFamily="34" charset="0"/>
              <a:buChar char="•"/>
            </a:pPr>
            <a:r>
              <a:rPr lang="en-US" sz="1400" dirty="0"/>
              <a:t>AIC34 can eliminate MWP under sub-optimal UCED solution by adding additional p-cuts, binary cuts and flow cuts [7].</a:t>
            </a:r>
          </a:p>
        </p:txBody>
      </p:sp>
      <p:sp>
        <p:nvSpPr>
          <p:cNvPr id="13" name="TextBox 12">
            <a:extLst>
              <a:ext uri="{FF2B5EF4-FFF2-40B4-BE49-F238E27FC236}">
                <a16:creationId xmlns:a16="http://schemas.microsoft.com/office/drawing/2014/main" id="{63B90885-C332-4508-A953-467A4AB65B91}"/>
              </a:ext>
            </a:extLst>
          </p:cNvPr>
          <p:cNvSpPr txBox="1"/>
          <p:nvPr/>
        </p:nvSpPr>
        <p:spPr>
          <a:xfrm>
            <a:off x="5767233" y="4006663"/>
            <a:ext cx="3107437" cy="1200329"/>
          </a:xfrm>
          <a:prstGeom prst="rect">
            <a:avLst/>
          </a:prstGeom>
          <a:noFill/>
        </p:spPr>
        <p:txBody>
          <a:bodyPr wrap="square" rtlCol="0">
            <a:spAutoFit/>
          </a:bodyPr>
          <a:lstStyle/>
          <a:p>
            <a:r>
              <a:rPr lang="en-US" dirty="0"/>
              <a:t>Transmission constraints not binding in UCED may bind in CHP and/or AIC runs, resulting in FTR uplift</a:t>
            </a:r>
          </a:p>
        </p:txBody>
      </p:sp>
      <p:sp>
        <p:nvSpPr>
          <p:cNvPr id="14" name="Arrow: Left 13">
            <a:extLst>
              <a:ext uri="{FF2B5EF4-FFF2-40B4-BE49-F238E27FC236}">
                <a16:creationId xmlns:a16="http://schemas.microsoft.com/office/drawing/2014/main" id="{FAF216C4-BC1A-490A-A4BA-423E754297C2}"/>
              </a:ext>
            </a:extLst>
          </p:cNvPr>
          <p:cNvSpPr/>
          <p:nvPr/>
        </p:nvSpPr>
        <p:spPr>
          <a:xfrm>
            <a:off x="5408127" y="2058399"/>
            <a:ext cx="381000" cy="18542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Left 14">
            <a:extLst>
              <a:ext uri="{FF2B5EF4-FFF2-40B4-BE49-F238E27FC236}">
                <a16:creationId xmlns:a16="http://schemas.microsoft.com/office/drawing/2014/main" id="{0A48E1EE-BA08-4670-9C46-A3879F0DB80D}"/>
              </a:ext>
            </a:extLst>
          </p:cNvPr>
          <p:cNvSpPr/>
          <p:nvPr/>
        </p:nvSpPr>
        <p:spPr>
          <a:xfrm>
            <a:off x="5351673" y="2991523"/>
            <a:ext cx="381000" cy="18542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Left 15">
            <a:extLst>
              <a:ext uri="{FF2B5EF4-FFF2-40B4-BE49-F238E27FC236}">
                <a16:creationId xmlns:a16="http://schemas.microsoft.com/office/drawing/2014/main" id="{B943D8C3-18F3-450C-A1E2-482198650306}"/>
              </a:ext>
            </a:extLst>
          </p:cNvPr>
          <p:cNvSpPr/>
          <p:nvPr/>
        </p:nvSpPr>
        <p:spPr>
          <a:xfrm>
            <a:off x="5369749" y="4547459"/>
            <a:ext cx="381000" cy="18542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23734E8-E22F-41F8-9A6B-7D2578089505}"/>
              </a:ext>
            </a:extLst>
          </p:cNvPr>
          <p:cNvSpPr/>
          <p:nvPr/>
        </p:nvSpPr>
        <p:spPr>
          <a:xfrm>
            <a:off x="4008" y="6348648"/>
            <a:ext cx="9144000" cy="487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6EBFBDE6-E2B5-490F-8150-D14E87F0947F}"/>
              </a:ext>
            </a:extLst>
          </p:cNvPr>
          <p:cNvPicPr>
            <a:picLocks noChangeAspect="1"/>
          </p:cNvPicPr>
          <p:nvPr/>
        </p:nvPicPr>
        <p:blipFill>
          <a:blip r:embed="rId2"/>
          <a:stretch>
            <a:fillRect/>
          </a:stretch>
        </p:blipFill>
        <p:spPr>
          <a:xfrm>
            <a:off x="527031" y="1261382"/>
            <a:ext cx="4842718" cy="5197289"/>
          </a:xfrm>
          <a:prstGeom prst="rect">
            <a:avLst/>
          </a:prstGeom>
        </p:spPr>
      </p:pic>
      <p:sp>
        <p:nvSpPr>
          <p:cNvPr id="12" name="Slide Number Placeholder 3">
            <a:extLst>
              <a:ext uri="{FF2B5EF4-FFF2-40B4-BE49-F238E27FC236}">
                <a16:creationId xmlns:a16="http://schemas.microsoft.com/office/drawing/2014/main" id="{D4E518B3-922C-44E4-956E-886AFE62069B}"/>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16</a:t>
            </a:fld>
            <a:endParaRPr lang="en-US" dirty="0"/>
          </a:p>
        </p:txBody>
      </p:sp>
    </p:spTree>
    <p:extLst>
      <p:ext uri="{BB962C8B-B14F-4D97-AF65-F5344CB8AC3E}">
        <p14:creationId xmlns:p14="http://schemas.microsoft.com/office/powerpoint/2010/main" val="834103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55A549A-F6CD-44EA-8BCE-C3B205AFB65A}"/>
              </a:ext>
            </a:extLst>
          </p:cNvPr>
          <p:cNvSpPr>
            <a:spLocks noGrp="1"/>
          </p:cNvSpPr>
          <p:nvPr>
            <p:ph type="title"/>
          </p:nvPr>
        </p:nvSpPr>
        <p:spPr>
          <a:xfrm>
            <a:off x="304800" y="309525"/>
            <a:ext cx="7924800" cy="487362"/>
          </a:xfrm>
        </p:spPr>
        <p:txBody>
          <a:bodyPr>
            <a:noAutofit/>
          </a:bodyPr>
          <a:lstStyle/>
          <a:p>
            <a:r>
              <a:rPr lang="en-US" sz="2800" b="0" dirty="0"/>
              <a:t>Application of the advanced pricing methods</a:t>
            </a:r>
            <a:endParaRPr lang="en-US" sz="2800" i="1" dirty="0"/>
          </a:p>
        </p:txBody>
      </p:sp>
      <p:sp>
        <p:nvSpPr>
          <p:cNvPr id="6" name="Slide Number Placeholder 3">
            <a:extLst>
              <a:ext uri="{FF2B5EF4-FFF2-40B4-BE49-F238E27FC236}">
                <a16:creationId xmlns:a16="http://schemas.microsoft.com/office/drawing/2014/main" id="{FAB1E0B7-B104-4C02-B6E7-62334085A2F2}"/>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17</a:t>
            </a:fld>
            <a:endParaRPr lang="en-US" dirty="0"/>
          </a:p>
        </p:txBody>
      </p:sp>
      <p:graphicFrame>
        <p:nvGraphicFramePr>
          <p:cNvPr id="3" name="Content Placeholder 2">
            <a:extLst>
              <a:ext uri="{FF2B5EF4-FFF2-40B4-BE49-F238E27FC236}">
                <a16:creationId xmlns:a16="http://schemas.microsoft.com/office/drawing/2014/main" id="{9C52DAF7-B761-40DD-9287-2B12D5C17EED}"/>
              </a:ext>
            </a:extLst>
          </p:cNvPr>
          <p:cNvGraphicFramePr>
            <a:graphicFrameLocks noGrp="1"/>
          </p:cNvGraphicFramePr>
          <p:nvPr>
            <p:ph idx="1"/>
            <p:extLst>
              <p:ext uri="{D42A27DB-BD31-4B8C-83A1-F6EECF244321}">
                <p14:modId xmlns:p14="http://schemas.microsoft.com/office/powerpoint/2010/main" val="1666101160"/>
              </p:ext>
            </p:extLst>
          </p:nvPr>
        </p:nvGraphicFramePr>
        <p:xfrm>
          <a:off x="394854" y="884697"/>
          <a:ext cx="8444345" cy="5575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0179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References</a:t>
            </a:r>
          </a:p>
        </p:txBody>
      </p:sp>
      <p:sp>
        <p:nvSpPr>
          <p:cNvPr id="3" name="Content Placeholder 2"/>
          <p:cNvSpPr>
            <a:spLocks noGrp="1"/>
          </p:cNvSpPr>
          <p:nvPr>
            <p:ph idx="1"/>
          </p:nvPr>
        </p:nvSpPr>
        <p:spPr>
          <a:xfrm>
            <a:off x="459129" y="1143000"/>
            <a:ext cx="8229600" cy="4876800"/>
          </a:xfrm>
        </p:spPr>
        <p:txBody>
          <a:bodyPr>
            <a:normAutofit fontScale="70000" lnSpcReduction="20000"/>
          </a:bodyPr>
          <a:lstStyle/>
          <a:p>
            <a:pPr marL="461963" indent="-461963" eaLnBrk="0" hangingPunct="0">
              <a:spcAft>
                <a:spcPts val="1200"/>
              </a:spcAft>
              <a:buNone/>
              <a:tabLst>
                <a:tab pos="457200" algn="l"/>
              </a:tabLst>
            </a:pPr>
            <a:r>
              <a:rPr lang="en-US" dirty="0"/>
              <a:t>[1] 	P. </a:t>
            </a:r>
            <a:r>
              <a:rPr lang="en-US" dirty="0" err="1"/>
              <a:t>Gribik</a:t>
            </a:r>
            <a:r>
              <a:rPr lang="en-US" dirty="0"/>
              <a:t>, W. Hogan, and S. Pope, “Market-clearing electricity prices and energy uplift,” Harvard Univ., Cambridge, MA, USA, working paper, 2007.</a:t>
            </a:r>
          </a:p>
          <a:p>
            <a:pPr marL="461963" indent="-461963" eaLnBrk="0" hangingPunct="0">
              <a:spcAft>
                <a:spcPts val="1200"/>
              </a:spcAft>
              <a:buNone/>
              <a:tabLst>
                <a:tab pos="463550" algn="l"/>
              </a:tabLst>
            </a:pPr>
            <a:r>
              <a:rPr lang="en-US" dirty="0"/>
              <a:t>[2] 	B. Hua and R. </a:t>
            </a:r>
            <a:r>
              <a:rPr lang="en-US" dirty="0" err="1"/>
              <a:t>Baldick</a:t>
            </a:r>
            <a:r>
              <a:rPr lang="en-US" dirty="0"/>
              <a:t>, “A convex primal formulation for convex hull pricing,” IEEE Transactions on Power Systems, vol. 32, no. 5, pp. 3814–3823, 2017</a:t>
            </a:r>
          </a:p>
          <a:p>
            <a:pPr marL="463550" indent="-463550" eaLnBrk="0" hangingPunct="0">
              <a:spcAft>
                <a:spcPts val="1200"/>
              </a:spcAft>
              <a:buNone/>
              <a:tabLst>
                <a:tab pos="463550" algn="l"/>
              </a:tabLst>
            </a:pPr>
            <a:r>
              <a:rPr lang="en-US" dirty="0"/>
              <a:t>[3] 	Y. Yu, Y. Guan, Y. Chen, “An Extended Integral Unit Commitment Formulation and An Iterative Algorithm for Convex Hull Pricing”, IEEE Transactions on Power Systems, Accepted, 2020</a:t>
            </a:r>
          </a:p>
          <a:p>
            <a:pPr marL="463550" indent="-463550" eaLnBrk="0" hangingPunct="0">
              <a:spcAft>
                <a:spcPts val="1200"/>
              </a:spcAft>
              <a:buNone/>
              <a:tabLst>
                <a:tab pos="0" algn="l"/>
                <a:tab pos="463550" algn="l"/>
              </a:tabLst>
            </a:pPr>
            <a:r>
              <a:rPr lang="en-US" dirty="0"/>
              <a:t>[4] 	R. P. O’Neill, A. Castillo, B. Eldridge and R. B. Hytowitz, "Dual Pricing Algorithm in ISO Markets," IEEE Transactions on Power Systems, vol. 32, no. 4, pp. 3301-3310, 2017. </a:t>
            </a:r>
          </a:p>
          <a:p>
            <a:pPr marL="639763" indent="-1279525" eaLnBrk="0" hangingPunct="0">
              <a:spcAft>
                <a:spcPts val="1200"/>
              </a:spcAft>
              <a:buNone/>
              <a:tabLst>
                <a:tab pos="457200" algn="l"/>
              </a:tabLst>
            </a:pPr>
            <a:r>
              <a:rPr lang="en-US" dirty="0"/>
              <a:t>[5] 	Richard O’Neill, Notes on AIC pricing, 2019</a:t>
            </a:r>
          </a:p>
          <a:p>
            <a:pPr marL="461963" indent="-461963" eaLnBrk="0" hangingPunct="0">
              <a:spcAft>
                <a:spcPts val="1200"/>
              </a:spcAft>
              <a:buNone/>
            </a:pPr>
            <a:r>
              <a:rPr lang="en-US" dirty="0"/>
              <a:t>[6] 	Y. Chen, R. P. O’Neill, P. Whitman, “A Unified Approach to Solve Convex Hull Pricing and Average Incremental Cost Pricing with Large System Study”, IEEE Transactions on Power Systems, Under Review</a:t>
            </a:r>
          </a:p>
          <a:p>
            <a:pPr marL="463550" indent="-463550" eaLnBrk="0" hangingPunct="0">
              <a:spcAft>
                <a:spcPts val="1200"/>
              </a:spcAft>
              <a:buNone/>
              <a:tabLst>
                <a:tab pos="463550" algn="l"/>
              </a:tabLst>
            </a:pPr>
            <a:r>
              <a:rPr lang="en-US" dirty="0"/>
              <a:t>[7] 	R. P. O’Neill, Y. Chen, “The One-Pass AIC Approach with Multi-Step Marginal Costs, Ramp Constraints and Reserves”, Working Paper, April, 2020.</a:t>
            </a:r>
          </a:p>
          <a:p>
            <a:pPr marL="0" indent="-640080" eaLnBrk="0" hangingPunct="0">
              <a:spcAft>
                <a:spcPts val="1200"/>
              </a:spcAft>
              <a:buNone/>
            </a:pPr>
            <a:endParaRPr lang="en-US" dirty="0"/>
          </a:p>
          <a:p>
            <a:endParaRPr lang="en-US" sz="2000" dirty="0"/>
          </a:p>
        </p:txBody>
      </p:sp>
      <p:sp>
        <p:nvSpPr>
          <p:cNvPr id="5" name="Slide Number Placeholder 3">
            <a:extLst>
              <a:ext uri="{FF2B5EF4-FFF2-40B4-BE49-F238E27FC236}">
                <a16:creationId xmlns:a16="http://schemas.microsoft.com/office/drawing/2014/main" id="{50FED086-6AB8-4A6B-89CD-8759BF798939}"/>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18</a:t>
            </a:fld>
            <a:endParaRPr lang="en-US" dirty="0"/>
          </a:p>
        </p:txBody>
      </p:sp>
    </p:spTree>
    <p:extLst>
      <p:ext uri="{BB962C8B-B14F-4D97-AF65-F5344CB8AC3E}">
        <p14:creationId xmlns:p14="http://schemas.microsoft.com/office/powerpoint/2010/main" val="4144611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1A26-7CD5-4B6C-9D69-73FE4DBF297B}"/>
              </a:ext>
            </a:extLst>
          </p:cNvPr>
          <p:cNvSpPr>
            <a:spLocks noGrp="1"/>
          </p:cNvSpPr>
          <p:nvPr>
            <p:ph type="title"/>
          </p:nvPr>
        </p:nvSpPr>
        <p:spPr>
          <a:xfrm>
            <a:off x="115803" y="0"/>
            <a:ext cx="9123137" cy="886527"/>
          </a:xfrm>
          <a:noFill/>
        </p:spPr>
        <p:txBody>
          <a:bodyPr>
            <a:normAutofit/>
          </a:bodyPr>
          <a:lstStyle/>
          <a:p>
            <a:r>
              <a:rPr lang="en-US" sz="2800" b="0" dirty="0"/>
              <a:t>Non-convexity creates challenges for pricing </a:t>
            </a:r>
            <a:endParaRPr lang="en-US" sz="2200" b="0" dirty="0"/>
          </a:p>
        </p:txBody>
      </p:sp>
      <p:sp>
        <p:nvSpPr>
          <p:cNvPr id="4" name="Slide Number Placeholder 3">
            <a:extLst>
              <a:ext uri="{FF2B5EF4-FFF2-40B4-BE49-F238E27FC236}">
                <a16:creationId xmlns:a16="http://schemas.microsoft.com/office/drawing/2014/main" id="{8D477AB1-AF65-41E5-B2C0-87002C54D01B}"/>
              </a:ext>
            </a:extLst>
          </p:cNvPr>
          <p:cNvSpPr>
            <a:spLocks noGrp="1"/>
          </p:cNvSpPr>
          <p:nvPr>
            <p:ph type="sldNum" sz="quarter" idx="10"/>
          </p:nvPr>
        </p:nvSpPr>
        <p:spPr>
          <a:xfrm>
            <a:off x="665873" y="6291264"/>
            <a:ext cx="2133600" cy="365125"/>
          </a:xfrm>
        </p:spPr>
        <p:txBody>
          <a:bodyPr/>
          <a:lstStyle/>
          <a:p>
            <a:fld id="{DC6C5092-ADE7-4CBE-8BB3-0B0282E2DBD6}" type="slidenum">
              <a:rPr lang="en-US" smtClean="0"/>
              <a:t>2</a:t>
            </a:fld>
            <a:endParaRPr lang="en-US"/>
          </a:p>
        </p:txBody>
      </p:sp>
      <p:cxnSp>
        <p:nvCxnSpPr>
          <p:cNvPr id="10" name="Connector: Elbow 9">
            <a:extLst>
              <a:ext uri="{FF2B5EF4-FFF2-40B4-BE49-F238E27FC236}">
                <a16:creationId xmlns:a16="http://schemas.microsoft.com/office/drawing/2014/main" id="{78112203-F600-407D-976B-DB5DD010EFEC}"/>
              </a:ext>
            </a:extLst>
          </p:cNvPr>
          <p:cNvCxnSpPr>
            <a:cxnSpLocks/>
          </p:cNvCxnSpPr>
          <p:nvPr/>
        </p:nvCxnSpPr>
        <p:spPr>
          <a:xfrm>
            <a:off x="658493" y="1900081"/>
            <a:ext cx="484742" cy="247430"/>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12" name="Connector: Elbow 11">
            <a:extLst>
              <a:ext uri="{FF2B5EF4-FFF2-40B4-BE49-F238E27FC236}">
                <a16:creationId xmlns:a16="http://schemas.microsoft.com/office/drawing/2014/main" id="{5ABBDC45-5BBF-4D3F-9A4A-E6AB45854F54}"/>
              </a:ext>
            </a:extLst>
          </p:cNvPr>
          <p:cNvCxnSpPr>
            <a:cxnSpLocks/>
          </p:cNvCxnSpPr>
          <p:nvPr/>
        </p:nvCxnSpPr>
        <p:spPr>
          <a:xfrm flipV="1">
            <a:off x="92624" y="1900081"/>
            <a:ext cx="494899" cy="243065"/>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04023BC8-BA74-44A5-9289-EF31CA54F1C9}"/>
              </a:ext>
            </a:extLst>
          </p:cNvPr>
          <p:cNvCxnSpPr>
            <a:cxnSpLocks/>
          </p:cNvCxnSpPr>
          <p:nvPr/>
        </p:nvCxnSpPr>
        <p:spPr>
          <a:xfrm flipV="1">
            <a:off x="264987" y="1950041"/>
            <a:ext cx="144939" cy="145014"/>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55E49FE9-9A4D-4676-A33E-5821DE338295}"/>
              </a:ext>
            </a:extLst>
          </p:cNvPr>
          <p:cNvCxnSpPr>
            <a:cxnSpLocks/>
          </p:cNvCxnSpPr>
          <p:nvPr/>
        </p:nvCxnSpPr>
        <p:spPr>
          <a:xfrm>
            <a:off x="821068" y="1947856"/>
            <a:ext cx="185211" cy="158005"/>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912C41AB-0189-4F28-96CD-37016064F53E}"/>
              </a:ext>
            </a:extLst>
          </p:cNvPr>
          <p:cNvSpPr/>
          <p:nvPr/>
        </p:nvSpPr>
        <p:spPr>
          <a:xfrm>
            <a:off x="516029" y="3172751"/>
            <a:ext cx="207926" cy="619699"/>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A979378B-2792-464A-B45A-AEEA7BC7CDBE}"/>
              </a:ext>
            </a:extLst>
          </p:cNvPr>
          <p:cNvSpPr txBox="1"/>
          <p:nvPr/>
        </p:nvSpPr>
        <p:spPr>
          <a:xfrm>
            <a:off x="-28036" y="3014594"/>
            <a:ext cx="843449" cy="307777"/>
          </a:xfrm>
          <a:prstGeom prst="rect">
            <a:avLst/>
          </a:prstGeom>
          <a:noFill/>
        </p:spPr>
        <p:txBody>
          <a:bodyPr wrap="square" rtlCol="0">
            <a:spAutoFit/>
          </a:bodyPr>
          <a:lstStyle/>
          <a:p>
            <a:r>
              <a:rPr lang="en-US" sz="1400" dirty="0"/>
              <a:t>100</a:t>
            </a:r>
          </a:p>
        </p:txBody>
      </p:sp>
      <p:sp>
        <p:nvSpPr>
          <p:cNvPr id="20" name="TextBox 19">
            <a:extLst>
              <a:ext uri="{FF2B5EF4-FFF2-40B4-BE49-F238E27FC236}">
                <a16:creationId xmlns:a16="http://schemas.microsoft.com/office/drawing/2014/main" id="{4D50739E-B371-4E22-BF85-EA9C2AF71E8F}"/>
              </a:ext>
            </a:extLst>
          </p:cNvPr>
          <p:cNvSpPr txBox="1"/>
          <p:nvPr/>
        </p:nvSpPr>
        <p:spPr>
          <a:xfrm>
            <a:off x="38101" y="3564337"/>
            <a:ext cx="385486" cy="307777"/>
          </a:xfrm>
          <a:prstGeom prst="rect">
            <a:avLst/>
          </a:prstGeom>
          <a:noFill/>
        </p:spPr>
        <p:txBody>
          <a:bodyPr wrap="square" rtlCol="0">
            <a:spAutoFit/>
          </a:bodyPr>
          <a:lstStyle/>
          <a:p>
            <a:pPr algn="r"/>
            <a:r>
              <a:rPr lang="en-US" sz="1400" dirty="0"/>
              <a:t>0</a:t>
            </a:r>
          </a:p>
        </p:txBody>
      </p:sp>
      <p:cxnSp>
        <p:nvCxnSpPr>
          <p:cNvPr id="22" name="Straight Arrow Connector 21">
            <a:extLst>
              <a:ext uri="{FF2B5EF4-FFF2-40B4-BE49-F238E27FC236}">
                <a16:creationId xmlns:a16="http://schemas.microsoft.com/office/drawing/2014/main" id="{694A9782-9D69-46C4-80CF-9DA41C300F10}"/>
              </a:ext>
            </a:extLst>
          </p:cNvPr>
          <p:cNvCxnSpPr>
            <a:cxnSpLocks/>
          </p:cNvCxnSpPr>
          <p:nvPr/>
        </p:nvCxnSpPr>
        <p:spPr>
          <a:xfrm>
            <a:off x="611484" y="3181288"/>
            <a:ext cx="0" cy="611162"/>
          </a:xfrm>
          <a:prstGeom prst="straightConnector1">
            <a:avLst/>
          </a:prstGeom>
          <a:ln>
            <a:solidFill>
              <a:srgbClr val="C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5" name="Connector: Elbow 24">
            <a:extLst>
              <a:ext uri="{FF2B5EF4-FFF2-40B4-BE49-F238E27FC236}">
                <a16:creationId xmlns:a16="http://schemas.microsoft.com/office/drawing/2014/main" id="{A769D7D0-70DC-4977-9B71-EF6AB06C7D10}"/>
              </a:ext>
            </a:extLst>
          </p:cNvPr>
          <p:cNvCxnSpPr>
            <a:cxnSpLocks/>
          </p:cNvCxnSpPr>
          <p:nvPr/>
        </p:nvCxnSpPr>
        <p:spPr>
          <a:xfrm flipV="1">
            <a:off x="7792766" y="1698211"/>
            <a:ext cx="1171444" cy="305656"/>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61D5ECB3-D059-4D3B-B7FA-D5B412CACC07}"/>
              </a:ext>
            </a:extLst>
          </p:cNvPr>
          <p:cNvCxnSpPr>
            <a:cxnSpLocks/>
          </p:cNvCxnSpPr>
          <p:nvPr/>
        </p:nvCxnSpPr>
        <p:spPr>
          <a:xfrm flipV="1">
            <a:off x="7825758" y="1776581"/>
            <a:ext cx="572583" cy="216455"/>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1D67E641-D453-4C86-ABCE-5A42CC84D462}"/>
              </a:ext>
            </a:extLst>
          </p:cNvPr>
          <p:cNvSpPr txBox="1"/>
          <p:nvPr/>
        </p:nvSpPr>
        <p:spPr>
          <a:xfrm>
            <a:off x="7892130" y="1543262"/>
            <a:ext cx="506212" cy="338554"/>
          </a:xfrm>
          <a:prstGeom prst="rect">
            <a:avLst/>
          </a:prstGeom>
          <a:noFill/>
        </p:spPr>
        <p:txBody>
          <a:bodyPr wrap="square" rtlCol="0">
            <a:spAutoFit/>
          </a:bodyPr>
          <a:lstStyle/>
          <a:p>
            <a:r>
              <a:rPr lang="en-US" sz="1600" dirty="0"/>
              <a:t>4h</a:t>
            </a:r>
          </a:p>
        </p:txBody>
      </p:sp>
      <p:sp>
        <p:nvSpPr>
          <p:cNvPr id="49" name="TextBox 48">
            <a:extLst>
              <a:ext uri="{FF2B5EF4-FFF2-40B4-BE49-F238E27FC236}">
                <a16:creationId xmlns:a16="http://schemas.microsoft.com/office/drawing/2014/main" id="{9F10AFC2-0B6B-4FD1-82BB-320EE0785AA1}"/>
              </a:ext>
            </a:extLst>
          </p:cNvPr>
          <p:cNvSpPr txBox="1"/>
          <p:nvPr/>
        </p:nvSpPr>
        <p:spPr>
          <a:xfrm>
            <a:off x="8436493" y="1363178"/>
            <a:ext cx="506212" cy="338554"/>
          </a:xfrm>
          <a:prstGeom prst="rect">
            <a:avLst/>
          </a:prstGeom>
          <a:noFill/>
        </p:spPr>
        <p:txBody>
          <a:bodyPr wrap="square" rtlCol="0">
            <a:spAutoFit/>
          </a:bodyPr>
          <a:lstStyle/>
          <a:p>
            <a:r>
              <a:rPr lang="en-US" sz="1600" dirty="0">
                <a:latin typeface="Calibri" panose="020F0502020204030204" pitchFamily="34" charset="0"/>
              </a:rPr>
              <a:t>≥5</a:t>
            </a:r>
            <a:r>
              <a:rPr lang="en-US" sz="1600" dirty="0"/>
              <a:t>h</a:t>
            </a:r>
          </a:p>
        </p:txBody>
      </p:sp>
      <p:cxnSp>
        <p:nvCxnSpPr>
          <p:cNvPr id="54" name="Straight Arrow Connector 53">
            <a:extLst>
              <a:ext uri="{FF2B5EF4-FFF2-40B4-BE49-F238E27FC236}">
                <a16:creationId xmlns:a16="http://schemas.microsoft.com/office/drawing/2014/main" id="{008AC095-264A-476A-8F2C-4D1768AE206F}"/>
              </a:ext>
            </a:extLst>
          </p:cNvPr>
          <p:cNvCxnSpPr>
            <a:cxnSpLocks/>
          </p:cNvCxnSpPr>
          <p:nvPr/>
        </p:nvCxnSpPr>
        <p:spPr>
          <a:xfrm>
            <a:off x="8613377" y="1713018"/>
            <a:ext cx="350833" cy="347896"/>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58" name="TextBox 57">
            <a:extLst>
              <a:ext uri="{FF2B5EF4-FFF2-40B4-BE49-F238E27FC236}">
                <a16:creationId xmlns:a16="http://schemas.microsoft.com/office/drawing/2014/main" id="{A889B880-BE4B-4A70-BB73-F5083F626106}"/>
              </a:ext>
            </a:extLst>
          </p:cNvPr>
          <p:cNvSpPr txBox="1"/>
          <p:nvPr/>
        </p:nvSpPr>
        <p:spPr>
          <a:xfrm>
            <a:off x="7344333" y="3601324"/>
            <a:ext cx="843449" cy="307777"/>
          </a:xfrm>
          <a:prstGeom prst="rect">
            <a:avLst/>
          </a:prstGeom>
          <a:noFill/>
        </p:spPr>
        <p:txBody>
          <a:bodyPr wrap="square" rtlCol="0">
            <a:spAutoFit/>
          </a:bodyPr>
          <a:lstStyle/>
          <a:p>
            <a:pPr algn="r"/>
            <a:r>
              <a:rPr lang="en-US" sz="1400" dirty="0"/>
              <a:t>0</a:t>
            </a:r>
          </a:p>
        </p:txBody>
      </p:sp>
      <p:sp>
        <p:nvSpPr>
          <p:cNvPr id="59" name="TextBox 58">
            <a:extLst>
              <a:ext uri="{FF2B5EF4-FFF2-40B4-BE49-F238E27FC236}">
                <a16:creationId xmlns:a16="http://schemas.microsoft.com/office/drawing/2014/main" id="{F38C8308-9948-4403-8930-EB7B32B3158B}"/>
              </a:ext>
            </a:extLst>
          </p:cNvPr>
          <p:cNvSpPr txBox="1"/>
          <p:nvPr/>
        </p:nvSpPr>
        <p:spPr>
          <a:xfrm>
            <a:off x="7237426" y="3334770"/>
            <a:ext cx="923510" cy="307777"/>
          </a:xfrm>
          <a:prstGeom prst="rect">
            <a:avLst/>
          </a:prstGeom>
          <a:noFill/>
        </p:spPr>
        <p:txBody>
          <a:bodyPr wrap="square" rtlCol="0">
            <a:spAutoFit/>
          </a:bodyPr>
          <a:lstStyle/>
          <a:p>
            <a:pPr algn="r"/>
            <a:r>
              <a:rPr lang="en-US" sz="1400" b="1" dirty="0" err="1">
                <a:solidFill>
                  <a:srgbClr val="C00000"/>
                </a:solidFill>
              </a:rPr>
              <a:t>Pmin</a:t>
            </a:r>
            <a:r>
              <a:rPr lang="en-US" sz="1400" b="1" dirty="0">
                <a:solidFill>
                  <a:srgbClr val="C00000"/>
                </a:solidFill>
              </a:rPr>
              <a:t>=30</a:t>
            </a:r>
          </a:p>
        </p:txBody>
      </p:sp>
      <p:sp>
        <p:nvSpPr>
          <p:cNvPr id="60" name="TextBox 59">
            <a:extLst>
              <a:ext uri="{FF2B5EF4-FFF2-40B4-BE49-F238E27FC236}">
                <a16:creationId xmlns:a16="http://schemas.microsoft.com/office/drawing/2014/main" id="{4886AA59-807C-43E2-B678-3C7B5B2515DD}"/>
              </a:ext>
            </a:extLst>
          </p:cNvPr>
          <p:cNvSpPr txBox="1"/>
          <p:nvPr/>
        </p:nvSpPr>
        <p:spPr>
          <a:xfrm>
            <a:off x="7554892" y="2635764"/>
            <a:ext cx="843449" cy="307777"/>
          </a:xfrm>
          <a:prstGeom prst="rect">
            <a:avLst/>
          </a:prstGeom>
          <a:noFill/>
        </p:spPr>
        <p:txBody>
          <a:bodyPr wrap="square" rtlCol="0">
            <a:spAutoFit/>
          </a:bodyPr>
          <a:lstStyle/>
          <a:p>
            <a:pPr algn="r"/>
            <a:r>
              <a:rPr lang="en-US" sz="1400" b="1" dirty="0"/>
              <a:t>MW</a:t>
            </a:r>
          </a:p>
        </p:txBody>
      </p:sp>
      <p:sp>
        <p:nvSpPr>
          <p:cNvPr id="73" name="Content Placeholder 2">
            <a:extLst>
              <a:ext uri="{FF2B5EF4-FFF2-40B4-BE49-F238E27FC236}">
                <a16:creationId xmlns:a16="http://schemas.microsoft.com/office/drawing/2014/main" id="{58B1902B-3201-462D-A7C8-B2EA5A09C2BC}"/>
              </a:ext>
            </a:extLst>
          </p:cNvPr>
          <p:cNvSpPr txBox="1">
            <a:spLocks/>
          </p:cNvSpPr>
          <p:nvPr/>
        </p:nvSpPr>
        <p:spPr>
          <a:xfrm>
            <a:off x="4515690" y="4431467"/>
            <a:ext cx="4628310" cy="2430002"/>
          </a:xfrm>
          <a:prstGeom prst="rect">
            <a:avLst/>
          </a:prstGeom>
          <a:solidFill>
            <a:schemeClr val="accent1">
              <a:lumMod val="75000"/>
            </a:schemeClr>
          </a:solidFill>
        </p:spPr>
        <p:txBody>
          <a:bodyPr vert="horz" lIns="91440" tIns="45720" rIns="91440" bIns="45720" rtlCol="0">
            <a:normAutofit/>
          </a:bodyPr>
          <a:lstStyle>
            <a:lvl1pPr marL="342900" indent="-342900" algn="l" defTabSz="342900" rtl="0" eaLnBrk="1" latinLnBrk="0" hangingPunct="1">
              <a:lnSpc>
                <a:spcPct val="114000"/>
              </a:lnSpc>
              <a:spcBef>
                <a:spcPct val="20000"/>
              </a:spcBef>
              <a:buClr>
                <a:srgbClr val="0082CA"/>
              </a:buClr>
              <a:buSzPct val="80000"/>
              <a:buFont typeface="Arial"/>
              <a:buChar char="•"/>
              <a:defRPr sz="2400" kern="1200">
                <a:solidFill>
                  <a:schemeClr val="tx1"/>
                </a:solidFill>
                <a:latin typeface="+mj-lt"/>
                <a:ea typeface="+mn-ea"/>
                <a:cs typeface="HelveticaNeueLT Std Lt" pitchFamily="34" charset="0"/>
              </a:defRPr>
            </a:lvl1pPr>
            <a:lvl2pPr marL="685800" indent="-342900" algn="l" defTabSz="342900" rtl="0" eaLnBrk="1" latinLnBrk="0" hangingPunct="1">
              <a:lnSpc>
                <a:spcPct val="114000"/>
              </a:lnSpc>
              <a:spcBef>
                <a:spcPct val="20000"/>
              </a:spcBef>
              <a:buClr>
                <a:srgbClr val="5C6670"/>
              </a:buClr>
              <a:buSzPct val="80000"/>
              <a:buFont typeface="Arial"/>
              <a:buChar char="•"/>
              <a:defRPr sz="2100" kern="1200">
                <a:solidFill>
                  <a:schemeClr val="tx1"/>
                </a:solidFill>
                <a:latin typeface="+mj-lt"/>
                <a:ea typeface="+mn-ea"/>
                <a:cs typeface="HelveticaNeueLT Std Lt" pitchFamily="34" charset="0"/>
              </a:defRPr>
            </a:lvl2pPr>
            <a:lvl3pPr marL="942975" indent="-257175" algn="l" defTabSz="342900" rtl="0" eaLnBrk="1" latinLnBrk="0" hangingPunct="1">
              <a:lnSpc>
                <a:spcPct val="114000"/>
              </a:lnSpc>
              <a:spcBef>
                <a:spcPct val="20000"/>
              </a:spcBef>
              <a:buClr>
                <a:srgbClr val="57BFE3"/>
              </a:buClr>
              <a:buSzPct val="80000"/>
              <a:buFont typeface="Arial"/>
              <a:buChar char="•"/>
              <a:defRPr sz="1800" kern="1200">
                <a:solidFill>
                  <a:schemeClr val="tx1"/>
                </a:solidFill>
                <a:latin typeface="+mj-lt"/>
                <a:ea typeface="+mn-ea"/>
                <a:cs typeface="HelveticaNeueLT Std Lt" pitchFamily="34" charset="0"/>
              </a:defRPr>
            </a:lvl3pPr>
            <a:lvl4pPr marL="1285875" indent="-257175" algn="l" defTabSz="342900" rtl="0" eaLnBrk="1" latinLnBrk="0" hangingPunct="1">
              <a:lnSpc>
                <a:spcPct val="114000"/>
              </a:lnSpc>
              <a:spcBef>
                <a:spcPct val="20000"/>
              </a:spcBef>
              <a:buClr>
                <a:srgbClr val="57BFE3"/>
              </a:buClr>
              <a:buSzPct val="80000"/>
              <a:buFont typeface="Arial"/>
              <a:buChar char="•"/>
              <a:defRPr sz="1500" kern="1200">
                <a:solidFill>
                  <a:schemeClr val="tx1"/>
                </a:solidFill>
                <a:latin typeface="+mj-lt"/>
                <a:ea typeface="+mn-ea"/>
                <a:cs typeface="HelveticaNeueLT Std Lt" pitchFamily="34" charset="0"/>
              </a:defRPr>
            </a:lvl4pPr>
            <a:lvl5pPr marL="1628775" indent="-257175" algn="l" defTabSz="342900" rtl="0" eaLnBrk="1" latinLnBrk="0" hangingPunct="1">
              <a:lnSpc>
                <a:spcPct val="114000"/>
              </a:lnSpc>
              <a:spcBef>
                <a:spcPct val="20000"/>
              </a:spcBef>
              <a:buClr>
                <a:srgbClr val="57BFE3"/>
              </a:buClr>
              <a:buSzPct val="80000"/>
              <a:buFont typeface="Arial"/>
              <a:buChar char="•"/>
              <a:defRPr sz="1500" kern="1200">
                <a:solidFill>
                  <a:schemeClr val="tx1"/>
                </a:solidFill>
                <a:latin typeface="+mj-lt"/>
                <a:ea typeface="+mn-ea"/>
                <a:cs typeface="HelveticaNeueLT Std Lt" pitchFamily="34"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buNone/>
            </a:pPr>
            <a:r>
              <a:rPr lang="en-US" sz="1800" b="1" dirty="0">
                <a:solidFill>
                  <a:schemeClr val="bg1"/>
                </a:solidFill>
              </a:rPr>
              <a:t>   Scheduling (difficult)</a:t>
            </a:r>
            <a:endParaRPr lang="en-US" sz="1800" dirty="0">
              <a:solidFill>
                <a:schemeClr val="bg1"/>
              </a:solidFill>
            </a:endParaRPr>
          </a:p>
          <a:p>
            <a:pPr lvl="1"/>
            <a:r>
              <a:rPr lang="en-US" sz="1800" dirty="0">
                <a:solidFill>
                  <a:schemeClr val="bg1"/>
                </a:solidFill>
              </a:rPr>
              <a:t>Security constrained unit commitment </a:t>
            </a:r>
          </a:p>
          <a:p>
            <a:pPr marL="0" indent="0">
              <a:buNone/>
            </a:pPr>
            <a:r>
              <a:rPr lang="en-US" sz="2000" b="1" dirty="0">
                <a:solidFill>
                  <a:schemeClr val="bg1"/>
                </a:solidFill>
              </a:rPr>
              <a:t>   </a:t>
            </a:r>
            <a:r>
              <a:rPr lang="en-US" sz="1800" b="1" dirty="0">
                <a:solidFill>
                  <a:schemeClr val="bg1"/>
                </a:solidFill>
              </a:rPr>
              <a:t>Pricing</a:t>
            </a:r>
            <a:r>
              <a:rPr lang="en-US" sz="1800" dirty="0">
                <a:solidFill>
                  <a:schemeClr val="bg1"/>
                </a:solidFill>
              </a:rPr>
              <a:t> (difficult)</a:t>
            </a:r>
          </a:p>
          <a:p>
            <a:pPr lvl="1"/>
            <a:r>
              <a:rPr lang="en-US" sz="1800" dirty="0">
                <a:solidFill>
                  <a:schemeClr val="bg1"/>
                </a:solidFill>
              </a:rPr>
              <a:t>How to allocate fixed cost to the </a:t>
            </a:r>
            <a:r>
              <a:rPr lang="en-US" sz="1800" u="sng" dirty="0">
                <a:solidFill>
                  <a:schemeClr val="bg1"/>
                </a:solidFill>
              </a:rPr>
              <a:t>right time intervals </a:t>
            </a:r>
            <a:r>
              <a:rPr lang="en-US" sz="1800" dirty="0">
                <a:solidFill>
                  <a:schemeClr val="bg1"/>
                </a:solidFill>
              </a:rPr>
              <a:t>and average over the </a:t>
            </a:r>
            <a:r>
              <a:rPr lang="en-US" sz="1800" u="sng" dirty="0">
                <a:solidFill>
                  <a:schemeClr val="bg1"/>
                </a:solidFill>
              </a:rPr>
              <a:t>right MW ranges</a:t>
            </a:r>
          </a:p>
          <a:p>
            <a:pPr marL="0" indent="0">
              <a:buNone/>
            </a:pPr>
            <a:endParaRPr lang="en-US" sz="2000" dirty="0">
              <a:solidFill>
                <a:schemeClr val="bg1"/>
              </a:solidFill>
            </a:endParaRPr>
          </a:p>
          <a:p>
            <a:endParaRPr lang="en-US" dirty="0">
              <a:solidFill>
                <a:schemeClr val="bg1"/>
              </a:solidFill>
            </a:endParaRPr>
          </a:p>
        </p:txBody>
      </p:sp>
      <p:sp>
        <p:nvSpPr>
          <p:cNvPr id="74" name="Rectangle 73">
            <a:extLst>
              <a:ext uri="{FF2B5EF4-FFF2-40B4-BE49-F238E27FC236}">
                <a16:creationId xmlns:a16="http://schemas.microsoft.com/office/drawing/2014/main" id="{790BFFC9-1F57-4388-A9FA-E3A57661EE7E}"/>
              </a:ext>
            </a:extLst>
          </p:cNvPr>
          <p:cNvSpPr/>
          <p:nvPr/>
        </p:nvSpPr>
        <p:spPr>
          <a:xfrm>
            <a:off x="2117656" y="921240"/>
            <a:ext cx="976270" cy="369332"/>
          </a:xfrm>
          <a:prstGeom prst="rect">
            <a:avLst/>
          </a:prstGeom>
        </p:spPr>
        <p:txBody>
          <a:bodyPr wrap="square">
            <a:spAutoFit/>
          </a:bodyPr>
          <a:lstStyle/>
          <a:p>
            <a:r>
              <a:rPr lang="en-US" b="1" i="1" dirty="0">
                <a:solidFill>
                  <a:srgbClr val="000000"/>
                </a:solidFill>
                <a:latin typeface="Arial" panose="020B0604020202020204" pitchFamily="34" charset="0"/>
                <a:cs typeface="Arial" panose="020B0604020202020204" pitchFamily="34" charset="0"/>
              </a:rPr>
              <a:t>Ideal</a:t>
            </a:r>
            <a:r>
              <a:rPr lang="en-US" i="1" dirty="0">
                <a:latin typeface="Arial" panose="020B0604020202020204" pitchFamily="34" charset="0"/>
                <a:cs typeface="Arial" panose="020B0604020202020204" pitchFamily="34" charset="0"/>
              </a:rPr>
              <a:t> </a:t>
            </a:r>
          </a:p>
        </p:txBody>
      </p:sp>
      <p:sp>
        <p:nvSpPr>
          <p:cNvPr id="75" name="Rectangle 74">
            <a:extLst>
              <a:ext uri="{FF2B5EF4-FFF2-40B4-BE49-F238E27FC236}">
                <a16:creationId xmlns:a16="http://schemas.microsoft.com/office/drawing/2014/main" id="{B7339592-6C81-412D-B03E-8E7549352709}"/>
              </a:ext>
            </a:extLst>
          </p:cNvPr>
          <p:cNvSpPr/>
          <p:nvPr/>
        </p:nvSpPr>
        <p:spPr>
          <a:xfrm>
            <a:off x="6077031" y="921240"/>
            <a:ext cx="1897449" cy="369332"/>
          </a:xfrm>
          <a:prstGeom prst="rect">
            <a:avLst/>
          </a:prstGeom>
        </p:spPr>
        <p:txBody>
          <a:bodyPr wrap="square">
            <a:spAutoFit/>
          </a:bodyPr>
          <a:lstStyle/>
          <a:p>
            <a:r>
              <a:rPr lang="en-US" b="1" i="1" dirty="0">
                <a:solidFill>
                  <a:srgbClr val="000000"/>
                </a:solidFill>
                <a:latin typeface="Arial" panose="020B0604020202020204" pitchFamily="34" charset="0"/>
                <a:cs typeface="Arial" panose="020B0604020202020204" pitchFamily="34" charset="0"/>
              </a:rPr>
              <a:t>Reality</a:t>
            </a:r>
            <a:r>
              <a:rPr lang="en-US" i="1" dirty="0">
                <a:latin typeface="Arial" panose="020B0604020202020204" pitchFamily="34" charset="0"/>
                <a:cs typeface="Arial" panose="020B0604020202020204" pitchFamily="34" charset="0"/>
              </a:rPr>
              <a:t> </a:t>
            </a:r>
          </a:p>
        </p:txBody>
      </p:sp>
      <p:sp>
        <p:nvSpPr>
          <p:cNvPr id="76" name="Rectangle 75">
            <a:extLst>
              <a:ext uri="{FF2B5EF4-FFF2-40B4-BE49-F238E27FC236}">
                <a16:creationId xmlns:a16="http://schemas.microsoft.com/office/drawing/2014/main" id="{15ED8B17-405D-4402-A7BA-4BCE9AA30757}"/>
              </a:ext>
            </a:extLst>
          </p:cNvPr>
          <p:cNvSpPr/>
          <p:nvPr/>
        </p:nvSpPr>
        <p:spPr>
          <a:xfrm>
            <a:off x="1426972" y="1500383"/>
            <a:ext cx="2886288" cy="584775"/>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a:spAutoFit/>
          </a:bodyPr>
          <a:lstStyle/>
          <a:p>
            <a:pPr algn="ctr" fontAlgn="ctr">
              <a:buClr>
                <a:srgbClr val="000000"/>
              </a:buClr>
              <a:buSzPts val="2000"/>
              <a:buFont typeface="Calibri" panose="020F0502020204030204" pitchFamily="34" charset="0"/>
              <a:buChar char=" "/>
            </a:pPr>
            <a:r>
              <a:rPr lang="en-US" sz="1600" i="1" dirty="0">
                <a:solidFill>
                  <a:schemeClr val="tx1"/>
                </a:solidFill>
                <a:latin typeface="Arial" panose="020B0604020202020204" pitchFamily="34" charset="0"/>
                <a:cs typeface="Arial" panose="020B0604020202020204" pitchFamily="34" charset="0"/>
              </a:rPr>
              <a:t>Can start up or shut down </a:t>
            </a:r>
            <a:r>
              <a:rPr lang="en-US" sz="1600" b="1" i="1" dirty="0">
                <a:solidFill>
                  <a:srgbClr val="C00000"/>
                </a:solidFill>
                <a:latin typeface="Arial" panose="020B0604020202020204" pitchFamily="34" charset="0"/>
                <a:cs typeface="Arial" panose="020B0604020202020204" pitchFamily="34" charset="0"/>
              </a:rPr>
              <a:t>any time </a:t>
            </a:r>
            <a:r>
              <a:rPr lang="en-US" sz="1600" i="1" dirty="0">
                <a:solidFill>
                  <a:schemeClr val="tx1"/>
                </a:solidFill>
                <a:latin typeface="Arial" panose="020B0604020202020204" pitchFamily="34" charset="0"/>
                <a:cs typeface="Arial" panose="020B0604020202020204" pitchFamily="34" charset="0"/>
              </a:rPr>
              <a:t>when needed</a:t>
            </a:r>
          </a:p>
        </p:txBody>
      </p:sp>
      <p:sp>
        <p:nvSpPr>
          <p:cNvPr id="79" name="Rectangle 78">
            <a:extLst>
              <a:ext uri="{FF2B5EF4-FFF2-40B4-BE49-F238E27FC236}">
                <a16:creationId xmlns:a16="http://schemas.microsoft.com/office/drawing/2014/main" id="{3BD20C31-B688-4748-AE26-E09D225F5A04}"/>
              </a:ext>
            </a:extLst>
          </p:cNvPr>
          <p:cNvSpPr/>
          <p:nvPr/>
        </p:nvSpPr>
        <p:spPr>
          <a:xfrm>
            <a:off x="4440279" y="1476594"/>
            <a:ext cx="3244388" cy="830997"/>
          </a:xfrm>
          <a:prstGeom prst="rect">
            <a:avLst/>
          </a:prstGeom>
        </p:spPr>
        <p:txBody>
          <a:bodyPr wrap="square">
            <a:spAutoFit/>
          </a:bodyPr>
          <a:lstStyle/>
          <a:p>
            <a:pPr algn="ctr" fontAlgn="ctr">
              <a:buClr>
                <a:srgbClr val="000000"/>
              </a:buClr>
              <a:buSzPts val="2000"/>
              <a:buFont typeface="Calibri" panose="020F0502020204030204" pitchFamily="34" charset="0"/>
              <a:buChar char=" "/>
            </a:pPr>
            <a:r>
              <a:rPr lang="en-US" sz="1600" i="1" dirty="0">
                <a:latin typeface="Arial" panose="020B0604020202020204" pitchFamily="34" charset="0"/>
                <a:cs typeface="Arial" panose="020B0604020202020204" pitchFamily="34" charset="0"/>
              </a:rPr>
              <a:t>Requires startup and notification times and has minimum </a:t>
            </a:r>
            <a:br>
              <a:rPr lang="en-US" sz="1600" i="1" dirty="0">
                <a:latin typeface="Arial" panose="020B0604020202020204" pitchFamily="34" charset="0"/>
                <a:cs typeface="Arial" panose="020B0604020202020204" pitchFamily="34" charset="0"/>
              </a:rPr>
            </a:br>
            <a:r>
              <a:rPr lang="en-US" sz="1600" i="1" dirty="0">
                <a:latin typeface="Arial" panose="020B0604020202020204" pitchFamily="34" charset="0"/>
                <a:cs typeface="Arial" panose="020B0604020202020204" pitchFamily="34" charset="0"/>
              </a:rPr>
              <a:t>run / down times</a:t>
            </a:r>
          </a:p>
        </p:txBody>
      </p:sp>
      <p:sp>
        <p:nvSpPr>
          <p:cNvPr id="80" name="Rectangle 79">
            <a:extLst>
              <a:ext uri="{FF2B5EF4-FFF2-40B4-BE49-F238E27FC236}">
                <a16:creationId xmlns:a16="http://schemas.microsoft.com/office/drawing/2014/main" id="{DE318E00-D3E0-4214-BAD0-0D1E9012C154}"/>
              </a:ext>
            </a:extLst>
          </p:cNvPr>
          <p:cNvSpPr/>
          <p:nvPr/>
        </p:nvSpPr>
        <p:spPr>
          <a:xfrm>
            <a:off x="1165106" y="2939456"/>
            <a:ext cx="3151694" cy="1323439"/>
          </a:xfrm>
          <a:prstGeom prst="rect">
            <a:avLst/>
          </a:prstGeom>
        </p:spPr>
        <p:txBody>
          <a:bodyPr wrap="square">
            <a:spAutoFit/>
          </a:bodyPr>
          <a:lstStyle/>
          <a:p>
            <a:pPr algn="ctr" fontAlgn="ctr">
              <a:buClr>
                <a:srgbClr val="000000"/>
              </a:buClr>
              <a:buSzPts val="2000"/>
              <a:buFont typeface="Calibri" panose="020F0502020204030204" pitchFamily="34" charset="0"/>
              <a:buChar char=" "/>
            </a:pPr>
            <a:r>
              <a:rPr lang="en-US" sz="1600" i="1" dirty="0">
                <a:latin typeface="Arial" panose="020B0604020202020204" pitchFamily="34" charset="0"/>
                <a:cs typeface="Arial" panose="020B0604020202020204" pitchFamily="34" charset="0"/>
              </a:rPr>
              <a:t>Can be dispatched within the capacity with only </a:t>
            </a:r>
          </a:p>
          <a:p>
            <a:pPr algn="ctr" fontAlgn="ctr">
              <a:buClr>
                <a:srgbClr val="000000"/>
              </a:buClr>
              <a:buSzPts val="2000"/>
              <a:buFont typeface="Calibri" panose="020F0502020204030204" pitchFamily="34" charset="0"/>
              <a:buChar char=" "/>
            </a:pPr>
            <a:endParaRPr lang="en-US" sz="1600" i="1" dirty="0">
              <a:latin typeface="Arial" panose="020B0604020202020204" pitchFamily="34" charset="0"/>
              <a:cs typeface="Arial" panose="020B0604020202020204" pitchFamily="34" charset="0"/>
            </a:endParaRPr>
          </a:p>
          <a:p>
            <a:pPr algn="ctr" fontAlgn="ctr">
              <a:buClr>
                <a:srgbClr val="000000"/>
              </a:buClr>
              <a:buSzPts val="2000"/>
            </a:pPr>
            <a:r>
              <a:rPr lang="en-US" sz="1600" b="1" i="1" dirty="0">
                <a:solidFill>
                  <a:srgbClr val="C00000"/>
                </a:solidFill>
                <a:latin typeface="Arial" panose="020B0604020202020204" pitchFamily="34" charset="0"/>
                <a:cs typeface="Arial" panose="020B0604020202020204" pitchFamily="34" charset="0"/>
              </a:rPr>
              <a:t>Variable cost </a:t>
            </a:r>
            <a:r>
              <a:rPr lang="en-US" sz="1600" b="1" i="1" dirty="0">
                <a:latin typeface="Arial" panose="020B0604020202020204" pitchFamily="34" charset="0"/>
                <a:cs typeface="Arial" panose="020B0604020202020204" pitchFamily="34" charset="0"/>
              </a:rPr>
              <a:t>($/MWh)</a:t>
            </a:r>
          </a:p>
          <a:p>
            <a:pPr algn="ctr" fontAlgn="ctr">
              <a:buClr>
                <a:srgbClr val="000000"/>
              </a:buClr>
              <a:buSzPts val="2000"/>
              <a:buFont typeface="Calibri" panose="020F0502020204030204" pitchFamily="34" charset="0"/>
              <a:buChar char=" "/>
            </a:pPr>
            <a:endParaRPr lang="en-US" sz="1600" dirty="0">
              <a:latin typeface="Arial" panose="020B0604020202020204" pitchFamily="34" charset="0"/>
              <a:cs typeface="Arial" panose="020B0604020202020204" pitchFamily="34" charset="0"/>
            </a:endParaRPr>
          </a:p>
        </p:txBody>
      </p:sp>
      <p:sp>
        <p:nvSpPr>
          <p:cNvPr id="81" name="Rectangle 80">
            <a:extLst>
              <a:ext uri="{FF2B5EF4-FFF2-40B4-BE49-F238E27FC236}">
                <a16:creationId xmlns:a16="http://schemas.microsoft.com/office/drawing/2014/main" id="{FA0A3999-7B0B-491C-9B29-423C2CAA850A}"/>
              </a:ext>
            </a:extLst>
          </p:cNvPr>
          <p:cNvSpPr/>
          <p:nvPr/>
        </p:nvSpPr>
        <p:spPr>
          <a:xfrm>
            <a:off x="4515687" y="2715080"/>
            <a:ext cx="2823437" cy="584775"/>
          </a:xfrm>
          <a:prstGeom prst="rect">
            <a:avLst/>
          </a:prstGeom>
        </p:spPr>
        <p:txBody>
          <a:bodyPr wrap="square">
            <a:spAutoFit/>
          </a:bodyPr>
          <a:lstStyle/>
          <a:p>
            <a:pPr algn="ctr" fontAlgn="b"/>
            <a:r>
              <a:rPr lang="en-US" sz="1600" i="1" dirty="0">
                <a:latin typeface="Arial" panose="020B0604020202020204" pitchFamily="34" charset="0"/>
                <a:cs typeface="Arial" panose="020B0604020202020204" pitchFamily="34" charset="0"/>
              </a:rPr>
              <a:t>Has minimum MW and </a:t>
            </a:r>
          </a:p>
          <a:p>
            <a:pPr algn="ctr" fontAlgn="b"/>
            <a:r>
              <a:rPr lang="en-US" sz="1600" i="1" dirty="0">
                <a:latin typeface="Arial" panose="020B0604020202020204" pitchFamily="34" charset="0"/>
                <a:cs typeface="Arial" panose="020B0604020202020204" pitchFamily="34" charset="0"/>
              </a:rPr>
              <a:t> ramp rate limits</a:t>
            </a:r>
          </a:p>
        </p:txBody>
      </p:sp>
      <p:sp>
        <p:nvSpPr>
          <p:cNvPr id="83" name="Rectangle 82">
            <a:extLst>
              <a:ext uri="{FF2B5EF4-FFF2-40B4-BE49-F238E27FC236}">
                <a16:creationId xmlns:a16="http://schemas.microsoft.com/office/drawing/2014/main" id="{F6759953-B722-4C37-9958-016D2A2E06A8}"/>
              </a:ext>
            </a:extLst>
          </p:cNvPr>
          <p:cNvSpPr/>
          <p:nvPr/>
        </p:nvSpPr>
        <p:spPr>
          <a:xfrm>
            <a:off x="4515688" y="3429000"/>
            <a:ext cx="2892456" cy="830997"/>
          </a:xfrm>
          <a:prstGeom prst="rect">
            <a:avLst/>
          </a:prstGeom>
        </p:spPr>
        <p:txBody>
          <a:bodyPr wrap="square">
            <a:spAutoFit/>
          </a:bodyPr>
          <a:lstStyle/>
          <a:p>
            <a:pPr algn="ctr" fontAlgn="b"/>
            <a:r>
              <a:rPr lang="en-US" sz="1600" b="1" i="1" dirty="0">
                <a:solidFill>
                  <a:srgbClr val="C00000"/>
                </a:solidFill>
                <a:latin typeface="Arial" panose="020B0604020202020204" pitchFamily="34" charset="0"/>
                <a:cs typeface="Arial" panose="020B0604020202020204" pitchFamily="34" charset="0"/>
              </a:rPr>
              <a:t>Variable cost and </a:t>
            </a:r>
          </a:p>
          <a:p>
            <a:pPr algn="ctr" fontAlgn="b"/>
            <a:r>
              <a:rPr lang="en-US" sz="1600" b="1" i="1" dirty="0">
                <a:solidFill>
                  <a:srgbClr val="C00000"/>
                </a:solidFill>
                <a:latin typeface="Arial" panose="020B0604020202020204" pitchFamily="34" charset="0"/>
                <a:cs typeface="Arial" panose="020B0604020202020204" pitchFamily="34" charset="0"/>
              </a:rPr>
              <a:t>Fixed cost</a:t>
            </a:r>
            <a:r>
              <a:rPr lang="en-US" sz="1600" b="1" i="1" dirty="0">
                <a:latin typeface="Arial" panose="020B0604020202020204" pitchFamily="34" charset="0"/>
                <a:cs typeface="Arial" panose="020B0604020202020204" pitchFamily="34" charset="0"/>
              </a:rPr>
              <a:t>: startup cost </a:t>
            </a:r>
            <a:br>
              <a:rPr lang="en-US" sz="1600" b="1" i="1" dirty="0">
                <a:latin typeface="Arial" panose="020B0604020202020204" pitchFamily="34" charset="0"/>
                <a:cs typeface="Arial" panose="020B0604020202020204" pitchFamily="34" charset="0"/>
              </a:rPr>
            </a:br>
            <a:r>
              <a:rPr lang="en-US" sz="1600" b="1" i="1" dirty="0">
                <a:latin typeface="Arial" panose="020B0604020202020204" pitchFamily="34" charset="0"/>
                <a:cs typeface="Arial" panose="020B0604020202020204" pitchFamily="34" charset="0"/>
              </a:rPr>
              <a:t>($/start), no load cost ($/h)</a:t>
            </a:r>
          </a:p>
        </p:txBody>
      </p:sp>
      <p:cxnSp>
        <p:nvCxnSpPr>
          <p:cNvPr id="87" name="Straight Connector 86">
            <a:extLst>
              <a:ext uri="{FF2B5EF4-FFF2-40B4-BE49-F238E27FC236}">
                <a16:creationId xmlns:a16="http://schemas.microsoft.com/office/drawing/2014/main" id="{685E51B6-8565-4C41-8DF9-69050928D286}"/>
              </a:ext>
            </a:extLst>
          </p:cNvPr>
          <p:cNvCxnSpPr/>
          <p:nvPr/>
        </p:nvCxnSpPr>
        <p:spPr>
          <a:xfrm>
            <a:off x="38101" y="2552146"/>
            <a:ext cx="8904604"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F57706E5-3C9F-46DF-A258-7177E43B4A2A}"/>
              </a:ext>
            </a:extLst>
          </p:cNvPr>
          <p:cNvCxnSpPr/>
          <p:nvPr/>
        </p:nvCxnSpPr>
        <p:spPr>
          <a:xfrm>
            <a:off x="4469809" y="1019331"/>
            <a:ext cx="0" cy="3144983"/>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91" name="Content Placeholder 90">
            <a:extLst>
              <a:ext uri="{FF2B5EF4-FFF2-40B4-BE49-F238E27FC236}">
                <a16:creationId xmlns:a16="http://schemas.microsoft.com/office/drawing/2014/main" id="{BA6DCAEA-7AFD-4400-8FD6-FA35892D8AB5}"/>
              </a:ext>
            </a:extLst>
          </p:cNvPr>
          <p:cNvSpPr>
            <a:spLocks noGrp="1"/>
          </p:cNvSpPr>
          <p:nvPr>
            <p:ph idx="1"/>
          </p:nvPr>
        </p:nvSpPr>
        <p:spPr>
          <a:xfrm>
            <a:off x="1002698" y="249914"/>
            <a:ext cx="5826292" cy="705790"/>
          </a:xfrm>
        </p:spPr>
        <p:txBody>
          <a:bodyPr/>
          <a:lstStyle/>
          <a:p>
            <a:pPr marL="0" indent="0">
              <a:buNone/>
            </a:pPr>
            <a:r>
              <a:rPr lang="en-US" dirty="0"/>
              <a:t> </a:t>
            </a:r>
          </a:p>
        </p:txBody>
      </p:sp>
      <p:sp>
        <p:nvSpPr>
          <p:cNvPr id="93" name="Content Placeholder 2">
            <a:extLst>
              <a:ext uri="{FF2B5EF4-FFF2-40B4-BE49-F238E27FC236}">
                <a16:creationId xmlns:a16="http://schemas.microsoft.com/office/drawing/2014/main" id="{99F2F237-86FE-4EAF-B634-FFA314D699F5}"/>
              </a:ext>
            </a:extLst>
          </p:cNvPr>
          <p:cNvSpPr txBox="1">
            <a:spLocks/>
          </p:cNvSpPr>
          <p:nvPr/>
        </p:nvSpPr>
        <p:spPr>
          <a:xfrm>
            <a:off x="-8665" y="4431466"/>
            <a:ext cx="4524353" cy="2430003"/>
          </a:xfrm>
          <a:prstGeom prst="rect">
            <a:avLst/>
          </a:prstGeom>
          <a:solidFill>
            <a:schemeClr val="accent1">
              <a:lumMod val="75000"/>
            </a:schemeClr>
          </a:solidFill>
        </p:spPr>
        <p:txBody>
          <a:bodyPr vert="horz" lIns="91440" tIns="45720" rIns="91440" bIns="45720" rtlCol="0">
            <a:normAutofit/>
          </a:bodyPr>
          <a:lstStyle>
            <a:lvl1pPr marL="342900" indent="-342900" algn="l" defTabSz="342900" rtl="0" eaLnBrk="1" latinLnBrk="0" hangingPunct="1">
              <a:lnSpc>
                <a:spcPct val="114000"/>
              </a:lnSpc>
              <a:spcBef>
                <a:spcPct val="20000"/>
              </a:spcBef>
              <a:buClr>
                <a:srgbClr val="0082CA"/>
              </a:buClr>
              <a:buSzPct val="80000"/>
              <a:buFont typeface="Arial"/>
              <a:buChar char="•"/>
              <a:defRPr sz="2400" kern="1200">
                <a:solidFill>
                  <a:schemeClr val="tx1"/>
                </a:solidFill>
                <a:latin typeface="+mj-lt"/>
                <a:ea typeface="+mn-ea"/>
                <a:cs typeface="HelveticaNeueLT Std Lt" pitchFamily="34" charset="0"/>
              </a:defRPr>
            </a:lvl1pPr>
            <a:lvl2pPr marL="685800" indent="-342900" algn="l" defTabSz="342900" rtl="0" eaLnBrk="1" latinLnBrk="0" hangingPunct="1">
              <a:lnSpc>
                <a:spcPct val="114000"/>
              </a:lnSpc>
              <a:spcBef>
                <a:spcPct val="20000"/>
              </a:spcBef>
              <a:buClr>
                <a:srgbClr val="5C6670"/>
              </a:buClr>
              <a:buSzPct val="80000"/>
              <a:buFont typeface="Arial"/>
              <a:buChar char="•"/>
              <a:defRPr sz="2100" kern="1200">
                <a:solidFill>
                  <a:schemeClr val="tx1"/>
                </a:solidFill>
                <a:latin typeface="+mj-lt"/>
                <a:ea typeface="+mn-ea"/>
                <a:cs typeface="HelveticaNeueLT Std Lt" pitchFamily="34" charset="0"/>
              </a:defRPr>
            </a:lvl2pPr>
            <a:lvl3pPr marL="942975" indent="-257175" algn="l" defTabSz="342900" rtl="0" eaLnBrk="1" latinLnBrk="0" hangingPunct="1">
              <a:lnSpc>
                <a:spcPct val="114000"/>
              </a:lnSpc>
              <a:spcBef>
                <a:spcPct val="20000"/>
              </a:spcBef>
              <a:buClr>
                <a:srgbClr val="57BFE3"/>
              </a:buClr>
              <a:buSzPct val="80000"/>
              <a:buFont typeface="Arial"/>
              <a:buChar char="•"/>
              <a:defRPr sz="1800" kern="1200">
                <a:solidFill>
                  <a:schemeClr val="tx1"/>
                </a:solidFill>
                <a:latin typeface="+mj-lt"/>
                <a:ea typeface="+mn-ea"/>
                <a:cs typeface="HelveticaNeueLT Std Lt" pitchFamily="34" charset="0"/>
              </a:defRPr>
            </a:lvl3pPr>
            <a:lvl4pPr marL="1285875" indent="-257175" algn="l" defTabSz="342900" rtl="0" eaLnBrk="1" latinLnBrk="0" hangingPunct="1">
              <a:lnSpc>
                <a:spcPct val="114000"/>
              </a:lnSpc>
              <a:spcBef>
                <a:spcPct val="20000"/>
              </a:spcBef>
              <a:buClr>
                <a:srgbClr val="57BFE3"/>
              </a:buClr>
              <a:buSzPct val="80000"/>
              <a:buFont typeface="Arial"/>
              <a:buChar char="•"/>
              <a:defRPr sz="1500" kern="1200">
                <a:solidFill>
                  <a:schemeClr val="tx1"/>
                </a:solidFill>
                <a:latin typeface="+mj-lt"/>
                <a:ea typeface="+mn-ea"/>
                <a:cs typeface="HelveticaNeueLT Std Lt" pitchFamily="34" charset="0"/>
              </a:defRPr>
            </a:lvl4pPr>
            <a:lvl5pPr marL="1628775" indent="-257175" algn="l" defTabSz="342900" rtl="0" eaLnBrk="1" latinLnBrk="0" hangingPunct="1">
              <a:lnSpc>
                <a:spcPct val="114000"/>
              </a:lnSpc>
              <a:spcBef>
                <a:spcPct val="20000"/>
              </a:spcBef>
              <a:buClr>
                <a:srgbClr val="57BFE3"/>
              </a:buClr>
              <a:buSzPct val="80000"/>
              <a:buFont typeface="Arial"/>
              <a:buChar char="•"/>
              <a:defRPr sz="1500" kern="1200">
                <a:solidFill>
                  <a:schemeClr val="tx1"/>
                </a:solidFill>
                <a:latin typeface="+mj-lt"/>
                <a:ea typeface="+mn-ea"/>
                <a:cs typeface="HelveticaNeueLT Std Lt" pitchFamily="34"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nSpc>
                <a:spcPct val="100000"/>
              </a:lnSpc>
              <a:buNone/>
            </a:pPr>
            <a:r>
              <a:rPr lang="en-US" sz="1800" b="1" dirty="0">
                <a:solidFill>
                  <a:schemeClr val="bg1"/>
                </a:solidFill>
              </a:rPr>
              <a:t>   Scheduling </a:t>
            </a:r>
          </a:p>
          <a:p>
            <a:pPr lvl="1">
              <a:lnSpc>
                <a:spcPct val="100000"/>
              </a:lnSpc>
            </a:pPr>
            <a:r>
              <a:rPr lang="en-US" sz="1800" dirty="0">
                <a:solidFill>
                  <a:schemeClr val="bg1"/>
                </a:solidFill>
              </a:rPr>
              <a:t>Merit order based on variable cost</a:t>
            </a:r>
          </a:p>
          <a:p>
            <a:pPr marL="0" indent="0">
              <a:lnSpc>
                <a:spcPct val="100000"/>
              </a:lnSpc>
              <a:buNone/>
            </a:pPr>
            <a:r>
              <a:rPr lang="en-US" sz="1800" b="1" dirty="0">
                <a:solidFill>
                  <a:schemeClr val="bg1"/>
                </a:solidFill>
              </a:rPr>
              <a:t>   Pricing </a:t>
            </a:r>
            <a:r>
              <a:rPr lang="en-US" sz="1800" dirty="0">
                <a:solidFill>
                  <a:schemeClr val="bg1"/>
                </a:solidFill>
              </a:rPr>
              <a:t>uses</a:t>
            </a:r>
            <a:r>
              <a:rPr lang="en-US" sz="1800" b="1" dirty="0">
                <a:solidFill>
                  <a:schemeClr val="bg1"/>
                </a:solidFill>
              </a:rPr>
              <a:t> </a:t>
            </a:r>
            <a:r>
              <a:rPr lang="en-US" sz="1800" dirty="0">
                <a:solidFill>
                  <a:schemeClr val="bg1"/>
                </a:solidFill>
              </a:rPr>
              <a:t>Locational Marginal Price (LMP) </a:t>
            </a:r>
          </a:p>
          <a:p>
            <a:pPr lvl="1">
              <a:lnSpc>
                <a:spcPct val="100000"/>
              </a:lnSpc>
            </a:pPr>
            <a:r>
              <a:rPr lang="en-US" sz="1800" dirty="0">
                <a:solidFill>
                  <a:schemeClr val="bg1"/>
                </a:solidFill>
              </a:rPr>
              <a:t>Marginal variable cost to serve last MW</a:t>
            </a:r>
          </a:p>
          <a:p>
            <a:pPr>
              <a:lnSpc>
                <a:spcPct val="100000"/>
              </a:lnSpc>
            </a:pPr>
            <a:endParaRPr lang="en-US" dirty="0">
              <a:solidFill>
                <a:schemeClr val="bg1"/>
              </a:solidFill>
            </a:endParaRPr>
          </a:p>
        </p:txBody>
      </p:sp>
      <p:cxnSp>
        <p:nvCxnSpPr>
          <p:cNvPr id="95" name="Straight Arrow Connector 94">
            <a:extLst>
              <a:ext uri="{FF2B5EF4-FFF2-40B4-BE49-F238E27FC236}">
                <a16:creationId xmlns:a16="http://schemas.microsoft.com/office/drawing/2014/main" id="{24A443C1-4E82-48A5-A0A8-813B888B3AB8}"/>
              </a:ext>
            </a:extLst>
          </p:cNvPr>
          <p:cNvCxnSpPr/>
          <p:nvPr/>
        </p:nvCxnSpPr>
        <p:spPr>
          <a:xfrm>
            <a:off x="92624" y="2271008"/>
            <a:ext cx="1188720"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6" name="TextBox 95">
            <a:extLst>
              <a:ext uri="{FF2B5EF4-FFF2-40B4-BE49-F238E27FC236}">
                <a16:creationId xmlns:a16="http://schemas.microsoft.com/office/drawing/2014/main" id="{72A23A7A-92DF-4F60-A933-DAEF35BC9DAB}"/>
              </a:ext>
            </a:extLst>
          </p:cNvPr>
          <p:cNvSpPr txBox="1"/>
          <p:nvPr/>
        </p:nvSpPr>
        <p:spPr>
          <a:xfrm>
            <a:off x="1126560" y="2247545"/>
            <a:ext cx="404916" cy="369332"/>
          </a:xfrm>
          <a:prstGeom prst="rect">
            <a:avLst/>
          </a:prstGeom>
          <a:noFill/>
        </p:spPr>
        <p:txBody>
          <a:bodyPr wrap="square" rtlCol="0">
            <a:spAutoFit/>
          </a:bodyPr>
          <a:lstStyle/>
          <a:p>
            <a:r>
              <a:rPr lang="en-US" b="1" dirty="0"/>
              <a:t>t</a:t>
            </a:r>
          </a:p>
        </p:txBody>
      </p:sp>
      <p:cxnSp>
        <p:nvCxnSpPr>
          <p:cNvPr id="97" name="Straight Arrow Connector 96">
            <a:extLst>
              <a:ext uri="{FF2B5EF4-FFF2-40B4-BE49-F238E27FC236}">
                <a16:creationId xmlns:a16="http://schemas.microsoft.com/office/drawing/2014/main" id="{8E7C4515-F435-4F89-81FD-DAB5DF881526}"/>
              </a:ext>
            </a:extLst>
          </p:cNvPr>
          <p:cNvCxnSpPr>
            <a:cxnSpLocks/>
          </p:cNvCxnSpPr>
          <p:nvPr/>
        </p:nvCxnSpPr>
        <p:spPr>
          <a:xfrm flipV="1">
            <a:off x="391065" y="2935318"/>
            <a:ext cx="0" cy="950261"/>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00" name="Rectangle 99">
            <a:extLst>
              <a:ext uri="{FF2B5EF4-FFF2-40B4-BE49-F238E27FC236}">
                <a16:creationId xmlns:a16="http://schemas.microsoft.com/office/drawing/2014/main" id="{F20C3CD4-9581-4761-A22B-A44F8B3C1DCB}"/>
              </a:ext>
            </a:extLst>
          </p:cNvPr>
          <p:cNvSpPr/>
          <p:nvPr/>
        </p:nvSpPr>
        <p:spPr>
          <a:xfrm>
            <a:off x="8226875" y="3242145"/>
            <a:ext cx="176267" cy="250970"/>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ACA9AF46-2060-488A-A18D-A55022583B78}"/>
              </a:ext>
            </a:extLst>
          </p:cNvPr>
          <p:cNvSpPr/>
          <p:nvPr/>
        </p:nvSpPr>
        <p:spPr>
          <a:xfrm>
            <a:off x="8412086" y="3060368"/>
            <a:ext cx="187326" cy="432132"/>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88BE9C03-6E77-45C4-89F1-80995D5A0B1B}"/>
              </a:ext>
            </a:extLst>
          </p:cNvPr>
          <p:cNvSpPr/>
          <p:nvPr/>
        </p:nvSpPr>
        <p:spPr>
          <a:xfrm>
            <a:off x="8607856" y="2960167"/>
            <a:ext cx="208957" cy="530270"/>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3" name="Straight Arrow Connector 102">
            <a:extLst>
              <a:ext uri="{FF2B5EF4-FFF2-40B4-BE49-F238E27FC236}">
                <a16:creationId xmlns:a16="http://schemas.microsoft.com/office/drawing/2014/main" id="{E8898B5A-43A4-402B-9197-7DEDF53F64EA}"/>
              </a:ext>
            </a:extLst>
          </p:cNvPr>
          <p:cNvCxnSpPr>
            <a:cxnSpLocks/>
            <a:endCxn id="101" idx="0"/>
          </p:cNvCxnSpPr>
          <p:nvPr/>
        </p:nvCxnSpPr>
        <p:spPr>
          <a:xfrm flipV="1">
            <a:off x="8224194" y="3060368"/>
            <a:ext cx="281555" cy="15776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05" name="Straight Arrow Connector 104">
            <a:extLst>
              <a:ext uri="{FF2B5EF4-FFF2-40B4-BE49-F238E27FC236}">
                <a16:creationId xmlns:a16="http://schemas.microsoft.com/office/drawing/2014/main" id="{9E36BA9A-5336-4B4D-9CF9-102519691DC9}"/>
              </a:ext>
            </a:extLst>
          </p:cNvPr>
          <p:cNvCxnSpPr>
            <a:cxnSpLocks/>
            <a:endCxn id="102" idx="0"/>
          </p:cNvCxnSpPr>
          <p:nvPr/>
        </p:nvCxnSpPr>
        <p:spPr>
          <a:xfrm flipV="1">
            <a:off x="8501012" y="2960167"/>
            <a:ext cx="211323" cy="100444"/>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Straight Arrow Connector 106">
            <a:extLst>
              <a:ext uri="{FF2B5EF4-FFF2-40B4-BE49-F238E27FC236}">
                <a16:creationId xmlns:a16="http://schemas.microsoft.com/office/drawing/2014/main" id="{5A74C842-1DE1-4F56-B04B-1DB50DD6B45D}"/>
              </a:ext>
            </a:extLst>
          </p:cNvPr>
          <p:cNvCxnSpPr>
            <a:cxnSpLocks/>
          </p:cNvCxnSpPr>
          <p:nvPr/>
        </p:nvCxnSpPr>
        <p:spPr>
          <a:xfrm>
            <a:off x="8159750" y="3746063"/>
            <a:ext cx="818974"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BCC960E0-3A60-45F5-B0E7-EC03370DA1FB}"/>
              </a:ext>
            </a:extLst>
          </p:cNvPr>
          <p:cNvSpPr txBox="1"/>
          <p:nvPr/>
        </p:nvSpPr>
        <p:spPr>
          <a:xfrm>
            <a:off x="8831912" y="3695943"/>
            <a:ext cx="404916" cy="369332"/>
          </a:xfrm>
          <a:prstGeom prst="rect">
            <a:avLst/>
          </a:prstGeom>
          <a:noFill/>
        </p:spPr>
        <p:txBody>
          <a:bodyPr wrap="square" rtlCol="0">
            <a:spAutoFit/>
          </a:bodyPr>
          <a:lstStyle/>
          <a:p>
            <a:r>
              <a:rPr lang="en-US" b="1" dirty="0"/>
              <a:t>t</a:t>
            </a:r>
          </a:p>
        </p:txBody>
      </p:sp>
      <p:cxnSp>
        <p:nvCxnSpPr>
          <p:cNvPr id="110" name="Straight Arrow Connector 109">
            <a:extLst>
              <a:ext uri="{FF2B5EF4-FFF2-40B4-BE49-F238E27FC236}">
                <a16:creationId xmlns:a16="http://schemas.microsoft.com/office/drawing/2014/main" id="{0F977615-3BDF-414F-B3D4-FD9317853020}"/>
              </a:ext>
            </a:extLst>
          </p:cNvPr>
          <p:cNvCxnSpPr>
            <a:cxnSpLocks/>
          </p:cNvCxnSpPr>
          <p:nvPr/>
        </p:nvCxnSpPr>
        <p:spPr>
          <a:xfrm flipV="1">
            <a:off x="8159750" y="2920837"/>
            <a:ext cx="0" cy="950261"/>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12" name="TextBox 111">
            <a:extLst>
              <a:ext uri="{FF2B5EF4-FFF2-40B4-BE49-F238E27FC236}">
                <a16:creationId xmlns:a16="http://schemas.microsoft.com/office/drawing/2014/main" id="{B7C75CE5-6F9A-4F9E-AA2A-B6A1224D4755}"/>
              </a:ext>
            </a:extLst>
          </p:cNvPr>
          <p:cNvSpPr txBox="1"/>
          <p:nvPr/>
        </p:nvSpPr>
        <p:spPr>
          <a:xfrm>
            <a:off x="7237425" y="2907177"/>
            <a:ext cx="1148799" cy="307777"/>
          </a:xfrm>
          <a:prstGeom prst="rect">
            <a:avLst/>
          </a:prstGeom>
          <a:noFill/>
        </p:spPr>
        <p:txBody>
          <a:bodyPr wrap="square" rtlCol="0">
            <a:spAutoFit/>
          </a:bodyPr>
          <a:lstStyle/>
          <a:p>
            <a:r>
              <a:rPr lang="en-US" sz="1400" dirty="0" err="1"/>
              <a:t>Pmax</a:t>
            </a:r>
            <a:r>
              <a:rPr lang="en-US" sz="1400" dirty="0"/>
              <a:t>=100</a:t>
            </a:r>
          </a:p>
        </p:txBody>
      </p:sp>
      <p:sp>
        <p:nvSpPr>
          <p:cNvPr id="113" name="TextBox 112">
            <a:extLst>
              <a:ext uri="{FF2B5EF4-FFF2-40B4-BE49-F238E27FC236}">
                <a16:creationId xmlns:a16="http://schemas.microsoft.com/office/drawing/2014/main" id="{49AFBCF3-554E-45BC-A9E8-287315F31262}"/>
              </a:ext>
            </a:extLst>
          </p:cNvPr>
          <p:cNvSpPr txBox="1"/>
          <p:nvPr/>
        </p:nvSpPr>
        <p:spPr>
          <a:xfrm>
            <a:off x="15410" y="2853580"/>
            <a:ext cx="843449" cy="307777"/>
          </a:xfrm>
          <a:prstGeom prst="rect">
            <a:avLst/>
          </a:prstGeom>
          <a:noFill/>
        </p:spPr>
        <p:txBody>
          <a:bodyPr wrap="square" rtlCol="0">
            <a:spAutoFit/>
          </a:bodyPr>
          <a:lstStyle/>
          <a:p>
            <a:pPr algn="r"/>
            <a:r>
              <a:rPr lang="en-US" sz="1400" b="1" dirty="0"/>
              <a:t>MW</a:t>
            </a:r>
          </a:p>
        </p:txBody>
      </p:sp>
      <p:pic>
        <p:nvPicPr>
          <p:cNvPr id="116" name="Picture 115">
            <a:extLst>
              <a:ext uri="{FF2B5EF4-FFF2-40B4-BE49-F238E27FC236}">
                <a16:creationId xmlns:a16="http://schemas.microsoft.com/office/drawing/2014/main" id="{A832EE96-C09D-4E57-A52E-CE7CD7FFC284}"/>
              </a:ext>
            </a:extLst>
          </p:cNvPr>
          <p:cNvPicPr>
            <a:picLocks noChangeAspect="1"/>
          </p:cNvPicPr>
          <p:nvPr/>
        </p:nvPicPr>
        <p:blipFill>
          <a:blip r:embed="rId2"/>
          <a:stretch>
            <a:fillRect/>
          </a:stretch>
        </p:blipFill>
        <p:spPr>
          <a:xfrm>
            <a:off x="1360071" y="5783523"/>
            <a:ext cx="1552022" cy="1074476"/>
          </a:xfrm>
          <a:prstGeom prst="rect">
            <a:avLst/>
          </a:prstGeom>
        </p:spPr>
      </p:pic>
      <p:sp>
        <p:nvSpPr>
          <p:cNvPr id="46" name="Slide Number Placeholder 3">
            <a:extLst>
              <a:ext uri="{FF2B5EF4-FFF2-40B4-BE49-F238E27FC236}">
                <a16:creationId xmlns:a16="http://schemas.microsoft.com/office/drawing/2014/main" id="{57DC8FD4-E7C1-4587-B315-C6C8A75DC9C8}"/>
              </a:ext>
            </a:extLst>
          </p:cNvPr>
          <p:cNvSpPr>
            <a:spLocks noGrp="1"/>
          </p:cNvSpPr>
          <p:nvPr>
            <p:ph type="sldNum" sz="quarter" idx="12"/>
          </p:nvPr>
        </p:nvSpPr>
        <p:spPr>
          <a:xfrm>
            <a:off x="0" y="6553200"/>
            <a:ext cx="381000" cy="304800"/>
          </a:xfrm>
        </p:spPr>
        <p:txBody>
          <a:bodyPr/>
          <a:lstStyle/>
          <a:p>
            <a:pPr algn="ctr"/>
            <a:fld id="{1F356621-CC81-4E16-AAA0-EE60F214E3A7}" type="slidenum">
              <a:rPr lang="en-US" smtClean="0">
                <a:solidFill>
                  <a:schemeClr val="bg1"/>
                </a:solidFill>
              </a:rPr>
              <a:pPr algn="ctr"/>
              <a:t>2</a:t>
            </a:fld>
            <a:endParaRPr lang="en-US" dirty="0">
              <a:solidFill>
                <a:schemeClr val="bg1"/>
              </a:solidFill>
            </a:endParaRPr>
          </a:p>
        </p:txBody>
      </p:sp>
      <p:cxnSp>
        <p:nvCxnSpPr>
          <p:cNvPr id="47" name="Straight Arrow Connector 46">
            <a:extLst>
              <a:ext uri="{FF2B5EF4-FFF2-40B4-BE49-F238E27FC236}">
                <a16:creationId xmlns:a16="http://schemas.microsoft.com/office/drawing/2014/main" id="{8E5BE99A-F317-490D-9FE7-4CD60FFA0D27}"/>
              </a:ext>
            </a:extLst>
          </p:cNvPr>
          <p:cNvCxnSpPr>
            <a:cxnSpLocks/>
          </p:cNvCxnSpPr>
          <p:nvPr/>
        </p:nvCxnSpPr>
        <p:spPr>
          <a:xfrm>
            <a:off x="7825758" y="2180236"/>
            <a:ext cx="1188720"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4E0483A6-8DAB-4C54-A489-EAEA6567DF6F}"/>
              </a:ext>
            </a:extLst>
          </p:cNvPr>
          <p:cNvSpPr txBox="1"/>
          <p:nvPr/>
        </p:nvSpPr>
        <p:spPr>
          <a:xfrm>
            <a:off x="8839200" y="2180236"/>
            <a:ext cx="404916" cy="369332"/>
          </a:xfrm>
          <a:prstGeom prst="rect">
            <a:avLst/>
          </a:prstGeom>
          <a:noFill/>
        </p:spPr>
        <p:txBody>
          <a:bodyPr wrap="square" rtlCol="0">
            <a:spAutoFit/>
          </a:bodyPr>
          <a:lstStyle/>
          <a:p>
            <a:r>
              <a:rPr lang="en-US" b="1" dirty="0"/>
              <a:t>t</a:t>
            </a:r>
          </a:p>
        </p:txBody>
      </p:sp>
    </p:spTree>
    <p:extLst>
      <p:ext uri="{BB962C8B-B14F-4D97-AF65-F5344CB8AC3E}">
        <p14:creationId xmlns:p14="http://schemas.microsoft.com/office/powerpoint/2010/main" val="3737524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70187"/>
            <a:ext cx="8534400" cy="487362"/>
          </a:xfrm>
        </p:spPr>
        <p:txBody>
          <a:bodyPr>
            <a:noAutofit/>
          </a:bodyPr>
          <a:lstStyle/>
          <a:p>
            <a:r>
              <a:rPr lang="en-US" sz="2800" b="0" dirty="0"/>
              <a:t>Market clearing and pricing models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19200"/>
                <a:ext cx="8229600" cy="4724400"/>
              </a:xfrm>
            </p:spPr>
            <p:txBody>
              <a:bodyPr>
                <a:normAutofit/>
              </a:bodyPr>
              <a:lstStyle/>
              <a:p>
                <a:r>
                  <a:rPr lang="en-US" dirty="0"/>
                  <a:t>Unit commitment and economic dispatch (UCED) model for market clearing:</a:t>
                </a:r>
                <a:endParaRPr lang="en-US" dirty="0">
                  <a:solidFill>
                    <a:srgbClr val="FF0000"/>
                  </a:solidFill>
                </a:endParaRPr>
              </a:p>
              <a:p>
                <a:endParaRPr lang="en-US" dirty="0"/>
              </a:p>
              <a:p>
                <a:endParaRPr lang="en-US" dirty="0"/>
              </a:p>
              <a:p>
                <a:endParaRPr lang="en-US" dirty="0"/>
              </a:p>
              <a:p>
                <a:pPr lvl="1"/>
                <a:endParaRPr lang="en-US" dirty="0"/>
              </a:p>
              <a:p>
                <a:pPr lvl="1"/>
                <a:r>
                  <a:rPr lang="en-US" dirty="0"/>
                  <a:t>Optimal solution: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𝑝</m:t>
                        </m:r>
                      </m:e>
                      <m:sub>
                        <m:r>
                          <a:rPr lang="en-US" i="1">
                            <a:latin typeface="Cambria Math" panose="02040503050406030204" pitchFamily="18" charset="0"/>
                          </a:rPr>
                          <m:t>𝑔</m:t>
                        </m:r>
                      </m:sub>
                      <m:sup>
                        <m:r>
                          <a:rPr lang="en-US">
                            <a:latin typeface="Cambria Math" panose="02040503050406030204" pitchFamily="18" charset="0"/>
                          </a:rPr>
                          <m:t>∗</m:t>
                        </m:r>
                      </m:sup>
                    </m:sSubSup>
                    <m:r>
                      <a:rPr lang="en-US">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𝑢</m:t>
                        </m:r>
                      </m:e>
                      <m:sub>
                        <m:r>
                          <a:rPr lang="en-US" i="1">
                            <a:latin typeface="Cambria Math" panose="02040503050406030204" pitchFamily="18" charset="0"/>
                          </a:rPr>
                          <m:t>𝑔</m:t>
                        </m:r>
                      </m:sub>
                      <m:sup>
                        <m:r>
                          <a:rPr lang="en-US">
                            <a:latin typeface="Cambria Math" panose="02040503050406030204" pitchFamily="18" charset="0"/>
                          </a:rPr>
                          <m:t>∗</m:t>
                        </m:r>
                      </m:sup>
                    </m:sSubSup>
                  </m:oMath>
                </a14:m>
                <a:r>
                  <a:rPr lang="en-US" dirty="0"/>
                  <a:t>) </a:t>
                </a:r>
                <a14:m>
                  <m:oMath xmlns:m="http://schemas.openxmlformats.org/officeDocument/2006/math">
                    <m:r>
                      <a:rPr lang="en-US" b="0" i="0" smtClean="0">
                        <a:latin typeface="Cambria Math" panose="02040503050406030204" pitchFamily="18" charset="0"/>
                        <a:ea typeface="SimSun" panose="02010600030101010101" pitchFamily="2" charset="-122"/>
                      </a:rPr>
                      <m:t> </m:t>
                    </m:r>
                    <m:r>
                      <m:rPr>
                        <m:sty m:val="p"/>
                      </m:rPr>
                      <a:rPr lang="en-US" b="0" i="0" smtClean="0">
                        <a:latin typeface="Cambria Math" panose="02040503050406030204" pitchFamily="18" charset="0"/>
                        <a:ea typeface="SimSun" panose="02010600030101010101" pitchFamily="2" charset="-122"/>
                      </a:rPr>
                      <m:t>for</m:t>
                    </m:r>
                    <m:r>
                      <a:rPr lang="en-US" b="0" i="0" smtClean="0">
                        <a:latin typeface="Cambria Math" panose="02040503050406030204" pitchFamily="18" charset="0"/>
                        <a:ea typeface="SimSun" panose="02010600030101010101" pitchFamily="2" charset="-122"/>
                      </a:rPr>
                      <m:t> </m:t>
                    </m:r>
                    <m:r>
                      <a:rPr lang="en-US" i="1">
                        <a:latin typeface="Cambria Math" panose="02040503050406030204" pitchFamily="18" charset="0"/>
                        <a:ea typeface="SimSun" panose="02010600030101010101" pitchFamily="2" charset="-122"/>
                      </a:rPr>
                      <m:t>𝑔</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𝐺</m:t>
                    </m:r>
                  </m:oMath>
                </a14:m>
                <a:endParaRPr lang="en-US" dirty="0"/>
              </a:p>
              <a:p>
                <a:endParaRPr lang="en-US" dirty="0"/>
              </a:p>
              <a:p>
                <a:r>
                  <a:rPr lang="en-US" dirty="0"/>
                  <a:t>Market clearing price (LMP and MCP)</a:t>
                </a:r>
              </a:p>
              <a:p>
                <a:pPr lvl="1"/>
                <a:r>
                  <a:rPr lang="en-US" dirty="0"/>
                  <a:t>Fixing commit variables and solve LP</a:t>
                </a:r>
              </a:p>
              <a:p>
                <a:pPr lvl="1"/>
                <a:r>
                  <a:rPr lang="en-US" dirty="0"/>
                  <a:t>Locational marginal price, </a:t>
                </a:r>
                <a14:m>
                  <m:oMath xmlns:m="http://schemas.openxmlformats.org/officeDocument/2006/math">
                    <m:r>
                      <a:rPr lang="en-US" i="1">
                        <a:latin typeface="Cambria Math" panose="02040503050406030204" pitchFamily="18" charset="0"/>
                      </a:rPr>
                      <m:t>𝜋</m:t>
                    </m:r>
                  </m:oMath>
                </a14:m>
                <a:r>
                  <a:rPr lang="en-US" dirty="0"/>
                  <a:t>, is calculated from the dual variables</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19200"/>
                <a:ext cx="8229600" cy="4724400"/>
              </a:xfrm>
              <a:blipFill>
                <a:blip r:embed="rId2"/>
                <a:stretch>
                  <a:fillRect l="-963" t="-903" r="-74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a:xfrm>
            <a:off x="0" y="6553200"/>
            <a:ext cx="381000" cy="304800"/>
          </a:xfrm>
        </p:spPr>
        <p:txBody>
          <a:bodyPr/>
          <a:lstStyle/>
          <a:p>
            <a:pPr algn="ctr"/>
            <a:fld id="{1F356621-CC81-4E16-AAA0-EE60F214E3A7}" type="slidenum">
              <a:rPr lang="en-US" smtClean="0"/>
              <a:pPr algn="ctr"/>
              <a:t>3</a:t>
            </a:fld>
            <a:endParaRPr lang="en-US" dirty="0"/>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91436132-15D5-417C-86D6-625785A45CFC}"/>
                  </a:ext>
                </a:extLst>
              </p:cNvPr>
              <p:cNvSpPr/>
              <p:nvPr/>
            </p:nvSpPr>
            <p:spPr>
              <a:xfrm>
                <a:off x="1987454" y="2209800"/>
                <a:ext cx="4572000" cy="1317797"/>
              </a:xfrm>
              <a:prstGeom prst="rect">
                <a:avLst/>
              </a:prstGeom>
            </p:spPr>
            <p:txBody>
              <a:bodyPr>
                <a:spAutoFit/>
              </a:bodyPr>
              <a:lstStyle/>
              <a:p>
                <a:pPr algn="ctr"/>
                <a14:m>
                  <m:oMath xmlns:m="http://schemas.openxmlformats.org/officeDocument/2006/math">
                    <m:r>
                      <a:rPr lang="en-US" i="1">
                        <a:latin typeface="Cambria Math" panose="02040503050406030204" pitchFamily="18" charset="0"/>
                        <a:ea typeface="SimSun" panose="02010600030101010101" pitchFamily="2" charset="-122"/>
                      </a:rPr>
                      <m:t>𝑣</m:t>
                    </m:r>
                    <m:d>
                      <m:dPr>
                        <m:ctrlPr>
                          <a:rPr lang="en-US" i="1">
                            <a:latin typeface="Cambria Math" panose="02040503050406030204" pitchFamily="18" charset="0"/>
                            <a:ea typeface="SimSun" panose="02010600030101010101" pitchFamily="2" charset="-122"/>
                          </a:rPr>
                        </m:ctrlPr>
                      </m:dPr>
                      <m:e>
                        <m:r>
                          <a:rPr lang="en-US" i="1">
                            <a:latin typeface="Cambria Math" panose="02040503050406030204" pitchFamily="18" charset="0"/>
                            <a:ea typeface="SimSun" panose="02010600030101010101" pitchFamily="2" charset="-122"/>
                          </a:rPr>
                          <m:t>𝑑</m:t>
                        </m:r>
                      </m:e>
                    </m:d>
                    <m:r>
                      <a:rPr lang="en-US" i="1">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𝑚𝑖𝑛</m:t>
                        </m:r>
                      </m:e>
                      <m:sub/>
                    </m:sSub>
                    <m:nary>
                      <m:naryPr>
                        <m:chr m:val="∑"/>
                        <m:limLoc m:val="undOvr"/>
                        <m:supHide m:val="on"/>
                        <m:ctrlPr>
                          <a:rPr lang="en-US" i="1">
                            <a:latin typeface="Cambria Math" panose="02040503050406030204" pitchFamily="18" charset="0"/>
                            <a:ea typeface="SimSun" panose="02010600030101010101" pitchFamily="2" charset="-122"/>
                          </a:rPr>
                        </m:ctrlPr>
                      </m:naryPr>
                      <m:sub>
                        <m:r>
                          <a:rPr lang="en-US" i="1">
                            <a:latin typeface="Cambria Math" panose="02040503050406030204" pitchFamily="18" charset="0"/>
                            <a:ea typeface="SimSun" panose="02010600030101010101" pitchFamily="2" charset="-122"/>
                          </a:rPr>
                          <m:t>𝑔</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𝐺</m:t>
                        </m:r>
                      </m:sub>
                      <m:sup/>
                      <m:e>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𝐶</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𝑝</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𝑢</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e>
                    </m:nary>
                  </m:oMath>
                </a14:m>
                <a:r>
                  <a:rPr lang="en-US" dirty="0">
                    <a:latin typeface="Times New Roman" panose="02020603050405020304" pitchFamily="18" charset="0"/>
                    <a:ea typeface="SimSun" panose="02010600030101010101" pitchFamily="2" charset="-122"/>
                  </a:rPr>
                  <a:t>                 (1)</a:t>
                </a:r>
              </a:p>
              <a:p>
                <a:pPr algn="ctr"/>
                <a14:m>
                  <m:oMath xmlns:m="http://schemas.openxmlformats.org/officeDocument/2006/math">
                    <m:r>
                      <a:rPr lang="en-US" i="1">
                        <a:latin typeface="Cambria Math" panose="02040503050406030204" pitchFamily="18" charset="0"/>
                        <a:ea typeface="SimSun" panose="02010600030101010101" pitchFamily="2" charset="-122"/>
                      </a:rPr>
                      <m:t>𝑠</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𝑡</m:t>
                    </m:r>
                    <m:r>
                      <a:rPr lang="en-US" i="1">
                        <a:latin typeface="Cambria Math" panose="02040503050406030204" pitchFamily="18" charset="0"/>
                        <a:ea typeface="SimSun" panose="02010600030101010101" pitchFamily="2" charset="-122"/>
                      </a:rPr>
                      <m:t>.   </m:t>
                    </m:r>
                    <m:nary>
                      <m:naryPr>
                        <m:chr m:val="∑"/>
                        <m:limLoc m:val="undOvr"/>
                        <m:supHide m:val="on"/>
                        <m:ctrlPr>
                          <a:rPr lang="en-US" i="1">
                            <a:latin typeface="Cambria Math" panose="02040503050406030204" pitchFamily="18" charset="0"/>
                            <a:ea typeface="SimSun" panose="02010600030101010101" pitchFamily="2" charset="-122"/>
                          </a:rPr>
                        </m:ctrlPr>
                      </m:naryPr>
                      <m:sub>
                        <m:r>
                          <a:rPr lang="en-US" i="1">
                            <a:latin typeface="Cambria Math" panose="02040503050406030204" pitchFamily="18" charset="0"/>
                            <a:ea typeface="SimSun" panose="02010600030101010101" pitchFamily="2" charset="-122"/>
                          </a:rPr>
                          <m:t>𝑔</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𝐺</m:t>
                        </m:r>
                      </m:sub>
                      <m:sup/>
                      <m:e>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𝑝</m:t>
                            </m:r>
                          </m:e>
                          <m:sub>
                            <m:r>
                              <a:rPr lang="en-US" i="1">
                                <a:latin typeface="Cambria Math" panose="02040503050406030204" pitchFamily="18" charset="0"/>
                                <a:ea typeface="SimSun" panose="02010600030101010101" pitchFamily="2" charset="-122"/>
                              </a:rPr>
                              <m:t>𝑔</m:t>
                            </m:r>
                          </m:sub>
                        </m:sSub>
                      </m:e>
                    </m:nary>
                  </m:oMath>
                </a14:m>
                <a:r>
                  <a:rPr lang="en-US" dirty="0">
                    <a:latin typeface="Times New Roman" panose="02020603050405020304" pitchFamily="18" charset="0"/>
                    <a:ea typeface="SimSun" panose="02010600030101010101" pitchFamily="2" charset="-122"/>
                  </a:rPr>
                  <a:t>=d                                         (2)</a:t>
                </a:r>
              </a:p>
              <a:p>
                <a:pPr algn="ctr"/>
                <a14:m>
                  <m:oMath xmlns:m="http://schemas.openxmlformats.org/officeDocument/2006/math">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𝑝</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a:rPr lang="en-US" i="1">
                            <a:latin typeface="Cambria Math" panose="02040503050406030204" pitchFamily="18" charset="0"/>
                            <a:ea typeface="SimSun" panose="02010600030101010101" pitchFamily="2" charset="-122"/>
                          </a:rPr>
                          <m:t>𝑢</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m:t>
                    </m:r>
                    <m:sSub>
                      <m:sSubPr>
                        <m:ctrlPr>
                          <a:rPr lang="en-US" i="1">
                            <a:latin typeface="Cambria Math" panose="02040503050406030204" pitchFamily="18" charset="0"/>
                            <a:ea typeface="SimSun" panose="02010600030101010101" pitchFamily="2" charset="-122"/>
                          </a:rPr>
                        </m:ctrlPr>
                      </m:sSubPr>
                      <m:e>
                        <m:r>
                          <m:rPr>
                            <m:sty m:val="p"/>
                          </m:rPr>
                          <a:rPr lang="en-US">
                            <a:latin typeface="Cambria Math" panose="02040503050406030204" pitchFamily="18" charset="0"/>
                            <a:ea typeface="SimSun" panose="02010600030101010101" pitchFamily="2" charset="-122"/>
                          </a:rPr>
                          <m:t>Χ</m:t>
                        </m:r>
                      </m:e>
                      <m:sub>
                        <m:r>
                          <a:rPr lang="en-US" i="1">
                            <a:latin typeface="Cambria Math" panose="02040503050406030204" pitchFamily="18" charset="0"/>
                            <a:ea typeface="SimSun" panose="02010600030101010101" pitchFamily="2" charset="-122"/>
                          </a:rPr>
                          <m:t>𝑔</m:t>
                        </m:r>
                      </m:sub>
                    </m:sSub>
                    <m:r>
                      <a:rPr lang="en-US" i="1">
                        <a:latin typeface="Cambria Math" panose="02040503050406030204" pitchFamily="18" charset="0"/>
                        <a:ea typeface="SimSun" panose="02010600030101010101" pitchFamily="2" charset="-122"/>
                      </a:rPr>
                      <m:t>    ∀</m:t>
                    </m:r>
                    <m:r>
                      <a:rPr lang="en-US" i="1">
                        <a:latin typeface="Cambria Math" panose="02040503050406030204" pitchFamily="18" charset="0"/>
                        <a:ea typeface="SimSun" panose="02010600030101010101" pitchFamily="2" charset="-122"/>
                      </a:rPr>
                      <m:t>𝑔</m:t>
                    </m:r>
                    <m:r>
                      <a:rPr lang="en-US" i="1">
                        <a:latin typeface="Cambria Math" panose="02040503050406030204" pitchFamily="18" charset="0"/>
                        <a:ea typeface="SimSun" panose="02010600030101010101" pitchFamily="2" charset="-122"/>
                      </a:rPr>
                      <m:t>∈</m:t>
                    </m:r>
                    <m:r>
                      <a:rPr lang="en-US" i="1">
                        <a:latin typeface="Cambria Math" panose="02040503050406030204" pitchFamily="18" charset="0"/>
                        <a:ea typeface="SimSun" panose="02010600030101010101" pitchFamily="2" charset="-122"/>
                      </a:rPr>
                      <m:t>𝐺</m:t>
                    </m:r>
                  </m:oMath>
                </a14:m>
                <a:r>
                  <a:rPr lang="en-US" dirty="0">
                    <a:latin typeface="Times New Roman" panose="02020603050405020304" pitchFamily="18" charset="0"/>
                    <a:ea typeface="SimSun" panose="02010600030101010101" pitchFamily="2" charset="-122"/>
                  </a:rPr>
                  <a:t>                             (3)</a:t>
                </a:r>
                <a:r>
                  <a:rPr lang="en-US" dirty="0"/>
                  <a:t> </a:t>
                </a:r>
              </a:p>
              <a:p>
                <a:pPr algn="ct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Χ</m:t>
                          </m:r>
                        </m:e>
                        <m:sub>
                          <m:r>
                            <a:rPr lang="en-US" i="1">
                              <a:latin typeface="Cambria Math" panose="02040503050406030204" pitchFamily="18" charset="0"/>
                            </a:rPr>
                            <m:t>𝑔</m:t>
                          </m:r>
                        </m:sub>
                      </m:sSub>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𝑅</m:t>
                          </m:r>
                        </m:e>
                        <m:sub>
                          <m:r>
                            <a:rPr lang="en-US" i="1">
                              <a:latin typeface="Cambria Math" panose="02040503050406030204" pitchFamily="18" charset="0"/>
                            </a:rPr>
                            <m:t>+</m:t>
                          </m:r>
                        </m:sub>
                        <m:sup>
                          <m:r>
                            <a:rPr lang="en-US" i="1">
                              <a:latin typeface="Cambria Math" panose="02040503050406030204" pitchFamily="18" charset="0"/>
                            </a:rPr>
                            <m:t>𝑇</m:t>
                          </m:r>
                        </m:sup>
                      </m:sSub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{0,1}</m:t>
                          </m:r>
                        </m:e>
                        <m:sup>
                          <m:r>
                            <a:rPr lang="en-US" i="1">
                              <a:latin typeface="Cambria Math" panose="02040503050406030204" pitchFamily="18" charset="0"/>
                            </a:rPr>
                            <m:t>𝑇</m:t>
                          </m:r>
                        </m:sup>
                      </m:sSup>
                      <m:r>
                        <a:rPr lang="en-US" i="1">
                          <a:latin typeface="Cambria Math" panose="02040503050406030204" pitchFamily="18" charset="0"/>
                          <a:ea typeface="SimSun" panose="02010600030101010101" pitchFamily="2" charset="-122"/>
                        </a:rPr>
                        <m:t> </m:t>
                      </m:r>
                    </m:oMath>
                  </m:oMathPara>
                </a14:m>
                <a:endParaRPr lang="en-US" dirty="0">
                  <a:latin typeface="Times New Roman" panose="02020603050405020304" pitchFamily="18" charset="0"/>
                  <a:ea typeface="SimSun" panose="02010600030101010101" pitchFamily="2" charset="-122"/>
                </a:endParaRPr>
              </a:p>
            </p:txBody>
          </p:sp>
        </mc:Choice>
        <mc:Fallback xmlns="">
          <p:sp>
            <p:nvSpPr>
              <p:cNvPr id="5" name="Rectangle 4">
                <a:extLst>
                  <a:ext uri="{FF2B5EF4-FFF2-40B4-BE49-F238E27FC236}">
                    <a16:creationId xmlns:a16="http://schemas.microsoft.com/office/drawing/2014/main" id="{91436132-15D5-417C-86D6-625785A45CFC}"/>
                  </a:ext>
                </a:extLst>
              </p:cNvPr>
              <p:cNvSpPr>
                <a:spLocks noRot="1" noChangeAspect="1" noMove="1" noResize="1" noEditPoints="1" noAdjustHandles="1" noChangeArrowheads="1" noChangeShapeType="1" noTextEdit="1"/>
              </p:cNvSpPr>
              <p:nvPr/>
            </p:nvSpPr>
            <p:spPr>
              <a:xfrm>
                <a:off x="1987454" y="2209800"/>
                <a:ext cx="4572000" cy="1317797"/>
              </a:xfrm>
              <a:prstGeom prst="rect">
                <a:avLst/>
              </a:prstGeom>
              <a:blipFill>
                <a:blip r:embed="rId3"/>
                <a:stretch>
                  <a:fillRect t="-33333" b="-2778"/>
                </a:stretch>
              </a:blipFill>
            </p:spPr>
            <p:txBody>
              <a:bodyPr/>
              <a:lstStyle/>
              <a:p>
                <a:r>
                  <a:rPr lang="en-US">
                    <a:noFill/>
                  </a:rPr>
                  <a:t> </a:t>
                </a:r>
              </a:p>
            </p:txBody>
          </p:sp>
        </mc:Fallback>
      </mc:AlternateContent>
    </p:spTree>
    <p:extLst>
      <p:ext uri="{BB962C8B-B14F-4D97-AF65-F5344CB8AC3E}">
        <p14:creationId xmlns:p14="http://schemas.microsoft.com/office/powerpoint/2010/main" val="3224821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B2566-8384-4E4F-BD7F-C969364478F7}"/>
              </a:ext>
            </a:extLst>
          </p:cNvPr>
          <p:cNvSpPr>
            <a:spLocks noGrp="1"/>
          </p:cNvSpPr>
          <p:nvPr>
            <p:ph type="title"/>
          </p:nvPr>
        </p:nvSpPr>
        <p:spPr/>
        <p:txBody>
          <a:bodyPr>
            <a:normAutofit fontScale="90000"/>
          </a:bodyPr>
          <a:lstStyle/>
          <a:p>
            <a:r>
              <a:rPr lang="en-US" b="0" dirty="0"/>
              <a:t>Make-whole payment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3206D77-C27D-4476-8327-FC9003EC7AA9}"/>
                  </a:ext>
                </a:extLst>
              </p:cNvPr>
              <p:cNvSpPr>
                <a:spLocks noGrp="1"/>
              </p:cNvSpPr>
              <p:nvPr>
                <p:ph idx="1"/>
              </p:nvPr>
            </p:nvSpPr>
            <p:spPr/>
            <p:txBody>
              <a:bodyPr/>
              <a:lstStyle/>
              <a:p>
                <a:pPr>
                  <a:spcBef>
                    <a:spcPts val="1200"/>
                  </a:spcBef>
                  <a:spcAft>
                    <a:spcPts val="1200"/>
                  </a:spcAft>
                </a:pPr>
                <a:r>
                  <a:rPr lang="en-US" dirty="0"/>
                  <a:t>LMP only reflects the marginal cost. It may not be able to cover the total avoidable cost under the UCED solution. </a:t>
                </a:r>
              </a:p>
              <a:p>
                <a:r>
                  <a:rPr lang="en-US" dirty="0"/>
                  <a:t>Define the profit under commitment block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𝑔</m:t>
                        </m:r>
                        <m:r>
                          <a:rPr lang="en-US" i="1">
                            <a:latin typeface="Cambria Math" panose="02040503050406030204" pitchFamily="18" charset="0"/>
                          </a:rPr>
                          <m:t>,</m:t>
                        </m:r>
                        <m:r>
                          <a:rPr lang="en-US" i="1">
                            <a:latin typeface="Cambria Math" panose="02040503050406030204" pitchFamily="18" charset="0"/>
                          </a:rPr>
                          <m:t>𝑗</m:t>
                        </m:r>
                      </m:sub>
                    </m:sSub>
                  </m:oMath>
                </a14:m>
                <a:r>
                  <a:rPr lang="en-US" dirty="0"/>
                  <a:t> as: </a:t>
                </a:r>
              </a:p>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𝜑</m:t>
                          </m:r>
                        </m:e>
                        <m:sub>
                          <m:sSub>
                            <m:sSubPr>
                              <m:ctrlPr>
                                <a:rPr lang="en-US" sz="2000" i="1">
                                  <a:latin typeface="Cambria Math" panose="02040503050406030204" pitchFamily="18" charset="0"/>
                                </a:rPr>
                              </m:ctrlPr>
                            </m:sSubPr>
                            <m:e>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𝐵</m:t>
                              </m:r>
                            </m:e>
                            <m:sub>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𝑗</m:t>
                              </m:r>
                            </m:sub>
                          </m:sSub>
                        </m:sub>
                      </m:sSub>
                      <m:d>
                        <m:dPr>
                          <m:ctrlPr>
                            <a:rPr lang="en-US" sz="2000" i="1">
                              <a:latin typeface="Cambria Math" panose="02040503050406030204" pitchFamily="18" charset="0"/>
                            </a:rPr>
                          </m:ctrlPr>
                        </m:dPr>
                        <m:e>
                          <m:r>
                            <a:rPr lang="en-US" sz="2000" i="1">
                              <a:latin typeface="Cambria Math" panose="02040503050406030204" pitchFamily="18" charset="0"/>
                            </a:rPr>
                            <m:t>𝜋</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𝑝</m:t>
                              </m:r>
                            </m:e>
                            <m:sup>
                              <m:r>
                                <a:rPr lang="en-US" sz="2000" i="1">
                                  <a:latin typeface="Cambria Math" panose="02040503050406030204" pitchFamily="18" charset="0"/>
                                </a:rPr>
                                <m:t>∗</m:t>
                              </m:r>
                            </m:sup>
                          </m:sSup>
                          <m:r>
                            <a:rPr lang="en-US" sz="2000" i="1">
                              <a:latin typeface="Cambria Math" panose="02040503050406030204" pitchFamily="18" charset="0"/>
                            </a:rPr>
                            <m:t>, </m:t>
                          </m:r>
                          <m:sSup>
                            <m:sSupPr>
                              <m:ctrlPr>
                                <a:rPr lang="en-US" sz="2000" i="1">
                                  <a:latin typeface="Cambria Math" panose="02040503050406030204" pitchFamily="18" charset="0"/>
                                </a:rPr>
                              </m:ctrlPr>
                            </m:sSupPr>
                            <m:e>
                              <m:r>
                                <a:rPr lang="en-US" sz="2000" i="1">
                                  <a:latin typeface="Cambria Math" panose="02040503050406030204" pitchFamily="18" charset="0"/>
                                </a:rPr>
                                <m:t>𝑢</m:t>
                              </m:r>
                            </m:e>
                            <m:sup>
                              <m:r>
                                <a:rPr lang="en-US" sz="2000" i="1">
                                  <a:latin typeface="Cambria Math" panose="02040503050406030204" pitchFamily="18" charset="0"/>
                                </a:rPr>
                                <m:t>∗</m:t>
                              </m:r>
                            </m:sup>
                          </m:sSup>
                        </m:e>
                      </m:d>
                      <m:r>
                        <a:rPr lang="en-US" sz="2000" i="1">
                          <a:latin typeface="Cambria Math" panose="02040503050406030204" pitchFamily="18" charset="0"/>
                        </a:rPr>
                        <m:t>=</m:t>
                      </m:r>
                      <m:nary>
                        <m:naryPr>
                          <m:chr m:val="∑"/>
                          <m:limLoc m:val="undOvr"/>
                          <m:supHide m:val="on"/>
                          <m:ctrlPr>
                            <a:rPr lang="en-US" sz="2000" i="1">
                              <a:latin typeface="Cambria Math" panose="02040503050406030204" pitchFamily="18" charset="0"/>
                            </a:rPr>
                          </m:ctrlPr>
                        </m:naryPr>
                        <m:sub>
                          <m:r>
                            <a:rPr lang="en-US" sz="2000" i="1">
                              <a:latin typeface="Cambria Math" panose="02040503050406030204" pitchFamily="18" charset="0"/>
                            </a:rPr>
                            <m:t>𝑡</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𝑗</m:t>
                              </m:r>
                            </m:sub>
                          </m:sSub>
                        </m:sub>
                        <m:sup/>
                        <m:e>
                          <m:r>
                            <a:rPr lang="en-US" sz="2000" i="1">
                              <a:latin typeface="Cambria Math" panose="02040503050406030204" pitchFamily="18" charset="0"/>
                            </a:rPr>
                            <m:t>[</m:t>
                          </m:r>
                          <m:sSub>
                            <m:sSubPr>
                              <m:ctrlPr>
                                <a:rPr lang="en-US" sz="2000" i="1">
                                  <a:latin typeface="Cambria Math" panose="02040503050406030204" pitchFamily="18" charset="0"/>
                                </a:rPr>
                              </m:ctrlPr>
                            </m:sSubPr>
                            <m:e>
                              <m:sSubSup>
                                <m:sSubSupPr>
                                  <m:ctrlPr>
                                    <a:rPr lang="en-US" sz="2000" i="1">
                                      <a:latin typeface="Cambria Math" panose="02040503050406030204" pitchFamily="18" charset="0"/>
                                    </a:rPr>
                                  </m:ctrlPr>
                                </m:sSubSupPr>
                                <m:e>
                                  <m:sSub>
                                    <m:sSubPr>
                                      <m:ctrlPr>
                                        <a:rPr lang="en-US" sz="2000" i="1">
                                          <a:latin typeface="Cambria Math" panose="02040503050406030204" pitchFamily="18" charset="0"/>
                                        </a:rPr>
                                      </m:ctrlPr>
                                    </m:sSubPr>
                                    <m:e>
                                      <m:r>
                                        <a:rPr lang="en-US" sz="2000" i="1">
                                          <a:latin typeface="Cambria Math" panose="02040503050406030204" pitchFamily="18" charset="0"/>
                                        </a:rPr>
                                        <m:t>𝜋</m:t>
                                      </m:r>
                                    </m:e>
                                    <m:sub>
                                      <m:r>
                                        <a:rPr lang="en-US" sz="2000" i="1">
                                          <a:latin typeface="Cambria Math" panose="02040503050406030204" pitchFamily="18" charset="0"/>
                                        </a:rPr>
                                        <m:t>𝑡</m:t>
                                      </m:r>
                                    </m:sub>
                                  </m:sSub>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m:t>
                                  </m:r>
                                </m:sup>
                              </m:sSubSup>
                              <m:r>
                                <a:rPr lang="en-US" sz="2000" i="1">
                                  <a:latin typeface="Cambria Math" panose="02040503050406030204" pitchFamily="18" charset="0"/>
                                </a:rPr>
                                <m:t>−</m:t>
                              </m:r>
                              <m:r>
                                <a:rPr lang="en-US" sz="2000" i="1">
                                  <a:latin typeface="Cambria Math" panose="02040503050406030204" pitchFamily="18" charset="0"/>
                                </a:rPr>
                                <m:t>𝐶</m:t>
                              </m:r>
                            </m:e>
                            <m:sub>
                              <m:r>
                                <a:rPr lang="en-US" sz="2000" i="1">
                                  <a:latin typeface="Cambria Math" panose="02040503050406030204" pitchFamily="18" charset="0"/>
                                </a:rPr>
                                <m:t>𝑔𝑡</m:t>
                              </m:r>
                            </m:sub>
                          </m:sSub>
                          <m:d>
                            <m:dPr>
                              <m:ctrlPr>
                                <a:rPr lang="en-US" sz="2000" i="1">
                                  <a:latin typeface="Cambria Math" panose="02040503050406030204" pitchFamily="18" charset="0"/>
                                </a:rPr>
                              </m:ctrlPr>
                            </m:dPr>
                            <m:e>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𝑔𝑡</m:t>
                                  </m:r>
                                </m:sub>
                                <m:sup>
                                  <m:r>
                                    <a:rPr lang="en-US" sz="2000" i="1">
                                      <a:latin typeface="Cambria Math" panose="02040503050406030204" pitchFamily="18" charset="0"/>
                                    </a:rPr>
                                    <m:t>∗</m:t>
                                  </m:r>
                                </m:sup>
                              </m:sSubSup>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𝑢</m:t>
                                  </m:r>
                                </m:e>
                                <m:sub>
                                  <m:r>
                                    <a:rPr lang="en-US" sz="2000" i="1">
                                      <a:latin typeface="Cambria Math" panose="02040503050406030204" pitchFamily="18" charset="0"/>
                                    </a:rPr>
                                    <m:t>𝑔𝑡</m:t>
                                  </m:r>
                                </m:sub>
                                <m:sup>
                                  <m:r>
                                    <a:rPr lang="en-US" sz="2000" i="1">
                                      <a:latin typeface="Cambria Math" panose="02040503050406030204" pitchFamily="18" charset="0"/>
                                    </a:rPr>
                                    <m:t>∗</m:t>
                                  </m:r>
                                </m:sup>
                              </m:sSubSup>
                            </m:e>
                          </m:d>
                          <m:r>
                            <a:rPr lang="en-US" sz="2000" i="1">
                              <a:latin typeface="Cambria Math" panose="02040503050406030204" pitchFamily="18" charset="0"/>
                            </a:rPr>
                            <m:t>]</m:t>
                          </m:r>
                        </m:e>
                      </m:nary>
                    </m:oMath>
                  </m:oMathPara>
                </a14:m>
                <a:endParaRPr lang="en-US" sz="2000" dirty="0"/>
              </a:p>
              <a:p>
                <a:r>
                  <a:rPr lang="en-US" dirty="0"/>
                  <a:t>Make-whole payment (MWP) is used to compensate for profit loss and is defined as:</a:t>
                </a:r>
              </a:p>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𝑀</m:t>
                          </m:r>
                        </m:e>
                        <m:sub>
                          <m:r>
                            <a:rPr lang="en-US" sz="2000" i="1">
                              <a:latin typeface="Cambria Math" panose="02040503050406030204" pitchFamily="18" charset="0"/>
                            </a:rPr>
                            <m:t>𝑔</m:t>
                          </m:r>
                        </m:sub>
                      </m:sSub>
                      <m:d>
                        <m:dPr>
                          <m:ctrlPr>
                            <a:rPr lang="en-US" sz="2000" i="1">
                              <a:latin typeface="Cambria Math" panose="02040503050406030204" pitchFamily="18" charset="0"/>
                            </a:rPr>
                          </m:ctrlPr>
                        </m:dPr>
                        <m:e>
                          <m:r>
                            <a:rPr lang="en-US" sz="2000" i="1">
                              <a:latin typeface="Cambria Math" panose="02040503050406030204" pitchFamily="18" charset="0"/>
                            </a:rPr>
                            <m:t>𝜋</m:t>
                          </m:r>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i="1">
                                  <a:latin typeface="Cambria Math" panose="02040503050406030204" pitchFamily="18" charset="0"/>
                                </a:rPr>
                                <m:t>∗</m:t>
                              </m:r>
                            </m:sup>
                          </m:sSubSup>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𝑢</m:t>
                              </m:r>
                            </m:e>
                            <m:sub>
                              <m:r>
                                <a:rPr lang="en-US" sz="2000" i="1">
                                  <a:latin typeface="Cambria Math" panose="02040503050406030204" pitchFamily="18" charset="0"/>
                                </a:rPr>
                                <m:t>𝑔</m:t>
                              </m:r>
                            </m:sub>
                            <m:sup>
                              <m:r>
                                <a:rPr lang="en-US" sz="2000" i="1">
                                  <a:latin typeface="Cambria Math" panose="02040503050406030204" pitchFamily="18" charset="0"/>
                                </a:rPr>
                                <m:t>∗</m:t>
                              </m:r>
                            </m:sup>
                          </m:sSubSup>
                        </m:e>
                      </m:d>
                      <m:r>
                        <a:rPr lang="en-US" sz="2000" i="1">
                          <a:latin typeface="Cambria Math" panose="02040503050406030204" pitchFamily="18" charset="0"/>
                        </a:rPr>
                        <m:t>=</m:t>
                      </m:r>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max</m:t>
                          </m:r>
                        </m:fName>
                        <m:e>
                          <m:r>
                            <a:rPr lang="en-US" sz="2000" i="1">
                              <a:latin typeface="Cambria Math" panose="02040503050406030204" pitchFamily="18" charset="0"/>
                            </a:rPr>
                            <m:t>{0, </m:t>
                          </m:r>
                        </m:e>
                      </m:func>
                      <m:r>
                        <a:rPr lang="en-US" sz="2000" i="1">
                          <a:latin typeface="Cambria Math" panose="02040503050406030204" pitchFamily="18" charset="0"/>
                        </a:rPr>
                        <m:t>−</m:t>
                      </m:r>
                      <m:nary>
                        <m:naryPr>
                          <m:chr m:val="∑"/>
                          <m:limLoc m:val="subSup"/>
                          <m:ctrlPr>
                            <a:rPr lang="en-US" sz="2000" i="1">
                              <a:latin typeface="Cambria Math" panose="02040503050406030204" pitchFamily="18" charset="0"/>
                            </a:rPr>
                          </m:ctrlPr>
                        </m:naryPr>
                        <m:sub>
                          <m:r>
                            <a:rPr lang="en-US" sz="2000" i="1">
                              <a:latin typeface="Cambria Math" panose="02040503050406030204" pitchFamily="18" charset="0"/>
                            </a:rPr>
                            <m:t>𝑗</m:t>
                          </m:r>
                          <m:r>
                            <a:rPr lang="en-US" sz="2000" i="1">
                              <a:latin typeface="Cambria Math" panose="02040503050406030204" pitchFamily="18" charset="0"/>
                            </a:rPr>
                            <m:t>=1</m:t>
                          </m:r>
                        </m:sub>
                        <m:sup>
                          <m:sSub>
                            <m:sSubPr>
                              <m:ctrlPr>
                                <a:rPr lang="en-US" sz="2000" i="1">
                                  <a:latin typeface="Cambria Math" panose="02040503050406030204" pitchFamily="18" charset="0"/>
                                </a:rPr>
                              </m:ctrlPr>
                            </m:sSubPr>
                            <m:e>
                              <m:r>
                                <a:rPr lang="en-US" sz="2000" i="1">
                                  <a:latin typeface="Cambria Math" panose="02040503050406030204" pitchFamily="18" charset="0"/>
                                </a:rPr>
                                <m:t>𝑘</m:t>
                              </m:r>
                            </m:e>
                            <m:sub>
                              <m:r>
                                <a:rPr lang="en-US" sz="2000" i="1">
                                  <a:latin typeface="Cambria Math" panose="02040503050406030204" pitchFamily="18" charset="0"/>
                                </a:rPr>
                                <m:t>𝑔</m:t>
                              </m:r>
                            </m:sub>
                          </m:sSub>
                        </m:sup>
                        <m:e>
                          <m:sSub>
                            <m:sSubPr>
                              <m:ctrlPr>
                                <a:rPr lang="en-US" sz="2000" i="1">
                                  <a:latin typeface="Cambria Math" panose="02040503050406030204" pitchFamily="18" charset="0"/>
                                </a:rPr>
                              </m:ctrlPr>
                            </m:sSubPr>
                            <m:e>
                              <m:r>
                                <a:rPr lang="en-US" sz="2000" i="1">
                                  <a:latin typeface="Cambria Math" panose="02040503050406030204" pitchFamily="18" charset="0"/>
                                </a:rPr>
                                <m:t>𝜑</m:t>
                              </m:r>
                            </m:e>
                            <m:sub>
                              <m:sSub>
                                <m:sSubPr>
                                  <m:ctrlPr>
                                    <a:rPr lang="en-US" sz="2000" i="1">
                                      <a:latin typeface="Cambria Math" panose="02040503050406030204" pitchFamily="18" charset="0"/>
                                    </a:rPr>
                                  </m:ctrlPr>
                                </m:sSubPr>
                                <m:e>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𝐵</m:t>
                                  </m:r>
                                </m:e>
                                <m:sub>
                                  <m:r>
                                    <a:rPr lang="en-US" sz="2000" i="1">
                                      <a:latin typeface="Cambria Math" panose="02040503050406030204" pitchFamily="18" charset="0"/>
                                    </a:rPr>
                                    <m:t>𝑔</m:t>
                                  </m:r>
                                  <m:r>
                                    <a:rPr lang="en-US" sz="2000" i="1">
                                      <a:latin typeface="Cambria Math" panose="02040503050406030204" pitchFamily="18" charset="0"/>
                                    </a:rPr>
                                    <m:t>,</m:t>
                                  </m:r>
                                  <m:r>
                                    <a:rPr lang="en-US" sz="2000" i="1">
                                      <a:latin typeface="Cambria Math" panose="02040503050406030204" pitchFamily="18" charset="0"/>
                                    </a:rPr>
                                    <m:t>𝑗</m:t>
                                  </m:r>
                                </m:sub>
                              </m:sSub>
                            </m:sub>
                          </m:sSub>
                          <m:d>
                            <m:dPr>
                              <m:ctrlPr>
                                <a:rPr lang="en-US" sz="2000" i="1">
                                  <a:latin typeface="Cambria Math" panose="02040503050406030204" pitchFamily="18" charset="0"/>
                                </a:rPr>
                              </m:ctrlPr>
                            </m:dPr>
                            <m:e>
                              <m:r>
                                <a:rPr lang="en-US" sz="2000" i="1">
                                  <a:latin typeface="Cambria Math" panose="02040503050406030204" pitchFamily="18" charset="0"/>
                                </a:rPr>
                                <m:t>𝜋</m:t>
                              </m:r>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i="1">
                                      <a:latin typeface="Cambria Math" panose="02040503050406030204" pitchFamily="18" charset="0"/>
                                    </a:rPr>
                                    <m:t>∗</m:t>
                                  </m:r>
                                </m:sup>
                              </m:sSubSup>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𝑢</m:t>
                                  </m:r>
                                </m:e>
                                <m:sub>
                                  <m:r>
                                    <a:rPr lang="en-US" sz="2000" i="1">
                                      <a:latin typeface="Cambria Math" panose="02040503050406030204" pitchFamily="18" charset="0"/>
                                    </a:rPr>
                                    <m:t>𝑔</m:t>
                                  </m:r>
                                </m:sub>
                                <m:sup>
                                  <m:r>
                                    <a:rPr lang="en-US" sz="2000" i="1">
                                      <a:latin typeface="Cambria Math" panose="02040503050406030204" pitchFamily="18" charset="0"/>
                                    </a:rPr>
                                    <m:t>∗</m:t>
                                  </m:r>
                                </m:sup>
                              </m:sSubSup>
                            </m:e>
                          </m:d>
                        </m:e>
                      </m:nary>
                      <m:r>
                        <a:rPr lang="en-US" sz="2000">
                          <a:latin typeface="Cambria Math" panose="02040503050406030204" pitchFamily="18" charset="0"/>
                        </a:rPr>
                        <m:t>}</m:t>
                      </m:r>
                    </m:oMath>
                  </m:oMathPara>
                </a14:m>
                <a:endParaRPr lang="en-US" sz="2000" dirty="0"/>
              </a:p>
              <a:p>
                <a:endParaRPr lang="en-US" dirty="0"/>
              </a:p>
              <a:p>
                <a:r>
                  <a:rPr lang="en-US" dirty="0"/>
                  <a:t>All ISO/RTOs compensate for MWP </a:t>
                </a:r>
              </a:p>
              <a:p>
                <a:pPr lvl="1"/>
                <a:r>
                  <a:rPr lang="en-US" dirty="0"/>
                  <a:t>However, MWP is not transparent </a:t>
                </a:r>
              </a:p>
            </p:txBody>
          </p:sp>
        </mc:Choice>
        <mc:Fallback xmlns="">
          <p:sp>
            <p:nvSpPr>
              <p:cNvPr id="3" name="Content Placeholder 2">
                <a:extLst>
                  <a:ext uri="{FF2B5EF4-FFF2-40B4-BE49-F238E27FC236}">
                    <a16:creationId xmlns:a16="http://schemas.microsoft.com/office/drawing/2014/main" id="{D3206D77-C27D-4476-8327-FC9003EC7AA9}"/>
                  </a:ext>
                </a:extLst>
              </p:cNvPr>
              <p:cNvSpPr>
                <a:spLocks noGrp="1" noRot="1" noChangeAspect="1" noMove="1" noResize="1" noEditPoints="1" noAdjustHandles="1" noChangeArrowheads="1" noChangeShapeType="1" noTextEdit="1"/>
              </p:cNvSpPr>
              <p:nvPr>
                <p:ph idx="1"/>
              </p:nvPr>
            </p:nvSpPr>
            <p:spPr>
              <a:blipFill>
                <a:blip r:embed="rId2"/>
                <a:stretch>
                  <a:fillRect l="-963" t="-831" r="-1704"/>
                </a:stretch>
              </a:blipFill>
            </p:spPr>
            <p:txBody>
              <a:bodyPr/>
              <a:lstStyle/>
              <a:p>
                <a:r>
                  <a:rPr lang="en-US">
                    <a:noFill/>
                  </a:rPr>
                  <a:t> </a:t>
                </a:r>
              </a:p>
            </p:txBody>
          </p:sp>
        </mc:Fallback>
      </mc:AlternateContent>
      <p:sp>
        <p:nvSpPr>
          <p:cNvPr id="5" name="Slide Number Placeholder 3">
            <a:extLst>
              <a:ext uri="{FF2B5EF4-FFF2-40B4-BE49-F238E27FC236}">
                <a16:creationId xmlns:a16="http://schemas.microsoft.com/office/drawing/2014/main" id="{F51E7FA2-4872-409E-B285-52CEAD844AA7}"/>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4</a:t>
            </a:fld>
            <a:endParaRPr lang="en-US" dirty="0"/>
          </a:p>
        </p:txBody>
      </p:sp>
    </p:spTree>
    <p:extLst>
      <p:ext uri="{BB962C8B-B14F-4D97-AF65-F5344CB8AC3E}">
        <p14:creationId xmlns:p14="http://schemas.microsoft.com/office/powerpoint/2010/main" val="3129976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7856"/>
            <a:ext cx="8229600" cy="593465"/>
          </a:xfrm>
        </p:spPr>
        <p:txBody>
          <a:bodyPr>
            <a:normAutofit/>
          </a:bodyPr>
          <a:lstStyle/>
          <a:p>
            <a:r>
              <a:rPr lang="en-US" sz="2800" b="0" dirty="0"/>
              <a:t>Out-of-money generators and uplift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81000" y="868103"/>
                <a:ext cx="8763000" cy="5608897"/>
              </a:xfrm>
            </p:spPr>
            <p:txBody>
              <a:bodyPr>
                <a:normAutofit fontScale="92500"/>
              </a:bodyPr>
              <a:lstStyle/>
              <a:p>
                <a:r>
                  <a:rPr lang="en-US" dirty="0"/>
                  <a:t>Profit for a generator under </a:t>
                </a:r>
                <a14:m>
                  <m:oMath xmlns:m="http://schemas.openxmlformats.org/officeDocument/2006/math">
                    <m:r>
                      <a:rPr lang="en-US" i="1">
                        <a:latin typeface="Cambria Math" panose="02040503050406030204" pitchFamily="18" charset="0"/>
                      </a:rPr>
                      <m:t>𝜋</m:t>
                    </m:r>
                    <m:r>
                      <a:rPr lang="en-US" i="1">
                        <a:latin typeface="Cambria Math" panose="02040503050406030204" pitchFamily="18" charset="0"/>
                      </a:rPr>
                      <m:t>′</m:t>
                    </m:r>
                  </m:oMath>
                </a14:m>
                <a:r>
                  <a:rPr lang="en-US" dirty="0"/>
                  <a:t> and commitment / dispatch signal</a:t>
                </a:r>
              </a:p>
              <a:p>
                <a:endParaRPr lang="en-US" dirty="0"/>
              </a:p>
              <a:p>
                <a:r>
                  <a:rPr lang="en-US" dirty="0"/>
                  <a:t>Given price </a:t>
                </a:r>
                <a14:m>
                  <m:oMath xmlns:m="http://schemas.openxmlformats.org/officeDocument/2006/math">
                    <m:r>
                      <a:rPr lang="en-US" i="1">
                        <a:latin typeface="Cambria Math" panose="02040503050406030204" pitchFamily="18" charset="0"/>
                      </a:rPr>
                      <m:t>𝜋</m:t>
                    </m:r>
                    <m:r>
                      <a:rPr lang="en-US" b="0" i="1" smtClean="0">
                        <a:latin typeface="Cambria Math" panose="02040503050406030204" pitchFamily="18" charset="0"/>
                      </a:rPr>
                      <m:t>′</m:t>
                    </m:r>
                  </m:oMath>
                </a14:m>
                <a:r>
                  <a:rPr lang="en-US" i="1" dirty="0"/>
                  <a:t>, </a:t>
                </a:r>
                <a:r>
                  <a:rPr lang="en-US" dirty="0"/>
                  <a:t>generator owners may solve profit maximizing problem</a:t>
                </a:r>
              </a:p>
              <a:p>
                <a:endParaRPr lang="en-US" dirty="0"/>
              </a:p>
              <a:p>
                <a:pPr>
                  <a:spcBef>
                    <a:spcPts val="1200"/>
                  </a:spcBef>
                </a:pPr>
                <a:r>
                  <a:rPr lang="en-US" dirty="0"/>
                  <a:t>A generator is “out-of-money” if uplift</a:t>
                </a:r>
              </a:p>
              <a:p>
                <a:pPr marL="0" indent="0">
                  <a:buNone/>
                </a:pPr>
                <a:endParaRPr lang="en-US" dirty="0"/>
              </a:p>
              <a:p>
                <a:pPr marL="0" indent="0">
                  <a:buNone/>
                </a:pPr>
                <a:endParaRPr lang="en-US" dirty="0"/>
              </a:p>
              <a:p>
                <a:pPr marL="0" indent="0">
                  <a:buNone/>
                </a:pPr>
                <a:endParaRPr lang="en-US" dirty="0"/>
              </a:p>
              <a:p>
                <a:endParaRPr lang="en-US" dirty="0"/>
              </a:p>
              <a:p>
                <a:r>
                  <a:rPr lang="en-US" dirty="0"/>
                  <a:t>Uplift includes MWP and Lost Opportunity Cost (LOC)</a:t>
                </a:r>
              </a:p>
              <a:p>
                <a:pPr lvl="1"/>
                <a:r>
                  <a:rPr lang="en-US" sz="1800" dirty="0"/>
                  <a:t>MWP: when resource can make more profit by generating less MW than RTO’s instruction. </a:t>
                </a:r>
              </a:p>
              <a:p>
                <a:pPr lvl="1"/>
                <a:r>
                  <a:rPr lang="en-US" sz="1800" dirty="0"/>
                  <a:t>LOC: when resource may make more profit by generating more MW than RTO’s instruction</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81000" y="868103"/>
                <a:ext cx="8763000" cy="5608897"/>
              </a:xfrm>
              <a:blipFill>
                <a:blip r:embed="rId2"/>
                <a:stretch>
                  <a:fillRect l="-835" t="-543" b="-1412"/>
                </a:stretch>
              </a:blipFill>
            </p:spPr>
            <p:txBody>
              <a:bodyPr/>
              <a:lstStyle/>
              <a:p>
                <a:r>
                  <a:rPr lang="en-US">
                    <a:noFill/>
                  </a:rPr>
                  <a:t> </a:t>
                </a:r>
              </a:p>
            </p:txBody>
          </p:sp>
        </mc:Fallback>
      </mc:AlternateContent>
      <p:cxnSp>
        <p:nvCxnSpPr>
          <p:cNvPr id="6" name="Straight Arrow Connector 5"/>
          <p:cNvCxnSpPr>
            <a:cxnSpLocks/>
          </p:cNvCxnSpPr>
          <p:nvPr/>
        </p:nvCxnSpPr>
        <p:spPr>
          <a:xfrm flipV="1">
            <a:off x="3048000" y="3733687"/>
            <a:ext cx="545803" cy="235977"/>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cxnSpLocks/>
          </p:cNvCxnSpPr>
          <p:nvPr/>
        </p:nvCxnSpPr>
        <p:spPr>
          <a:xfrm flipH="1" flipV="1">
            <a:off x="4174376" y="3737799"/>
            <a:ext cx="352427" cy="267581"/>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973501" y="4072505"/>
            <a:ext cx="4677114" cy="400110"/>
          </a:xfrm>
          <a:prstGeom prst="rect">
            <a:avLst/>
          </a:prstGeom>
          <a:noFill/>
          <a:ln>
            <a:solidFill>
              <a:schemeClr val="accent1"/>
            </a:solidFill>
          </a:ln>
        </p:spPr>
        <p:txBody>
          <a:bodyPr wrap="none" rtlCol="0">
            <a:spAutoFit/>
          </a:bodyPr>
          <a:lstStyle/>
          <a:p>
            <a:r>
              <a:rPr lang="en-US" sz="2000" dirty="0">
                <a:solidFill>
                  <a:srgbClr val="0070C0"/>
                </a:solidFill>
              </a:rPr>
              <a:t>Non-convexity </a:t>
            </a:r>
            <a:r>
              <a:rPr lang="en-US" sz="2000" dirty="0">
                <a:solidFill>
                  <a:srgbClr val="FF0000"/>
                </a:solidFill>
              </a:rPr>
              <a:t>or</a:t>
            </a:r>
            <a:r>
              <a:rPr lang="en-US" sz="2000" dirty="0">
                <a:solidFill>
                  <a:srgbClr val="0070C0"/>
                </a:solidFill>
              </a:rPr>
              <a:t> sub-optimal commitment</a:t>
            </a:r>
          </a:p>
        </p:txBody>
      </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F273C395-8C34-4035-AFCD-59B4ABE36E66}"/>
                  </a:ext>
                </a:extLst>
              </p:cNvPr>
              <p:cNvSpPr/>
              <p:nvPr/>
            </p:nvSpPr>
            <p:spPr>
              <a:xfrm>
                <a:off x="2096497" y="1260303"/>
                <a:ext cx="4431122" cy="44717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𝜑</m:t>
                          </m:r>
                        </m:e>
                        <m:sub>
                          <m:r>
                            <a:rPr lang="en-US" sz="2000" i="1">
                              <a:latin typeface="Cambria Math" panose="02040503050406030204" pitchFamily="18" charset="0"/>
                            </a:rPr>
                            <m:t>𝑔</m:t>
                          </m:r>
                        </m:sub>
                      </m:sSub>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r>
                                <a:rPr lang="en-US" sz="2000" i="1">
                                  <a:latin typeface="Cambria Math" panose="02040503050406030204" pitchFamily="18" charset="0"/>
                                </a:rPr>
                                <m:t>𝜋</m:t>
                              </m:r>
                              <m:r>
                                <a:rPr lang="en-US" sz="2000" b="0" i="1" smtClean="0">
                                  <a:latin typeface="Cambria Math" panose="02040503050406030204" pitchFamily="18" charset="0"/>
                                </a:rPr>
                                <m:t>′</m:t>
                              </m:r>
                              <m:r>
                                <a:rPr lang="en-US" sz="2000" i="0">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i="0">
                                      <a:latin typeface="Cambria Math" panose="02040503050406030204" pitchFamily="18" charset="0"/>
                                    </a:rPr>
                                    <m:t>∗</m:t>
                                  </m:r>
                                </m:sup>
                              </m:sSubSup>
                              <m:r>
                                <a:rPr lang="en-US" sz="2000" i="0">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𝑢</m:t>
                                  </m:r>
                                </m:e>
                                <m:sub>
                                  <m:r>
                                    <a:rPr lang="en-US" sz="2000" i="1">
                                      <a:latin typeface="Cambria Math" panose="02040503050406030204" pitchFamily="18" charset="0"/>
                                    </a:rPr>
                                    <m:t>𝑔</m:t>
                                  </m:r>
                                </m:sub>
                                <m:sup>
                                  <m:r>
                                    <a:rPr lang="en-US" sz="2000" i="0">
                                      <a:latin typeface="Cambria Math" panose="02040503050406030204" pitchFamily="18" charset="0"/>
                                    </a:rPr>
                                    <m:t>∗</m:t>
                                  </m:r>
                                </m:sup>
                              </m:sSubSup>
                            </m:e>
                          </m:d>
                          <m:r>
                            <a:rPr lang="en-US" sz="2000" i="0">
                              <a:latin typeface="Cambria Math" panose="02040503050406030204" pitchFamily="18" charset="0"/>
                            </a:rPr>
                            <m:t>=</m:t>
                          </m:r>
                          <m:r>
                            <a:rPr lang="en-US" sz="2000" i="1">
                              <a:latin typeface="Cambria Math" panose="02040503050406030204" pitchFamily="18" charset="0"/>
                            </a:rPr>
                            <m:t>𝜋</m:t>
                          </m:r>
                        </m:e>
                        <m:sup>
                          <m:r>
                            <a:rPr lang="en-US" sz="2000" i="0">
                              <a:latin typeface="Cambria Math" panose="02040503050406030204" pitchFamily="18" charset="0"/>
                            </a:rPr>
                            <m:t>′</m:t>
                          </m:r>
                        </m:sup>
                      </m:sSup>
                      <m:sSub>
                        <m:sSubPr>
                          <m:ctrlPr>
                            <a:rPr lang="en-US" sz="2000" i="1">
                              <a:latin typeface="Cambria Math" panose="02040503050406030204" pitchFamily="18" charset="0"/>
                            </a:rPr>
                          </m:ctrlPr>
                        </m:sSubPr>
                        <m:e>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i="0">
                                  <a:latin typeface="Cambria Math" panose="02040503050406030204" pitchFamily="18" charset="0"/>
                                </a:rPr>
                                <m:t>∗</m:t>
                              </m:r>
                            </m:sup>
                          </m:sSubSup>
                          <m:r>
                            <a:rPr lang="en-US" sz="2000" i="0">
                              <a:latin typeface="Cambria Math" panose="02040503050406030204" pitchFamily="18" charset="0"/>
                            </a:rPr>
                            <m:t>−</m:t>
                          </m:r>
                          <m:r>
                            <a:rPr lang="en-US" sz="2000" i="1">
                              <a:latin typeface="Cambria Math" panose="02040503050406030204" pitchFamily="18" charset="0"/>
                            </a:rPr>
                            <m:t>𝐶</m:t>
                          </m:r>
                        </m:e>
                        <m:sub>
                          <m:r>
                            <a:rPr lang="en-US" sz="2000" i="1">
                              <a:latin typeface="Cambria Math" panose="02040503050406030204" pitchFamily="18" charset="0"/>
                            </a:rPr>
                            <m:t>𝑔</m:t>
                          </m:r>
                        </m:sub>
                      </m:sSub>
                      <m:d>
                        <m:dPr>
                          <m:ctrlPr>
                            <a:rPr lang="en-US" sz="2000" i="1">
                              <a:latin typeface="Cambria Math" panose="02040503050406030204" pitchFamily="18" charset="0"/>
                            </a:rPr>
                          </m:ctrlPr>
                        </m:dPr>
                        <m:e>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i="0">
                                  <a:latin typeface="Cambria Math" panose="02040503050406030204" pitchFamily="18" charset="0"/>
                                </a:rPr>
                                <m:t>∗</m:t>
                              </m:r>
                            </m:sup>
                          </m:sSubSup>
                          <m:r>
                            <a:rPr lang="en-US" sz="2000" i="0">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𝑢</m:t>
                              </m:r>
                            </m:e>
                            <m:sub>
                              <m:r>
                                <a:rPr lang="en-US" sz="2000" i="1">
                                  <a:latin typeface="Cambria Math" panose="02040503050406030204" pitchFamily="18" charset="0"/>
                                </a:rPr>
                                <m:t>𝑔</m:t>
                              </m:r>
                            </m:sub>
                            <m:sup>
                              <m:r>
                                <a:rPr lang="en-US" sz="2000" i="0">
                                  <a:latin typeface="Cambria Math" panose="02040503050406030204" pitchFamily="18" charset="0"/>
                                </a:rPr>
                                <m:t>∗</m:t>
                              </m:r>
                            </m:sup>
                          </m:sSubSup>
                        </m:e>
                      </m:d>
                    </m:oMath>
                  </m:oMathPara>
                </a14:m>
                <a:endParaRPr lang="en-US" sz="2000" dirty="0"/>
              </a:p>
            </p:txBody>
          </p:sp>
        </mc:Choice>
        <mc:Fallback xmlns="">
          <p:sp>
            <p:nvSpPr>
              <p:cNvPr id="11" name="Rectangle 10">
                <a:extLst>
                  <a:ext uri="{FF2B5EF4-FFF2-40B4-BE49-F238E27FC236}">
                    <a16:creationId xmlns:a16="http://schemas.microsoft.com/office/drawing/2014/main" id="{F273C395-8C34-4035-AFCD-59B4ABE36E66}"/>
                  </a:ext>
                </a:extLst>
              </p:cNvPr>
              <p:cNvSpPr>
                <a:spLocks noRot="1" noChangeAspect="1" noMove="1" noResize="1" noEditPoints="1" noAdjustHandles="1" noChangeArrowheads="1" noChangeShapeType="1" noTextEdit="1"/>
              </p:cNvSpPr>
              <p:nvPr/>
            </p:nvSpPr>
            <p:spPr>
              <a:xfrm>
                <a:off x="2096497" y="1260303"/>
                <a:ext cx="4431122" cy="447174"/>
              </a:xfrm>
              <a:prstGeom prst="rect">
                <a:avLst/>
              </a:prstGeom>
              <a:blipFill>
                <a:blip r:embed="rId3"/>
                <a:stretch>
                  <a:fillRect b="-41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8C800A6E-F2D4-41A3-A9A4-266082584FAD}"/>
                  </a:ext>
                </a:extLst>
              </p:cNvPr>
              <p:cNvSpPr/>
              <p:nvPr/>
            </p:nvSpPr>
            <p:spPr>
              <a:xfrm>
                <a:off x="1752600" y="2263904"/>
                <a:ext cx="5839642" cy="45095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i="1" smtClean="0">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𝜔</m:t>
                              </m:r>
                            </m:e>
                            <m:sub>
                              <m:r>
                                <a:rPr lang="en-US" sz="2000" i="1">
                                  <a:latin typeface="Cambria Math" panose="02040503050406030204" pitchFamily="18" charset="0"/>
                                </a:rPr>
                                <m:t>𝑔</m:t>
                              </m:r>
                            </m:sub>
                          </m:sSub>
                          <m:d>
                            <m:dPr>
                              <m:ctrlPr>
                                <a:rPr lang="en-US" sz="2000" i="1">
                                  <a:latin typeface="Cambria Math" panose="02040503050406030204" pitchFamily="18" charset="0"/>
                                </a:rPr>
                              </m:ctrlPr>
                            </m:dPr>
                            <m:e>
                              <m:r>
                                <a:rPr lang="en-US" sz="2000" i="1">
                                  <a:latin typeface="Cambria Math" panose="02040503050406030204" pitchFamily="18" charset="0"/>
                                </a:rPr>
                                <m:t>𝜋</m:t>
                              </m:r>
                              <m:r>
                                <a:rPr lang="en-US" sz="2000" b="0" i="1" smtClean="0">
                                  <a:latin typeface="Cambria Math" panose="02040503050406030204" pitchFamily="18" charset="0"/>
                                </a:rPr>
                                <m:t>′</m:t>
                              </m:r>
                            </m:e>
                          </m:d>
                          <m:r>
                            <a:rPr lang="en-US" sz="2000" i="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𝑚𝑎𝑥</m:t>
                              </m:r>
                            </m:e>
                            <m:sub>
                              <m:r>
                                <a:rPr lang="en-US" sz="2000" i="1">
                                  <a:latin typeface="Cambria Math" panose="02040503050406030204" pitchFamily="18" charset="0"/>
                                </a:rPr>
                                <m:t>𝑔</m:t>
                              </m:r>
                              <m:r>
                                <a:rPr lang="en-US" sz="2000" i="0">
                                  <a:latin typeface="Cambria Math" panose="02040503050406030204" pitchFamily="18" charset="0"/>
                                </a:rPr>
                                <m:t>∈</m:t>
                              </m:r>
                              <m:r>
                                <a:rPr lang="en-US" sz="2000" i="1">
                                  <a:latin typeface="Cambria Math" panose="02040503050406030204" pitchFamily="18" charset="0"/>
                                </a:rPr>
                                <m:t>𝐺</m:t>
                              </m:r>
                            </m:sub>
                          </m:sSub>
                          <m:r>
                            <a:rPr lang="en-US" sz="2000" i="0">
                              <a:latin typeface="Cambria Math" panose="02040503050406030204" pitchFamily="18" charset="0"/>
                            </a:rPr>
                            <m:t> </m:t>
                          </m:r>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𝜋</m:t>
                                  </m:r>
                                </m:e>
                              </m:d>
                            </m:e>
                            <m:sup>
                              <m:r>
                                <a:rPr lang="en-US" sz="2000" i="0">
                                  <a:latin typeface="Cambria Math" panose="02040503050406030204" pitchFamily="18" charset="0"/>
                                </a:rPr>
                                <m:t>′</m:t>
                              </m:r>
                            </m:sup>
                          </m:sSup>
                          <m:sSub>
                            <m:sSubPr>
                              <m:ctrlPr>
                                <a:rPr lang="en-US" sz="2000" i="1">
                                  <a:latin typeface="Cambria Math" panose="02040503050406030204" pitchFamily="18" charset="0"/>
                                </a:rPr>
                              </m:ctrlPr>
                            </m:sSubPr>
                            <m:e>
                              <m:sSub>
                                <m:sSubPr>
                                  <m:ctrlPr>
                                    <a:rPr lang="en-US" sz="2000" i="1">
                                      <a:latin typeface="Cambria Math" panose="02040503050406030204" pitchFamily="18" charset="0"/>
                                    </a:rPr>
                                  </m:ctrlPr>
                                </m:sSubPr>
                                <m:e>
                                  <m:r>
                                    <a:rPr lang="en-US" sz="2000" i="1">
                                      <a:latin typeface="Cambria Math" panose="02040503050406030204" pitchFamily="18" charset="0"/>
                                    </a:rPr>
                                    <m:t>𝑝</m:t>
                                  </m:r>
                                </m:e>
                                <m:sub>
                                  <m:r>
                                    <a:rPr lang="en-US" sz="2000" i="1">
                                      <a:latin typeface="Cambria Math" panose="02040503050406030204" pitchFamily="18" charset="0"/>
                                    </a:rPr>
                                    <m:t>𝑔</m:t>
                                  </m:r>
                                </m:sub>
                              </m:sSub>
                              <m:r>
                                <a:rPr lang="en-US" sz="2000" i="0">
                                  <a:latin typeface="Cambria Math" panose="02040503050406030204" pitchFamily="18" charset="0"/>
                                </a:rPr>
                                <m:t>−</m:t>
                              </m:r>
                              <m:r>
                                <a:rPr lang="en-US" sz="2000" i="1">
                                  <a:latin typeface="Cambria Math" panose="02040503050406030204" pitchFamily="18" charset="0"/>
                                </a:rPr>
                                <m:t>𝐶</m:t>
                              </m:r>
                            </m:e>
                            <m:sub>
                              <m:r>
                                <a:rPr lang="en-US" sz="2000" i="1">
                                  <a:latin typeface="Cambria Math" panose="02040503050406030204" pitchFamily="18" charset="0"/>
                                </a:rPr>
                                <m:t>𝑔</m:t>
                              </m:r>
                            </m:sub>
                          </m:sSub>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𝑝</m:t>
                                  </m:r>
                                </m:e>
                                <m:sub>
                                  <m:r>
                                    <a:rPr lang="en-US" sz="2000" i="1">
                                      <a:latin typeface="Cambria Math" panose="02040503050406030204" pitchFamily="18" charset="0"/>
                                    </a:rPr>
                                    <m:t>𝑔</m:t>
                                  </m:r>
                                </m:sub>
                              </m:sSub>
                              <m:r>
                                <a:rPr lang="en-US" sz="2000" i="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𝑢</m:t>
                                  </m:r>
                                </m:e>
                                <m:sub>
                                  <m:r>
                                    <a:rPr lang="en-US" sz="2000" i="1">
                                      <a:latin typeface="Cambria Math" panose="02040503050406030204" pitchFamily="18" charset="0"/>
                                    </a:rPr>
                                    <m:t>𝑔</m:t>
                                  </m:r>
                                </m:sub>
                              </m:sSub>
                            </m:e>
                          </m:d>
                          <m:r>
                            <a:rPr lang="en-US" sz="2000" b="0" i="0" smtClean="0">
                              <a:latin typeface="Cambria Math" panose="02040503050406030204" pitchFamily="18" charset="0"/>
                            </a:rPr>
                            <m:t> |</m:t>
                          </m:r>
                          <m:r>
                            <a:rPr lang="en-US" sz="2000" b="0" i="1" smtClean="0">
                              <a:latin typeface="Cambria Math" panose="02040503050406030204" pitchFamily="18" charset="0"/>
                            </a:rPr>
                            <m:t>(</m:t>
                          </m:r>
                          <m:sSub>
                            <m:sSubPr>
                              <m:ctrlPr>
                                <a:rPr lang="en-US" sz="2000" i="1">
                                  <a:latin typeface="Cambria Math" panose="02040503050406030204" pitchFamily="18" charset="0"/>
                                </a:rPr>
                              </m:ctrlPr>
                            </m:sSubPr>
                            <m:e>
                              <m:r>
                                <a:rPr lang="en-US" sz="2000" b="0" i="1" smtClean="0">
                                  <a:latin typeface="Cambria Math" panose="02040503050406030204" pitchFamily="18" charset="0"/>
                                </a:rPr>
                                <m:t>𝑝</m:t>
                              </m:r>
                            </m:e>
                            <m:sub>
                              <m:r>
                                <a:rPr lang="en-US" sz="2000" i="1">
                                  <a:latin typeface="Cambria Math" panose="02040503050406030204" pitchFamily="18" charset="0"/>
                                </a:rPr>
                                <m:t>𝑔</m:t>
                              </m:r>
                            </m:sub>
                          </m:sSub>
                          <m:r>
                            <a:rPr lang="en-US" sz="2000" b="0" i="1" smtClean="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𝑢</m:t>
                              </m:r>
                            </m:e>
                            <m:sub>
                              <m:r>
                                <a:rPr lang="en-US" sz="2000" i="1">
                                  <a:latin typeface="Cambria Math" panose="02040503050406030204" pitchFamily="18" charset="0"/>
                                </a:rPr>
                                <m:t>𝑔</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Χ</m:t>
                              </m:r>
                            </m:e>
                            <m:sub>
                              <m:r>
                                <a:rPr lang="en-US" sz="2000" i="1">
                                  <a:latin typeface="Cambria Math" panose="02040503050406030204" pitchFamily="18" charset="0"/>
                                </a:rPr>
                                <m:t>𝑔</m:t>
                              </m:r>
                            </m:sub>
                          </m:sSub>
                        </m:e>
                      </m:d>
                    </m:oMath>
                  </m:oMathPara>
                </a14:m>
                <a:endParaRPr lang="en-US" sz="2000" dirty="0"/>
              </a:p>
            </p:txBody>
          </p:sp>
        </mc:Choice>
        <mc:Fallback xmlns="">
          <p:sp>
            <p:nvSpPr>
              <p:cNvPr id="13" name="Rectangle 12">
                <a:extLst>
                  <a:ext uri="{FF2B5EF4-FFF2-40B4-BE49-F238E27FC236}">
                    <a16:creationId xmlns:a16="http://schemas.microsoft.com/office/drawing/2014/main" id="{8C800A6E-F2D4-41A3-A9A4-266082584FAD}"/>
                  </a:ext>
                </a:extLst>
              </p:cNvPr>
              <p:cNvSpPr>
                <a:spLocks noRot="1" noChangeAspect="1" noMove="1" noResize="1" noEditPoints="1" noAdjustHandles="1" noChangeArrowheads="1" noChangeShapeType="1" noTextEdit="1"/>
              </p:cNvSpPr>
              <p:nvPr/>
            </p:nvSpPr>
            <p:spPr>
              <a:xfrm>
                <a:off x="1752600" y="2263904"/>
                <a:ext cx="5839642" cy="450957"/>
              </a:xfrm>
              <a:prstGeom prst="rect">
                <a:avLst/>
              </a:prstGeom>
              <a:blipFill>
                <a:blip r:embed="rId4"/>
                <a:stretch>
                  <a:fillRect t="-151351" r="-11494" b="-2229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E9F9BF3D-0A7D-4F71-8A16-42AA9015268C}"/>
                  </a:ext>
                </a:extLst>
              </p:cNvPr>
              <p:cNvSpPr/>
              <p:nvPr/>
            </p:nvSpPr>
            <p:spPr>
              <a:xfrm>
                <a:off x="1393825" y="3307546"/>
                <a:ext cx="6021796" cy="45095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𝑈</m:t>
                          </m:r>
                        </m:e>
                        <m:sub>
                          <m:r>
                            <a:rPr lang="en-US" sz="2000" i="1">
                              <a:latin typeface="Cambria Math" panose="02040503050406030204" pitchFamily="18" charset="0"/>
                            </a:rPr>
                            <m:t>𝑔</m:t>
                          </m:r>
                        </m:sub>
                      </m:sSub>
                      <m:d>
                        <m:dPr>
                          <m:endChr m:val="]"/>
                          <m:ctrlPr>
                            <a:rPr lang="en-US" sz="2000" i="1">
                              <a:latin typeface="Cambria Math" panose="02040503050406030204" pitchFamily="18" charset="0"/>
                            </a:rPr>
                          </m:ctrlPr>
                        </m:dPr>
                        <m:e>
                          <m:r>
                            <a:rPr lang="en-US" sz="2000" i="1">
                              <a:latin typeface="Cambria Math" panose="02040503050406030204" pitchFamily="18" charset="0"/>
                            </a:rPr>
                            <m:t>𝜋</m:t>
                          </m:r>
                          <m:r>
                            <a:rPr lang="en-US" sz="2000" b="0" i="1" smtClean="0">
                              <a:latin typeface="Cambria Math" panose="02040503050406030204" pitchFamily="18" charset="0"/>
                            </a:rPr>
                            <m:t>′</m:t>
                          </m:r>
                          <m:r>
                            <a:rPr lang="en-US" sz="2000" i="0">
                              <a:latin typeface="Cambria Math" panose="02040503050406030204" pitchFamily="18" charset="0"/>
                            </a:rPr>
                            <m:t>,</m:t>
                          </m:r>
                          <m:sSub>
                            <m:sSubPr>
                              <m:ctrlPr>
                                <a:rPr lang="en-US" sz="2000" i="1">
                                  <a:latin typeface="Cambria Math" panose="02040503050406030204" pitchFamily="18" charset="0"/>
                                </a:rPr>
                              </m:ctrlPr>
                            </m:sSubPr>
                            <m:e>
                              <m:sSup>
                                <m:sSupPr>
                                  <m:ctrlPr>
                                    <a:rPr lang="en-US" sz="2000" i="1">
                                      <a:latin typeface="Cambria Math" panose="02040503050406030204" pitchFamily="18" charset="0"/>
                                    </a:rPr>
                                  </m:ctrlPr>
                                </m:sSupPr>
                                <m:e>
                                  <m:r>
                                    <a:rPr lang="en-US" sz="2000" i="1">
                                      <a:latin typeface="Cambria Math" panose="02040503050406030204" pitchFamily="18" charset="0"/>
                                    </a:rPr>
                                    <m:t>𝑝</m:t>
                                  </m:r>
                                </m:e>
                                <m:sup>
                                  <m:r>
                                    <a:rPr lang="en-US" sz="2000" i="0">
                                      <a:latin typeface="Cambria Math" panose="02040503050406030204" pitchFamily="18" charset="0"/>
                                    </a:rPr>
                                    <m:t>∗</m:t>
                                  </m:r>
                                </m:sup>
                              </m:sSup>
                              <m:r>
                                <a:rPr lang="en-US" sz="2000" i="0">
                                  <a:latin typeface="Cambria Math" panose="02040503050406030204" pitchFamily="18" charset="0"/>
                                </a:rPr>
                                <m:t>, </m:t>
                              </m:r>
                              <m:sSup>
                                <m:sSupPr>
                                  <m:ctrlPr>
                                    <a:rPr lang="en-US" sz="2000" i="1">
                                      <a:latin typeface="Cambria Math" panose="02040503050406030204" pitchFamily="18" charset="0"/>
                                    </a:rPr>
                                  </m:ctrlPr>
                                </m:sSupPr>
                                <m:e>
                                  <m:r>
                                    <a:rPr lang="en-US" sz="2000" i="1">
                                      <a:latin typeface="Cambria Math" panose="02040503050406030204" pitchFamily="18" charset="0"/>
                                    </a:rPr>
                                    <m:t>𝑢</m:t>
                                  </m:r>
                                </m:e>
                                <m:sup>
                                  <m:r>
                                    <a:rPr lang="en-US" sz="2000" i="0">
                                      <a:latin typeface="Cambria Math" panose="02040503050406030204" pitchFamily="18" charset="0"/>
                                    </a:rPr>
                                    <m:t>∗</m:t>
                                  </m:r>
                                </m:sup>
                              </m:sSup>
                              <m:r>
                                <a:rPr lang="en-US" sz="2000" i="0">
                                  <a:latin typeface="Cambria Math" panose="02040503050406030204" pitchFamily="18" charset="0"/>
                                </a:rPr>
                                <m:t>)=</m:t>
                              </m:r>
                              <m:r>
                                <a:rPr lang="en-US" sz="2000" i="1">
                                  <a:latin typeface="Cambria Math" panose="02040503050406030204" pitchFamily="18" charset="0"/>
                                </a:rPr>
                                <m:t>𝜔</m:t>
                              </m:r>
                            </m:e>
                            <m:sub>
                              <m:r>
                                <a:rPr lang="en-US" sz="2000" i="1">
                                  <a:latin typeface="Cambria Math" panose="02040503050406030204" pitchFamily="18" charset="0"/>
                                </a:rPr>
                                <m:t>𝑔</m:t>
                              </m:r>
                            </m:sub>
                          </m:sSub>
                          <m:d>
                            <m:dPr>
                              <m:ctrlPr>
                                <a:rPr lang="en-US" sz="2000" i="1">
                                  <a:latin typeface="Cambria Math" panose="02040503050406030204" pitchFamily="18" charset="0"/>
                                </a:rPr>
                              </m:ctrlPr>
                            </m:dPr>
                            <m:e>
                              <m:r>
                                <a:rPr lang="en-US" sz="2000" i="1">
                                  <a:latin typeface="Cambria Math" panose="02040503050406030204" pitchFamily="18" charset="0"/>
                                </a:rPr>
                                <m:t>𝜋</m:t>
                              </m:r>
                              <m:r>
                                <a:rPr lang="en-US" sz="2000" b="0" i="1" smtClean="0">
                                  <a:latin typeface="Cambria Math" panose="02040503050406030204" pitchFamily="18" charset="0"/>
                                </a:rPr>
                                <m:t>′</m:t>
                              </m:r>
                            </m:e>
                          </m:d>
                          <m:r>
                            <a:rPr lang="en-US" sz="2000" i="0">
                              <a:latin typeface="Cambria Math" panose="02040503050406030204" pitchFamily="18" charset="0"/>
                            </a:rPr>
                            <m:t>−</m:t>
                          </m:r>
                          <m:sSup>
                            <m:sSupPr>
                              <m:ctrlPr>
                                <a:rPr lang="en-US" sz="2000" i="1">
                                  <a:latin typeface="Cambria Math" panose="02040503050406030204" pitchFamily="18" charset="0"/>
                                </a:rPr>
                              </m:ctrlPr>
                            </m:sSupPr>
                            <m:e>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𝜋</m:t>
                                  </m:r>
                                </m:e>
                              </m:d>
                            </m:e>
                            <m:sup>
                              <m:r>
                                <a:rPr lang="en-US" sz="2000" i="0">
                                  <a:latin typeface="Cambria Math" panose="02040503050406030204" pitchFamily="18" charset="0"/>
                                </a:rPr>
                                <m:t>′</m:t>
                              </m:r>
                            </m:sup>
                          </m:sSup>
                          <m:sSub>
                            <m:sSubPr>
                              <m:ctrlPr>
                                <a:rPr lang="en-US" sz="2000" i="1">
                                  <a:latin typeface="Cambria Math" panose="02040503050406030204" pitchFamily="18" charset="0"/>
                                </a:rPr>
                              </m:ctrlPr>
                            </m:sSubPr>
                            <m:e>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i="0">
                                      <a:latin typeface="Cambria Math" panose="02040503050406030204" pitchFamily="18" charset="0"/>
                                    </a:rPr>
                                    <m:t>∗</m:t>
                                  </m:r>
                                </m:sup>
                              </m:sSubSup>
                              <m:r>
                                <a:rPr lang="en-US" sz="2000" i="0">
                                  <a:latin typeface="Cambria Math" panose="02040503050406030204" pitchFamily="18" charset="0"/>
                                </a:rPr>
                                <m:t>−</m:t>
                              </m:r>
                              <m:r>
                                <a:rPr lang="en-US" sz="2000" i="1">
                                  <a:latin typeface="Cambria Math" panose="02040503050406030204" pitchFamily="18" charset="0"/>
                                </a:rPr>
                                <m:t>𝐶</m:t>
                              </m:r>
                            </m:e>
                            <m:sub>
                              <m:r>
                                <a:rPr lang="en-US" sz="2000" i="1">
                                  <a:latin typeface="Cambria Math" panose="02040503050406030204" pitchFamily="18" charset="0"/>
                                </a:rPr>
                                <m:t>𝑔</m:t>
                              </m:r>
                            </m:sub>
                          </m:sSub>
                          <m:d>
                            <m:dPr>
                              <m:ctrlPr>
                                <a:rPr lang="en-US" sz="2000" i="1">
                                  <a:latin typeface="Cambria Math" panose="02040503050406030204" pitchFamily="18" charset="0"/>
                                </a:rPr>
                              </m:ctrlPr>
                            </m:dPr>
                            <m:e>
                              <m:sSubSup>
                                <m:sSubSupPr>
                                  <m:ctrlPr>
                                    <a:rPr lang="en-US" sz="2000" i="1">
                                      <a:latin typeface="Cambria Math" panose="02040503050406030204" pitchFamily="18" charset="0"/>
                                    </a:rPr>
                                  </m:ctrlPr>
                                </m:sSubSupPr>
                                <m:e>
                                  <m:r>
                                    <a:rPr lang="en-US" sz="2000" i="1">
                                      <a:latin typeface="Cambria Math" panose="02040503050406030204" pitchFamily="18" charset="0"/>
                                    </a:rPr>
                                    <m:t>𝑝</m:t>
                                  </m:r>
                                </m:e>
                                <m:sub>
                                  <m:r>
                                    <a:rPr lang="en-US" sz="2000" i="1">
                                      <a:latin typeface="Cambria Math" panose="02040503050406030204" pitchFamily="18" charset="0"/>
                                    </a:rPr>
                                    <m:t>𝑔</m:t>
                                  </m:r>
                                </m:sub>
                                <m:sup>
                                  <m:r>
                                    <a:rPr lang="en-US" sz="2000" i="0">
                                      <a:latin typeface="Cambria Math" panose="02040503050406030204" pitchFamily="18" charset="0"/>
                                    </a:rPr>
                                    <m:t>∗</m:t>
                                  </m:r>
                                </m:sup>
                              </m:sSubSup>
                              <m:r>
                                <a:rPr lang="en-US" sz="2000" i="0">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𝑢</m:t>
                                  </m:r>
                                </m:e>
                                <m:sub>
                                  <m:r>
                                    <a:rPr lang="en-US" sz="2000" i="1">
                                      <a:latin typeface="Cambria Math" panose="02040503050406030204" pitchFamily="18" charset="0"/>
                                    </a:rPr>
                                    <m:t>𝑔</m:t>
                                  </m:r>
                                </m:sub>
                                <m:sup>
                                  <m:r>
                                    <a:rPr lang="en-US" sz="2000" i="0">
                                      <a:latin typeface="Cambria Math" panose="02040503050406030204" pitchFamily="18" charset="0"/>
                                    </a:rPr>
                                    <m:t>∗</m:t>
                                  </m:r>
                                </m:sup>
                              </m:sSubSup>
                            </m:e>
                          </m:d>
                        </m:e>
                      </m:d>
                      <m:r>
                        <a:rPr lang="en-US" sz="2000" b="0" i="0" smtClean="0">
                          <a:latin typeface="Cambria Math" panose="02040503050406030204" pitchFamily="18" charset="0"/>
                        </a:rPr>
                        <m:t>&gt;</m:t>
                      </m:r>
                      <m:r>
                        <a:rPr lang="en-US" sz="2000" i="0">
                          <a:latin typeface="Cambria Math" panose="02040503050406030204" pitchFamily="18" charset="0"/>
                        </a:rPr>
                        <m:t>0</m:t>
                      </m:r>
                    </m:oMath>
                  </m:oMathPara>
                </a14:m>
                <a:endParaRPr lang="en-US" sz="2000" dirty="0"/>
              </a:p>
            </p:txBody>
          </p:sp>
        </mc:Choice>
        <mc:Fallback xmlns="">
          <p:sp>
            <p:nvSpPr>
              <p:cNvPr id="14" name="Rectangle 13">
                <a:extLst>
                  <a:ext uri="{FF2B5EF4-FFF2-40B4-BE49-F238E27FC236}">
                    <a16:creationId xmlns:a16="http://schemas.microsoft.com/office/drawing/2014/main" id="{E9F9BF3D-0A7D-4F71-8A16-42AA9015268C}"/>
                  </a:ext>
                </a:extLst>
              </p:cNvPr>
              <p:cNvSpPr>
                <a:spLocks noRot="1" noChangeAspect="1" noMove="1" noResize="1" noEditPoints="1" noAdjustHandles="1" noChangeArrowheads="1" noChangeShapeType="1" noTextEdit="1"/>
              </p:cNvSpPr>
              <p:nvPr/>
            </p:nvSpPr>
            <p:spPr>
              <a:xfrm>
                <a:off x="1393825" y="3307546"/>
                <a:ext cx="6021796" cy="450957"/>
              </a:xfrm>
              <a:prstGeom prst="rect">
                <a:avLst/>
              </a:prstGeom>
              <a:blipFill>
                <a:blip r:embed="rId5"/>
                <a:stretch>
                  <a:fillRect t="-105405" b="-164865"/>
                </a:stretch>
              </a:blipFill>
            </p:spPr>
            <p:txBody>
              <a:bodyPr/>
              <a:lstStyle/>
              <a:p>
                <a:r>
                  <a:rPr lang="en-US">
                    <a:noFill/>
                  </a:rPr>
                  <a:t> </a:t>
                </a:r>
              </a:p>
            </p:txBody>
          </p:sp>
        </mc:Fallback>
      </mc:AlternateContent>
      <p:sp>
        <p:nvSpPr>
          <p:cNvPr id="16" name="Slide Number Placeholder 3">
            <a:extLst>
              <a:ext uri="{FF2B5EF4-FFF2-40B4-BE49-F238E27FC236}">
                <a16:creationId xmlns:a16="http://schemas.microsoft.com/office/drawing/2014/main" id="{E0017D77-D11C-4A94-8713-CBBF1EF8828E}"/>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5</a:t>
            </a:fld>
            <a:endParaRPr lang="en-US" dirty="0"/>
          </a:p>
        </p:txBody>
      </p:sp>
    </p:spTree>
    <p:extLst>
      <p:ext uri="{BB962C8B-B14F-4D97-AF65-F5344CB8AC3E}">
        <p14:creationId xmlns:p14="http://schemas.microsoft.com/office/powerpoint/2010/main" val="2294557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F86CC-FFC1-4018-B961-02EBA72C81DC}"/>
              </a:ext>
            </a:extLst>
          </p:cNvPr>
          <p:cNvSpPr>
            <a:spLocks noGrp="1"/>
          </p:cNvSpPr>
          <p:nvPr>
            <p:ph type="title"/>
          </p:nvPr>
        </p:nvSpPr>
        <p:spPr/>
        <p:txBody>
          <a:bodyPr>
            <a:noAutofit/>
          </a:bodyPr>
          <a:lstStyle/>
          <a:p>
            <a:r>
              <a:rPr lang="en-US" sz="2800" b="0" dirty="0"/>
              <a:t>Convex Hull Pricing (CHP) Pricing</a:t>
            </a:r>
            <a:r>
              <a:rPr lang="en-US" sz="2800" b="0" baseline="30000" dirty="0"/>
              <a:t>[1]</a:t>
            </a:r>
          </a:p>
        </p:txBody>
      </p:sp>
      <p:graphicFrame>
        <p:nvGraphicFramePr>
          <p:cNvPr id="6" name="Content Placeholder 5">
            <a:extLst>
              <a:ext uri="{FF2B5EF4-FFF2-40B4-BE49-F238E27FC236}">
                <a16:creationId xmlns:a16="http://schemas.microsoft.com/office/drawing/2014/main" id="{ED39DC78-C7A6-44D9-AE31-5B115B1D0384}"/>
              </a:ext>
            </a:extLst>
          </p:cNvPr>
          <p:cNvGraphicFramePr>
            <a:graphicFrameLocks noGrp="1"/>
          </p:cNvGraphicFramePr>
          <p:nvPr>
            <p:ph idx="1"/>
            <p:extLst>
              <p:ext uri="{D42A27DB-BD31-4B8C-83A1-F6EECF244321}">
                <p14:modId xmlns:p14="http://schemas.microsoft.com/office/powerpoint/2010/main" val="4256933915"/>
              </p:ext>
            </p:extLst>
          </p:nvPr>
        </p:nvGraphicFramePr>
        <p:xfrm>
          <a:off x="381000" y="652734"/>
          <a:ext cx="8458200" cy="60251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A4661BC2-9C68-414A-8B13-EC8DCE5D6D6C}"/>
              </a:ext>
            </a:extLst>
          </p:cNvPr>
          <p:cNvSpPr/>
          <p:nvPr/>
        </p:nvSpPr>
        <p:spPr>
          <a:xfrm>
            <a:off x="-152400" y="6430962"/>
            <a:ext cx="9144000" cy="304800"/>
          </a:xfrm>
          <a:prstGeom prst="rect">
            <a:avLst/>
          </a:prstGeom>
          <a:solidFill>
            <a:schemeClr val="bg1"/>
          </a:solidFill>
        </p:spPr>
        <p:txBody>
          <a:bodyPr wrap="square" anchor="ctr" anchorCtr="0">
            <a:noAutofit/>
          </a:bodyPr>
          <a:lstStyle/>
          <a:p>
            <a:pPr marL="461963" indent="-461963"/>
            <a:r>
              <a:rPr lang="en-US" sz="1200" i="1" dirty="0"/>
              <a:t>	[1] P. </a:t>
            </a:r>
            <a:r>
              <a:rPr lang="en-US" sz="1200" i="1" dirty="0" err="1"/>
              <a:t>Gribik</a:t>
            </a:r>
            <a:r>
              <a:rPr lang="en-US" sz="1200" i="1" dirty="0"/>
              <a:t>, W. Hogan, and S. Pope, “Market-clearing electricity prices and energy uplift,” Harvard Univ., Cambridge, MA, working paper, 2007.</a:t>
            </a:r>
          </a:p>
        </p:txBody>
      </p:sp>
      <p:sp>
        <p:nvSpPr>
          <p:cNvPr id="7" name="Slide Number Placeholder 3">
            <a:extLst>
              <a:ext uri="{FF2B5EF4-FFF2-40B4-BE49-F238E27FC236}">
                <a16:creationId xmlns:a16="http://schemas.microsoft.com/office/drawing/2014/main" id="{C7CC5B5A-D9DD-4D31-81CD-00004FA6D9B0}"/>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6</a:t>
            </a:fld>
            <a:endParaRPr lang="en-US" dirty="0"/>
          </a:p>
        </p:txBody>
      </p:sp>
    </p:spTree>
    <p:extLst>
      <p:ext uri="{BB962C8B-B14F-4D97-AF65-F5344CB8AC3E}">
        <p14:creationId xmlns:p14="http://schemas.microsoft.com/office/powerpoint/2010/main" val="1867151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7666BD8-AE4F-40C7-A44B-A20F55AE5432}"/>
              </a:ext>
            </a:extLst>
          </p:cNvPr>
          <p:cNvSpPr/>
          <p:nvPr/>
        </p:nvSpPr>
        <p:spPr>
          <a:xfrm>
            <a:off x="2773514" y="1748285"/>
            <a:ext cx="4648200" cy="4572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304800" y="124533"/>
            <a:ext cx="8229600" cy="868362"/>
          </a:xfrm>
        </p:spPr>
        <p:txBody>
          <a:bodyPr>
            <a:normAutofit/>
          </a:bodyPr>
          <a:lstStyle/>
          <a:p>
            <a:r>
              <a:rPr lang="en-US" sz="2800" b="0" dirty="0"/>
              <a:t>CHP and </a:t>
            </a:r>
            <a:r>
              <a:rPr lang="en-US" sz="2800" b="0" dirty="0" err="1"/>
              <a:t>Lagranian</a:t>
            </a:r>
            <a:r>
              <a:rPr lang="en-US" sz="2800" b="0" dirty="0"/>
              <a:t> Dual Problem</a:t>
            </a:r>
            <a:r>
              <a:rPr lang="en-US" sz="2800" b="0" baseline="30000" dirty="0"/>
              <a:t>[1]</a:t>
            </a:r>
          </a:p>
        </p:txBody>
      </p:sp>
      <p:sp>
        <p:nvSpPr>
          <p:cNvPr id="7" name="Arrow: Bent-Up 6">
            <a:extLst>
              <a:ext uri="{FF2B5EF4-FFF2-40B4-BE49-F238E27FC236}">
                <a16:creationId xmlns:a16="http://schemas.microsoft.com/office/drawing/2014/main" id="{7989F67B-C77E-44FA-BE61-7ED9BA274BF1}"/>
              </a:ext>
            </a:extLst>
          </p:cNvPr>
          <p:cNvSpPr/>
          <p:nvPr/>
        </p:nvSpPr>
        <p:spPr>
          <a:xfrm rot="5400000">
            <a:off x="4344039" y="1945367"/>
            <a:ext cx="303522" cy="823758"/>
          </a:xfrm>
          <a:prstGeom prst="ben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688E515-165E-4C18-AE38-A0593A798654}"/>
              </a:ext>
            </a:extLst>
          </p:cNvPr>
          <p:cNvSpPr txBox="1"/>
          <p:nvPr/>
        </p:nvSpPr>
        <p:spPr>
          <a:xfrm>
            <a:off x="4897580" y="2261546"/>
            <a:ext cx="4266052" cy="369332"/>
          </a:xfrm>
          <a:prstGeom prst="rect">
            <a:avLst/>
          </a:prstGeom>
          <a:noFill/>
        </p:spPr>
        <p:txBody>
          <a:bodyPr wrap="square" rtlCol="0">
            <a:spAutoFit/>
          </a:bodyPr>
          <a:lstStyle/>
          <a:p>
            <a:r>
              <a:rPr lang="en-US" dirty="0">
                <a:solidFill>
                  <a:srgbClr val="C00000"/>
                </a:solidFill>
              </a:rPr>
              <a:t>Profit maximization of individual resources </a:t>
            </a: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10E29AD9-DF0C-4521-9ECD-C0B579AEEC82}"/>
                  </a:ext>
                </a:extLst>
              </p:cNvPr>
              <p:cNvSpPr>
                <a:spLocks noGrp="1"/>
              </p:cNvSpPr>
              <p:nvPr>
                <p:ph idx="1"/>
              </p:nvPr>
            </p:nvSpPr>
            <p:spPr>
              <a:xfrm>
                <a:off x="381000" y="992895"/>
                <a:ext cx="8555517" cy="5135563"/>
              </a:xfrm>
            </p:spPr>
            <p:txBody>
              <a:bodyPr>
                <a:noAutofit/>
              </a:bodyPr>
              <a:lstStyle/>
              <a:p>
                <a:pPr marL="285750" indent="-285750" algn="just"/>
                <a:r>
                  <a:rPr lang="en-US" sz="2200" dirty="0"/>
                  <a:t> </a:t>
                </a:r>
                <a:r>
                  <a:rPr lang="en-US" sz="2200" dirty="0">
                    <a:ea typeface="SimSun" panose="02010600030101010101" pitchFamily="2" charset="-122"/>
                  </a:rPr>
                  <a:t>The </a:t>
                </a:r>
                <a:r>
                  <a:rPr lang="en-US" sz="2200" dirty="0" err="1">
                    <a:ea typeface="SimSun" panose="02010600030101010101" pitchFamily="2" charset="-122"/>
                  </a:rPr>
                  <a:t>Lagrangian</a:t>
                </a:r>
                <a:r>
                  <a:rPr lang="en-US" sz="2200" dirty="0">
                    <a:ea typeface="SimSun" panose="02010600030101010101" pitchFamily="2" charset="-122"/>
                  </a:rPr>
                  <a:t> dual function after dualizing power balance equation is</a:t>
                </a:r>
              </a:p>
              <a:p>
                <a:pPr marL="0" indent="0">
                  <a:buNone/>
                </a:pPr>
                <a:r>
                  <a:rPr lang="en-US" sz="2200" b="0" dirty="0"/>
                  <a:t> </a:t>
                </a:r>
                <a14:m>
                  <m:oMath xmlns:m="http://schemas.openxmlformats.org/officeDocument/2006/math">
                    <m:r>
                      <a:rPr lang="en-US" sz="2200" b="0" i="1" smtClean="0">
                        <a:latin typeface="Cambria Math" panose="02040503050406030204" pitchFamily="18" charset="0"/>
                      </a:rPr>
                      <m:t>   </m:t>
                    </m:r>
                    <m:r>
                      <a:rPr lang="en-US" sz="2200" i="1" smtClean="0">
                        <a:latin typeface="Cambria Math" panose="02040503050406030204" pitchFamily="18" charset="0"/>
                      </a:rPr>
                      <m:t>  </m:t>
                    </m:r>
                    <m:r>
                      <a:rPr lang="en-US" sz="2200" i="1">
                        <a:latin typeface="Cambria Math" panose="02040503050406030204" pitchFamily="18" charset="0"/>
                      </a:rPr>
                      <m:t> </m:t>
                    </m:r>
                    <m:r>
                      <a:rPr lang="en-US" sz="2200" i="1">
                        <a:latin typeface="Cambria Math" panose="02040503050406030204" pitchFamily="18" charset="0"/>
                      </a:rPr>
                      <m:t>𝑞</m:t>
                    </m:r>
                    <m:d>
                      <m:dPr>
                        <m:ctrlPr>
                          <a:rPr lang="en-US" sz="2200" i="1">
                            <a:latin typeface="Cambria Math" panose="02040503050406030204" pitchFamily="18" charset="0"/>
                          </a:rPr>
                        </m:ctrlPr>
                      </m:dPr>
                      <m:e>
                        <m:r>
                          <a:rPr lang="en-US" sz="2200" i="1">
                            <a:latin typeface="Cambria Math" panose="02040503050406030204" pitchFamily="18" charset="0"/>
                          </a:rPr>
                          <m:t>𝜋</m:t>
                        </m:r>
                        <m:r>
                          <a:rPr lang="en-US" sz="2200" i="1">
                            <a:latin typeface="Cambria Math" panose="02040503050406030204" pitchFamily="18" charset="0"/>
                          </a:rPr>
                          <m:t>,</m:t>
                        </m:r>
                        <m:r>
                          <a:rPr lang="en-US" sz="2200" i="1">
                            <a:latin typeface="Cambria Math" panose="02040503050406030204" pitchFamily="18" charset="0"/>
                          </a:rPr>
                          <m:t>𝑑</m:t>
                        </m:r>
                      </m:e>
                    </m:d>
                    <m:r>
                      <a:rPr lang="en-US" sz="2200" i="1">
                        <a:latin typeface="Cambria Math" panose="02040503050406030204" pitchFamily="18" charset="0"/>
                      </a:rPr>
                      <m:t>=</m:t>
                    </m:r>
                    <m:nary>
                      <m:naryPr>
                        <m:chr m:val="∑"/>
                        <m:limLoc m:val="undOvr"/>
                        <m:supHide m:val="on"/>
                        <m:ctrlPr>
                          <a:rPr lang="en-US" sz="2200" i="1">
                            <a:latin typeface="Cambria Math" panose="02040503050406030204" pitchFamily="18" charset="0"/>
                          </a:rPr>
                        </m:ctrlPr>
                      </m:naryPr>
                      <m:sub>
                        <m:r>
                          <a:rPr lang="en-US" sz="2200" i="1">
                            <a:latin typeface="Cambria Math" panose="02040503050406030204" pitchFamily="18" charset="0"/>
                          </a:rPr>
                          <m:t>𝑔</m:t>
                        </m:r>
                        <m:r>
                          <a:rPr lang="en-US" sz="2200" i="1">
                            <a:latin typeface="Cambria Math" panose="02040503050406030204" pitchFamily="18" charset="0"/>
                          </a:rPr>
                          <m:t>∈</m:t>
                        </m:r>
                        <m:r>
                          <a:rPr lang="en-US" sz="2200" i="1">
                            <a:latin typeface="Cambria Math" panose="02040503050406030204" pitchFamily="18" charset="0"/>
                          </a:rPr>
                          <m:t>𝐺</m:t>
                        </m:r>
                      </m:sub>
                      <m:sup/>
                      <m:e>
                        <m:sSub>
                          <m:sSubPr>
                            <m:ctrlPr>
                              <a:rPr lang="en-US" sz="2200" i="1">
                                <a:latin typeface="Cambria Math" panose="02040503050406030204" pitchFamily="18" charset="0"/>
                              </a:rPr>
                            </m:ctrlPr>
                          </m:sSubPr>
                          <m:e>
                            <m:r>
                              <a:rPr lang="en-US" sz="2200" i="1">
                                <a:latin typeface="Cambria Math" panose="02040503050406030204" pitchFamily="18" charset="0"/>
                              </a:rPr>
                              <m:t>𝑚𝑖𝑛</m:t>
                            </m:r>
                          </m:e>
                          <m:sub/>
                        </m:sSub>
                        <m:d>
                          <m:dPr>
                            <m:begChr m:val="{"/>
                            <m:endChr m:val="|"/>
                            <m:ctrlPr>
                              <a:rPr lang="en-US" sz="2200" i="1">
                                <a:latin typeface="Cambria Math" panose="02040503050406030204" pitchFamily="18" charset="0"/>
                              </a:rPr>
                            </m:ctrlPr>
                          </m:dPr>
                          <m:e>
                            <m:sSub>
                              <m:sSubPr>
                                <m:ctrlPr>
                                  <a:rPr lang="en-US" sz="2200" i="1">
                                    <a:latin typeface="Cambria Math" panose="02040503050406030204" pitchFamily="18" charset="0"/>
                                  </a:rPr>
                                </m:ctrlPr>
                              </m:sSubPr>
                              <m:e>
                                <m:r>
                                  <a:rPr lang="en-US" sz="2200" i="1">
                                    <a:latin typeface="Cambria Math" panose="02040503050406030204" pitchFamily="18" charset="0"/>
                                  </a:rPr>
                                  <m:t>𝐶</m:t>
                                </m:r>
                              </m:e>
                              <m:sub>
                                <m:r>
                                  <a:rPr lang="en-US" sz="2200" i="1">
                                    <a:latin typeface="Cambria Math" panose="02040503050406030204" pitchFamily="18" charset="0"/>
                                  </a:rPr>
                                  <m:t>𝑔</m:t>
                                </m:r>
                              </m:sub>
                            </m:sSub>
                            <m:d>
                              <m:dPr>
                                <m:ctrlPr>
                                  <a:rPr lang="en-US" sz="2200" i="1">
                                    <a:latin typeface="Cambria Math" panose="02040503050406030204" pitchFamily="18" charset="0"/>
                                  </a:rPr>
                                </m:ctrlPr>
                              </m:dPr>
                              <m:e>
                                <m:sSub>
                                  <m:sSubPr>
                                    <m:ctrlPr>
                                      <a:rPr lang="en-US" sz="2200" i="1">
                                        <a:latin typeface="Cambria Math" panose="02040503050406030204" pitchFamily="18" charset="0"/>
                                      </a:rPr>
                                    </m:ctrlPr>
                                  </m:sSubPr>
                                  <m:e>
                                    <m:r>
                                      <a:rPr lang="en-US" sz="2200" i="1">
                                        <a:latin typeface="Cambria Math" panose="02040503050406030204" pitchFamily="18" charset="0"/>
                                      </a:rPr>
                                      <m:t>𝑝</m:t>
                                    </m:r>
                                  </m:e>
                                  <m:sub>
                                    <m:r>
                                      <a:rPr lang="en-US" sz="2200" i="1">
                                        <a:latin typeface="Cambria Math" panose="02040503050406030204" pitchFamily="18" charset="0"/>
                                      </a:rPr>
                                      <m:t>𝑔</m:t>
                                    </m:r>
                                  </m:sub>
                                </m:sSub>
                                <m:r>
                                  <a:rPr lang="en-US" sz="2200" i="1">
                                    <a:latin typeface="Cambria Math" panose="02040503050406030204" pitchFamily="18" charset="0"/>
                                  </a:rPr>
                                  <m:t>,</m:t>
                                </m:r>
                                <m:sSub>
                                  <m:sSubPr>
                                    <m:ctrlPr>
                                      <a:rPr lang="en-US" sz="2200" i="1">
                                        <a:latin typeface="Cambria Math" panose="02040503050406030204" pitchFamily="18" charset="0"/>
                                      </a:rPr>
                                    </m:ctrlPr>
                                  </m:sSubPr>
                                  <m:e>
                                    <m:r>
                                      <a:rPr lang="en-US" sz="2200" i="1">
                                        <a:latin typeface="Cambria Math" panose="02040503050406030204" pitchFamily="18" charset="0"/>
                                      </a:rPr>
                                      <m:t>𝑢</m:t>
                                    </m:r>
                                  </m:e>
                                  <m:sub>
                                    <m:r>
                                      <a:rPr lang="en-US" sz="2200" i="1">
                                        <a:latin typeface="Cambria Math" panose="02040503050406030204" pitchFamily="18" charset="0"/>
                                      </a:rPr>
                                      <m:t>𝑔</m:t>
                                    </m:r>
                                  </m:sub>
                                </m:sSub>
                              </m:e>
                            </m:d>
                            <m:r>
                              <a:rPr lang="en-US" sz="2200" i="1">
                                <a:latin typeface="Cambria Math" panose="02040503050406030204" pitchFamily="18" charset="0"/>
                              </a:rPr>
                              <m:t>−</m:t>
                            </m:r>
                            <m:sSup>
                              <m:sSupPr>
                                <m:ctrlPr>
                                  <a:rPr lang="en-US" sz="2200" i="1">
                                    <a:latin typeface="Cambria Math" panose="02040503050406030204" pitchFamily="18" charset="0"/>
                                  </a:rPr>
                                </m:ctrlPr>
                              </m:sSupPr>
                              <m:e>
                                <m:r>
                                  <a:rPr lang="en-US" sz="2200" i="1">
                                    <a:latin typeface="Cambria Math" panose="02040503050406030204" pitchFamily="18" charset="0"/>
                                  </a:rPr>
                                  <m:t>𝜋</m:t>
                                </m:r>
                              </m:e>
                              <m:sup>
                                <m:r>
                                  <a:rPr lang="en-US" sz="2200" i="1">
                                    <a:latin typeface="Cambria Math" panose="02040503050406030204" pitchFamily="18" charset="0"/>
                                  </a:rPr>
                                  <m:t>′</m:t>
                                </m:r>
                              </m:sup>
                            </m:sSup>
                            <m:sSub>
                              <m:sSubPr>
                                <m:ctrlPr>
                                  <a:rPr lang="en-US" sz="2200" i="1">
                                    <a:latin typeface="Cambria Math" panose="02040503050406030204" pitchFamily="18" charset="0"/>
                                  </a:rPr>
                                </m:ctrlPr>
                              </m:sSubPr>
                              <m:e>
                                <m:r>
                                  <a:rPr lang="en-US" sz="2200" i="1">
                                    <a:latin typeface="Cambria Math" panose="02040503050406030204" pitchFamily="18" charset="0"/>
                                  </a:rPr>
                                  <m:t>𝑝</m:t>
                                </m:r>
                              </m:e>
                              <m:sub>
                                <m:r>
                                  <a:rPr lang="en-US" sz="2200" i="1">
                                    <a:latin typeface="Cambria Math" panose="02040503050406030204" pitchFamily="18" charset="0"/>
                                  </a:rPr>
                                  <m:t>𝑔</m:t>
                                </m:r>
                              </m:sub>
                            </m:sSub>
                            <m:r>
                              <a:rPr lang="en-US" sz="2200" i="1">
                                <a:latin typeface="Cambria Math" panose="02040503050406030204" pitchFamily="18" charset="0"/>
                              </a:rPr>
                              <m:t> </m:t>
                            </m:r>
                          </m:e>
                        </m:d>
                        <m:r>
                          <a:rPr lang="en-US" sz="2200" i="1">
                            <a:latin typeface="Cambria Math" panose="02040503050406030204" pitchFamily="18" charset="0"/>
                          </a:rPr>
                          <m:t> </m:t>
                        </m:r>
                        <m:sSub>
                          <m:sSubPr>
                            <m:ctrlPr>
                              <a:rPr lang="en-US" sz="2200" i="1">
                                <a:latin typeface="Cambria Math" panose="02040503050406030204" pitchFamily="18" charset="0"/>
                              </a:rPr>
                            </m:ctrlPr>
                          </m:sSubPr>
                          <m:e>
                            <m:r>
                              <a:rPr lang="en-US" sz="2200" i="1">
                                <a:latin typeface="Cambria Math" panose="02040503050406030204" pitchFamily="18" charset="0"/>
                              </a:rPr>
                              <m:t>(</m:t>
                            </m:r>
                            <m:r>
                              <a:rPr lang="en-US" sz="2200" i="1">
                                <a:latin typeface="Cambria Math" panose="02040503050406030204" pitchFamily="18" charset="0"/>
                              </a:rPr>
                              <m:t>𝑝</m:t>
                            </m:r>
                          </m:e>
                          <m:sub>
                            <m:r>
                              <a:rPr lang="en-US" sz="2200" i="1">
                                <a:latin typeface="Cambria Math" panose="02040503050406030204" pitchFamily="18" charset="0"/>
                              </a:rPr>
                              <m:t>𝑔</m:t>
                            </m:r>
                          </m:sub>
                        </m:sSub>
                        <m:r>
                          <a:rPr lang="en-US" sz="2200" i="1">
                            <a:latin typeface="Cambria Math" panose="02040503050406030204" pitchFamily="18" charset="0"/>
                          </a:rPr>
                          <m:t>,</m:t>
                        </m:r>
                        <m:sSub>
                          <m:sSubPr>
                            <m:ctrlPr>
                              <a:rPr lang="en-US" sz="2200" i="1">
                                <a:latin typeface="Cambria Math" panose="02040503050406030204" pitchFamily="18" charset="0"/>
                              </a:rPr>
                            </m:ctrlPr>
                          </m:sSubPr>
                          <m:e>
                            <m:r>
                              <a:rPr lang="en-US" sz="2200" i="1">
                                <a:latin typeface="Cambria Math" panose="02040503050406030204" pitchFamily="18" charset="0"/>
                              </a:rPr>
                              <m:t>𝑢</m:t>
                            </m:r>
                          </m:e>
                          <m:sub>
                            <m:r>
                              <a:rPr lang="en-US" sz="2200" i="1">
                                <a:latin typeface="Cambria Math" panose="02040503050406030204" pitchFamily="18" charset="0"/>
                              </a:rPr>
                              <m:t>𝑔</m:t>
                            </m:r>
                          </m:sub>
                        </m:sSub>
                        <m:r>
                          <a:rPr lang="en-US" sz="2200" i="1">
                            <a:latin typeface="Cambria Math" panose="02040503050406030204" pitchFamily="18" charset="0"/>
                          </a:rPr>
                          <m:t>)∈</m:t>
                        </m:r>
                        <m:sSub>
                          <m:sSubPr>
                            <m:ctrlPr>
                              <a:rPr lang="en-US" sz="2200" i="1">
                                <a:latin typeface="Cambria Math" panose="02040503050406030204" pitchFamily="18" charset="0"/>
                              </a:rPr>
                            </m:ctrlPr>
                          </m:sSubPr>
                          <m:e>
                            <m:r>
                              <m:rPr>
                                <m:sty m:val="p"/>
                              </m:rPr>
                              <a:rPr lang="en-US" sz="2200">
                                <a:latin typeface="Cambria Math" panose="02040503050406030204" pitchFamily="18" charset="0"/>
                              </a:rPr>
                              <m:t>Χ</m:t>
                            </m:r>
                          </m:e>
                          <m:sub>
                            <m:r>
                              <a:rPr lang="en-US" sz="2200" i="1">
                                <a:latin typeface="Cambria Math" panose="02040503050406030204" pitchFamily="18" charset="0"/>
                              </a:rPr>
                              <m:t>𝑔</m:t>
                            </m:r>
                          </m:sub>
                        </m:sSub>
                        <m:r>
                          <a:rPr lang="en-US" sz="2200" i="1">
                            <a:latin typeface="Cambria Math" panose="02040503050406030204" pitchFamily="18" charset="0"/>
                          </a:rPr>
                          <m:t>]</m:t>
                        </m:r>
                      </m:e>
                    </m:nary>
                  </m:oMath>
                </a14:m>
                <a:r>
                  <a:rPr lang="en-US" sz="2200" dirty="0"/>
                  <a:t>}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𝜋</m:t>
                        </m:r>
                      </m:e>
                      <m:sup>
                        <m:r>
                          <a:rPr lang="en-US" sz="2200" i="1">
                            <a:latin typeface="Cambria Math" panose="02040503050406030204" pitchFamily="18" charset="0"/>
                          </a:rPr>
                          <m:t>′</m:t>
                        </m:r>
                      </m:sup>
                    </m:sSup>
                    <m:r>
                      <a:rPr lang="en-US" sz="2200" i="1">
                        <a:latin typeface="Cambria Math" panose="02040503050406030204" pitchFamily="18" charset="0"/>
                      </a:rPr>
                      <m:t>𝑑</m:t>
                    </m:r>
                  </m:oMath>
                </a14:m>
                <a:r>
                  <a:rPr lang="en-US" sz="2200" dirty="0"/>
                  <a:t>     </a:t>
                </a:r>
                <a:r>
                  <a:rPr lang="en-US" sz="2200" dirty="0">
                    <a:ea typeface="SimSun" panose="02010600030101010101" pitchFamily="2" charset="-122"/>
                  </a:rPr>
                  <a:t>                                                   </a:t>
                </a:r>
              </a:p>
              <a:p>
                <a:pPr marL="285750" indent="-285750" algn="just"/>
                <a:endParaRPr lang="en-US" sz="2200" dirty="0">
                  <a:ea typeface="SimSun" panose="02010600030101010101" pitchFamily="2" charset="-122"/>
                </a:endParaRPr>
              </a:p>
              <a:p>
                <a:pPr marL="285750" indent="-285750" algn="just">
                  <a:spcBef>
                    <a:spcPts val="1200"/>
                  </a:spcBef>
                </a:pPr>
                <a:r>
                  <a:rPr lang="en-US" sz="2200" dirty="0">
                    <a:ea typeface="SimSun" panose="02010600030101010101" pitchFamily="2" charset="-122"/>
                  </a:rPr>
                  <a:t>The </a:t>
                </a:r>
                <a:r>
                  <a:rPr lang="en-US" sz="2200" dirty="0" err="1">
                    <a:ea typeface="SimSun" panose="02010600030101010101" pitchFamily="2" charset="-122"/>
                  </a:rPr>
                  <a:t>Lagrangian</a:t>
                </a:r>
                <a:r>
                  <a:rPr lang="en-US" sz="2200" dirty="0">
                    <a:ea typeface="SimSun" panose="02010600030101010101" pitchFamily="2" charset="-122"/>
                  </a:rPr>
                  <a:t> dual problem is to find the dual maximizer price.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𝜋</m:t>
                        </m:r>
                      </m:e>
                      <m:sup>
                        <m:r>
                          <a:rPr lang="en-US" sz="2200" i="1">
                            <a:latin typeface="Cambria Math" panose="02040503050406030204" pitchFamily="18" charset="0"/>
                          </a:rPr>
                          <m:t>∗</m:t>
                        </m:r>
                      </m:sup>
                    </m:sSup>
                    <m:r>
                      <a:rPr lang="en-US" sz="2200" b="0" i="1" smtClean="0">
                        <a:latin typeface="Cambria Math" panose="02040503050406030204" pitchFamily="18" charset="0"/>
                      </a:rPr>
                      <m:t> </m:t>
                    </m:r>
                  </m:oMath>
                </a14:m>
                <a:r>
                  <a:rPr lang="en-US" sz="2200" b="0" i="1" dirty="0">
                    <a:latin typeface="Cambria Math" panose="02040503050406030204" pitchFamily="18" charset="0"/>
                  </a:rPr>
                  <a:t> </a:t>
                </a:r>
                <a:r>
                  <a:rPr lang="en-US" sz="2200" b="0" dirty="0">
                    <a:latin typeface="Cambria Math" panose="02040503050406030204" pitchFamily="18" charset="0"/>
                  </a:rPr>
                  <a:t>for </a:t>
                </a:r>
                <a14:m>
                  <m:oMath xmlns:m="http://schemas.openxmlformats.org/officeDocument/2006/math">
                    <m:sSub>
                      <m:sSubPr>
                        <m:ctrlPr>
                          <a:rPr lang="en-US" sz="2200" i="1">
                            <a:latin typeface="Cambria Math" panose="02040503050406030204" pitchFamily="18" charset="0"/>
                            <a:ea typeface="SimSun" panose="02010600030101010101" pitchFamily="2" charset="-122"/>
                          </a:rPr>
                        </m:ctrlPr>
                      </m:sSubPr>
                      <m:e>
                        <m:r>
                          <a:rPr lang="en-US" sz="2200" b="0" i="1" smtClean="0">
                            <a:latin typeface="Cambria Math" panose="02040503050406030204" pitchFamily="18" charset="0"/>
                            <a:ea typeface="SimSun" panose="02010600030101010101" pitchFamily="2" charset="-122"/>
                          </a:rPr>
                          <m:t>𝑄</m:t>
                        </m:r>
                        <m:d>
                          <m:dPr>
                            <m:ctrlPr>
                              <a:rPr lang="en-US" sz="2200" b="0" i="1" smtClean="0">
                                <a:latin typeface="Cambria Math" panose="02040503050406030204" pitchFamily="18" charset="0"/>
                                <a:ea typeface="SimSun" panose="02010600030101010101" pitchFamily="2" charset="-122"/>
                              </a:rPr>
                            </m:ctrlPr>
                          </m:dPr>
                          <m:e>
                            <m:r>
                              <a:rPr lang="en-US" sz="2200" b="0" i="1" smtClean="0">
                                <a:latin typeface="Cambria Math" panose="02040503050406030204" pitchFamily="18" charset="0"/>
                                <a:ea typeface="SimSun" panose="02010600030101010101" pitchFamily="2" charset="-122"/>
                              </a:rPr>
                              <m:t>𝑑</m:t>
                            </m:r>
                          </m:e>
                        </m:d>
                        <m:r>
                          <a:rPr lang="en-US" sz="2200" b="0" i="1" smtClean="0">
                            <a:latin typeface="Cambria Math" panose="02040503050406030204" pitchFamily="18" charset="0"/>
                            <a:ea typeface="SimSun" panose="02010600030101010101" pitchFamily="2" charset="-122"/>
                          </a:rPr>
                          <m:t>=</m:t>
                        </m:r>
                        <m:r>
                          <a:rPr lang="en-US" sz="2200" i="1">
                            <a:latin typeface="Cambria Math" panose="02040503050406030204" pitchFamily="18" charset="0"/>
                            <a:ea typeface="SimSun" panose="02010600030101010101" pitchFamily="2" charset="-122"/>
                          </a:rPr>
                          <m:t>𝑚𝑎𝑥</m:t>
                        </m:r>
                      </m:e>
                      <m:sub>
                        <m:r>
                          <a:rPr lang="en-US" sz="2200" i="1">
                            <a:latin typeface="Cambria Math" panose="02040503050406030204" pitchFamily="18" charset="0"/>
                            <a:ea typeface="SimSun" panose="02010600030101010101" pitchFamily="2" charset="-122"/>
                          </a:rPr>
                          <m:t>𝜋</m:t>
                        </m:r>
                      </m:sub>
                    </m:sSub>
                    <m:r>
                      <a:rPr lang="en-US" sz="2200" i="1">
                        <a:latin typeface="Cambria Math" panose="02040503050406030204" pitchFamily="18" charset="0"/>
                        <a:ea typeface="SimSun" panose="02010600030101010101" pitchFamily="2" charset="-122"/>
                      </a:rPr>
                      <m:t>   </m:t>
                    </m:r>
                    <m:r>
                      <a:rPr lang="en-US" sz="2200" i="1">
                        <a:latin typeface="Cambria Math" panose="02040503050406030204" pitchFamily="18" charset="0"/>
                        <a:ea typeface="SimSun" panose="02010600030101010101" pitchFamily="2" charset="-122"/>
                      </a:rPr>
                      <m:t>𝑞</m:t>
                    </m:r>
                    <m:r>
                      <a:rPr lang="en-US" sz="2200" i="1">
                        <a:latin typeface="Cambria Math" panose="02040503050406030204" pitchFamily="18" charset="0"/>
                        <a:ea typeface="SimSun" panose="02010600030101010101" pitchFamily="2" charset="-122"/>
                      </a:rPr>
                      <m:t>(</m:t>
                    </m:r>
                    <m:r>
                      <a:rPr lang="en-US" sz="2200" i="1">
                        <a:latin typeface="Cambria Math" panose="02040503050406030204" pitchFamily="18" charset="0"/>
                        <a:ea typeface="SimSun" panose="02010600030101010101" pitchFamily="2" charset="-122"/>
                      </a:rPr>
                      <m:t>𝜋</m:t>
                    </m:r>
                    <m:r>
                      <a:rPr lang="en-US" sz="2200" i="1">
                        <a:latin typeface="Cambria Math" panose="02040503050406030204" pitchFamily="18" charset="0"/>
                        <a:ea typeface="SimSun" panose="02010600030101010101" pitchFamily="2" charset="-122"/>
                      </a:rPr>
                      <m:t>,</m:t>
                    </m:r>
                    <m:r>
                      <a:rPr lang="en-US" sz="2200" i="1">
                        <a:latin typeface="Cambria Math" panose="02040503050406030204" pitchFamily="18" charset="0"/>
                        <a:ea typeface="SimSun" panose="02010600030101010101" pitchFamily="2" charset="-122"/>
                      </a:rPr>
                      <m:t>𝑑</m:t>
                    </m:r>
                    <m:r>
                      <a:rPr lang="en-US" sz="2200" i="1">
                        <a:latin typeface="Cambria Math" panose="02040503050406030204" pitchFamily="18" charset="0"/>
                        <a:ea typeface="SimSun" panose="02010600030101010101" pitchFamily="2" charset="-122"/>
                      </a:rPr>
                      <m:t>)</m:t>
                    </m:r>
                  </m:oMath>
                </a14:m>
                <a:endParaRPr lang="en-US" sz="2200" dirty="0">
                  <a:ea typeface="SimSun" panose="02010600030101010101" pitchFamily="2" charset="-122"/>
                </a:endParaRPr>
              </a:p>
              <a:p>
                <a:pPr marL="285750" indent="-285750">
                  <a:spcBef>
                    <a:spcPts val="1200"/>
                  </a:spcBef>
                </a:pPr>
                <a:r>
                  <a:rPr lang="en-US" sz="2200" dirty="0"/>
                  <a:t>Under any price </a:t>
                </a:r>
                <a14:m>
                  <m:oMath xmlns:m="http://schemas.openxmlformats.org/officeDocument/2006/math">
                    <m:r>
                      <a:rPr lang="en-US" sz="2200" i="1">
                        <a:latin typeface="Cambria Math" panose="02040503050406030204" pitchFamily="18" charset="0"/>
                      </a:rPr>
                      <m:t>𝜋</m:t>
                    </m:r>
                  </m:oMath>
                </a14:m>
                <a:r>
                  <a:rPr lang="en-US" sz="2200" dirty="0"/>
                  <a:t>, the gap between the UCED problem and its dual is exactly the total uplift.</a:t>
                </a:r>
              </a:p>
              <a:p>
                <a:pPr lvl="1">
                  <a:spcAft>
                    <a:spcPts val="1200"/>
                  </a:spcAft>
                  <a:buFont typeface="Arial" panose="020B0604020202020204" pitchFamily="34" charset="0"/>
                  <a:buChar char="•"/>
                </a:pPr>
                <a14:m>
                  <m:oMath xmlns:m="http://schemas.openxmlformats.org/officeDocument/2006/math">
                    <m:r>
                      <a:rPr lang="en-US" sz="2200" i="1">
                        <a:latin typeface="Cambria Math" panose="02040503050406030204" pitchFamily="18" charset="0"/>
                      </a:rPr>
                      <m:t>𝐷</m:t>
                    </m:r>
                    <m:r>
                      <a:rPr lang="en-US" sz="2200" i="1">
                        <a:latin typeface="Cambria Math" panose="02040503050406030204" pitchFamily="18" charset="0"/>
                      </a:rPr>
                      <m:t>(</m:t>
                    </m:r>
                    <m:r>
                      <a:rPr lang="en-US" sz="2200" i="1">
                        <a:latin typeface="Cambria Math" panose="02040503050406030204" pitchFamily="18" charset="0"/>
                      </a:rPr>
                      <m:t>𝑑</m:t>
                    </m:r>
                    <m:r>
                      <a:rPr lang="en-US" sz="2200" i="1">
                        <a:latin typeface="Cambria Math" panose="02040503050406030204" pitchFamily="18" charset="0"/>
                      </a:rPr>
                      <m:t>,</m:t>
                    </m:r>
                    <m:r>
                      <a:rPr lang="en-US" sz="2200" i="1">
                        <a:latin typeface="Cambria Math" panose="02040503050406030204" pitchFamily="18" charset="0"/>
                      </a:rPr>
                      <m:t>𝜋</m:t>
                    </m:r>
                    <m:r>
                      <a:rPr lang="en-US" sz="2200" i="1">
                        <a:latin typeface="Cambria Math" panose="02040503050406030204" pitchFamily="18" charset="0"/>
                      </a:rPr>
                      <m:t>)=</m:t>
                    </m:r>
                    <m:r>
                      <a:rPr lang="en-US" sz="2200" i="1">
                        <a:latin typeface="Cambria Math" panose="02040503050406030204" pitchFamily="18" charset="0"/>
                      </a:rPr>
                      <m:t>𝑣</m:t>
                    </m:r>
                    <m:d>
                      <m:dPr>
                        <m:ctrlPr>
                          <a:rPr lang="en-US" sz="2200" i="1">
                            <a:latin typeface="Cambria Math" panose="02040503050406030204" pitchFamily="18" charset="0"/>
                          </a:rPr>
                        </m:ctrlPr>
                      </m:dPr>
                      <m:e>
                        <m:r>
                          <a:rPr lang="en-US" sz="2200" i="1">
                            <a:latin typeface="Cambria Math" panose="02040503050406030204" pitchFamily="18" charset="0"/>
                          </a:rPr>
                          <m:t>𝑑</m:t>
                        </m:r>
                      </m:e>
                    </m:d>
                    <m:r>
                      <a:rPr lang="en-US" sz="2200" i="1">
                        <a:latin typeface="Cambria Math" panose="02040503050406030204" pitchFamily="18" charset="0"/>
                      </a:rPr>
                      <m:t>− </m:t>
                    </m:r>
                    <m:r>
                      <a:rPr lang="en-US" sz="2200" i="1">
                        <a:latin typeface="Cambria Math" panose="02040503050406030204" pitchFamily="18" charset="0"/>
                      </a:rPr>
                      <m:t>𝑞</m:t>
                    </m:r>
                    <m:d>
                      <m:dPr>
                        <m:ctrlPr>
                          <a:rPr lang="en-US" sz="2200" i="1">
                            <a:latin typeface="Cambria Math" panose="02040503050406030204" pitchFamily="18" charset="0"/>
                          </a:rPr>
                        </m:ctrlPr>
                      </m:dPr>
                      <m:e>
                        <m:r>
                          <a:rPr lang="en-US" sz="2200" i="1">
                            <a:latin typeface="Cambria Math" panose="02040503050406030204" pitchFamily="18" charset="0"/>
                          </a:rPr>
                          <m:t>𝜋</m:t>
                        </m:r>
                        <m:r>
                          <a:rPr lang="en-US" sz="2200" i="1">
                            <a:latin typeface="Cambria Math" panose="02040503050406030204" pitchFamily="18" charset="0"/>
                          </a:rPr>
                          <m:t>,</m:t>
                        </m:r>
                        <m:r>
                          <a:rPr lang="en-US" sz="2200" i="1">
                            <a:latin typeface="Cambria Math" panose="02040503050406030204" pitchFamily="18" charset="0"/>
                          </a:rPr>
                          <m:t>𝑑</m:t>
                        </m:r>
                      </m:e>
                    </m:d>
                  </m:oMath>
                </a14:m>
                <a:r>
                  <a:rPr lang="en-US" sz="2200" dirty="0"/>
                  <a:t>=</a:t>
                </a:r>
                <a14:m>
                  <m:oMath xmlns:m="http://schemas.openxmlformats.org/officeDocument/2006/math">
                    <m:r>
                      <a:rPr lang="en-US" sz="2200" i="1">
                        <a:latin typeface="Cambria Math" panose="02040503050406030204" pitchFamily="18" charset="0"/>
                      </a:rPr>
                      <m:t> </m:t>
                    </m:r>
                    <m:nary>
                      <m:naryPr>
                        <m:chr m:val="∑"/>
                        <m:limLoc m:val="undOvr"/>
                        <m:supHide m:val="on"/>
                        <m:ctrlPr>
                          <a:rPr lang="en-US" sz="2200" i="1">
                            <a:latin typeface="Cambria Math" panose="02040503050406030204" pitchFamily="18" charset="0"/>
                          </a:rPr>
                        </m:ctrlPr>
                      </m:naryPr>
                      <m:sub>
                        <m:r>
                          <a:rPr lang="en-US" sz="2200" i="1">
                            <a:latin typeface="Cambria Math" panose="02040503050406030204" pitchFamily="18" charset="0"/>
                          </a:rPr>
                          <m:t>𝑔</m:t>
                        </m:r>
                        <m:r>
                          <a:rPr lang="en-US" sz="2200" i="1">
                            <a:latin typeface="Cambria Math" panose="02040503050406030204" pitchFamily="18" charset="0"/>
                          </a:rPr>
                          <m:t>∈</m:t>
                        </m:r>
                        <m:r>
                          <a:rPr lang="en-US" sz="2200" i="1">
                            <a:latin typeface="Cambria Math" panose="02040503050406030204" pitchFamily="18" charset="0"/>
                          </a:rPr>
                          <m:t>𝐺</m:t>
                        </m:r>
                      </m:sub>
                      <m:sup/>
                      <m:e>
                        <m:sSub>
                          <m:sSubPr>
                            <m:ctrlPr>
                              <a:rPr lang="en-US" sz="2200" i="1">
                                <a:latin typeface="Cambria Math" panose="02040503050406030204" pitchFamily="18" charset="0"/>
                              </a:rPr>
                            </m:ctrlPr>
                          </m:sSubPr>
                          <m:e>
                            <m:r>
                              <a:rPr lang="en-US" sz="2200" i="1">
                                <a:latin typeface="Cambria Math" panose="02040503050406030204" pitchFamily="18" charset="0"/>
                              </a:rPr>
                              <m:t>𝑈</m:t>
                            </m:r>
                          </m:e>
                          <m:sub>
                            <m:r>
                              <a:rPr lang="en-US" sz="2200" i="1">
                                <a:latin typeface="Cambria Math" panose="02040503050406030204" pitchFamily="18" charset="0"/>
                              </a:rPr>
                              <m:t>𝑔</m:t>
                            </m:r>
                          </m:sub>
                        </m:sSub>
                        <m:r>
                          <a:rPr lang="en-US" sz="2200" i="1">
                            <a:latin typeface="Cambria Math" panose="02040503050406030204" pitchFamily="18" charset="0"/>
                          </a:rPr>
                          <m:t>(</m:t>
                        </m:r>
                        <m:r>
                          <a:rPr lang="en-US" sz="2200" i="1">
                            <a:latin typeface="Cambria Math" panose="02040503050406030204" pitchFamily="18" charset="0"/>
                          </a:rPr>
                          <m:t>𝜋</m:t>
                        </m:r>
                        <m:r>
                          <a:rPr lang="en-US" sz="2200" i="1">
                            <a:latin typeface="Cambria Math" panose="02040503050406030204" pitchFamily="18" charset="0"/>
                          </a:rPr>
                          <m:t>,</m:t>
                        </m:r>
                        <m:sSup>
                          <m:sSupPr>
                            <m:ctrlPr>
                              <a:rPr lang="en-US" sz="2200" i="1">
                                <a:latin typeface="Cambria Math" panose="02040503050406030204" pitchFamily="18" charset="0"/>
                              </a:rPr>
                            </m:ctrlPr>
                          </m:sSupPr>
                          <m:e>
                            <m:r>
                              <a:rPr lang="en-US" sz="2200" i="1">
                                <a:latin typeface="Cambria Math" panose="02040503050406030204" pitchFamily="18" charset="0"/>
                              </a:rPr>
                              <m:t>𝑝</m:t>
                            </m:r>
                          </m:e>
                          <m:sup>
                            <m:r>
                              <a:rPr lang="en-US" sz="2200" i="1">
                                <a:latin typeface="Cambria Math" panose="02040503050406030204" pitchFamily="18" charset="0"/>
                              </a:rPr>
                              <m:t>∗</m:t>
                            </m:r>
                          </m:sup>
                        </m:sSup>
                        <m:r>
                          <a:rPr lang="en-US" sz="2200" i="1">
                            <a:latin typeface="Cambria Math" panose="02040503050406030204" pitchFamily="18" charset="0"/>
                          </a:rPr>
                          <m:t>, </m:t>
                        </m:r>
                        <m:sSup>
                          <m:sSupPr>
                            <m:ctrlPr>
                              <a:rPr lang="en-US" sz="2200" i="1">
                                <a:latin typeface="Cambria Math" panose="02040503050406030204" pitchFamily="18" charset="0"/>
                              </a:rPr>
                            </m:ctrlPr>
                          </m:sSupPr>
                          <m:e>
                            <m:r>
                              <a:rPr lang="en-US" sz="2200" i="1">
                                <a:latin typeface="Cambria Math" panose="02040503050406030204" pitchFamily="18" charset="0"/>
                              </a:rPr>
                              <m:t>𝑢</m:t>
                            </m:r>
                          </m:e>
                          <m:sup>
                            <m:r>
                              <a:rPr lang="en-US" sz="2200" i="1">
                                <a:latin typeface="Cambria Math" panose="02040503050406030204" pitchFamily="18" charset="0"/>
                              </a:rPr>
                              <m:t>∗</m:t>
                            </m:r>
                          </m:sup>
                        </m:sSup>
                        <m:r>
                          <a:rPr lang="en-US" sz="2200" i="1">
                            <a:latin typeface="Cambria Math" panose="02040503050406030204" pitchFamily="18" charset="0"/>
                          </a:rPr>
                          <m:t>)</m:t>
                        </m:r>
                      </m:e>
                    </m:nary>
                  </m:oMath>
                </a14:m>
                <a:r>
                  <a:rPr lang="en-US" sz="2200" dirty="0">
                    <a:ea typeface="SimSun" panose="02010600030101010101" pitchFamily="2" charset="-122"/>
                  </a:rPr>
                  <a:t>       </a:t>
                </a:r>
              </a:p>
              <a:p>
                <a:pPr marL="285750" indent="-285750">
                  <a:spcAft>
                    <a:spcPts val="1200"/>
                  </a:spcAft>
                </a:pPr>
                <a:r>
                  <a:rPr lang="en-US" sz="2200" dirty="0">
                    <a:ea typeface="SimSun" panose="02010600030101010101" pitchFamily="2" charset="-122"/>
                  </a:rPr>
                  <a:t>The solution of the </a:t>
                </a:r>
                <a:r>
                  <a:rPr lang="en-US" sz="2200" dirty="0" err="1">
                    <a:ea typeface="SimSun" panose="02010600030101010101" pitchFamily="2" charset="-122"/>
                  </a:rPr>
                  <a:t>Lagrangian</a:t>
                </a:r>
                <a:r>
                  <a:rPr lang="en-US" sz="2200" dirty="0">
                    <a:ea typeface="SimSun" panose="02010600030101010101" pitchFamily="2" charset="-122"/>
                  </a:rPr>
                  <a:t> dual problem can minimize the uplift and is the convex hull price.</a:t>
                </a:r>
              </a:p>
              <a:p>
                <a:pPr marL="285750" indent="-285750"/>
                <a14:m>
                  <m:oMath xmlns:m="http://schemas.openxmlformats.org/officeDocument/2006/math">
                    <m:r>
                      <a:rPr lang="en-US" sz="2200" i="1">
                        <a:latin typeface="Cambria Math" panose="02040503050406030204" pitchFamily="18" charset="0"/>
                        <a:ea typeface="SimSun" panose="02010600030101010101" pitchFamily="2" charset="-122"/>
                      </a:rPr>
                      <m:t>𝑄</m:t>
                    </m:r>
                    <m:d>
                      <m:dPr>
                        <m:ctrlPr>
                          <a:rPr lang="en-US" sz="2200" i="1">
                            <a:latin typeface="Cambria Math" panose="02040503050406030204" pitchFamily="18" charset="0"/>
                            <a:ea typeface="SimSun" panose="02010600030101010101" pitchFamily="2" charset="-122"/>
                          </a:rPr>
                        </m:ctrlPr>
                      </m:dPr>
                      <m:e>
                        <m:r>
                          <a:rPr lang="en-US" sz="2200" i="1">
                            <a:latin typeface="Cambria Math" panose="02040503050406030204" pitchFamily="18" charset="0"/>
                            <a:ea typeface="SimSun" panose="02010600030101010101" pitchFamily="2" charset="-122"/>
                          </a:rPr>
                          <m:t>𝑑</m:t>
                        </m:r>
                      </m:e>
                    </m:d>
                    <m:r>
                      <a:rPr lang="en-US" sz="2200" i="1">
                        <a:latin typeface="Cambria Math" panose="02040503050406030204" pitchFamily="18" charset="0"/>
                        <a:ea typeface="SimSun" panose="02010600030101010101" pitchFamily="2" charset="-122"/>
                      </a:rPr>
                      <m:t> </m:t>
                    </m:r>
                  </m:oMath>
                </a14:m>
                <a:r>
                  <a:rPr lang="en-US" sz="2200" dirty="0">
                    <a:ea typeface="SimSun" panose="02010600030101010101" pitchFamily="2" charset="-122"/>
                  </a:rPr>
                  <a:t>is very difficult to converge.</a:t>
                </a:r>
              </a:p>
              <a:p>
                <a:pPr marL="0" indent="0">
                  <a:buNone/>
                </a:pPr>
                <a:endParaRPr lang="en-US" sz="2200" dirty="0"/>
              </a:p>
            </p:txBody>
          </p:sp>
        </mc:Choice>
        <mc:Fallback xmlns="">
          <p:sp>
            <p:nvSpPr>
              <p:cNvPr id="9" name="Content Placeholder 8">
                <a:extLst>
                  <a:ext uri="{FF2B5EF4-FFF2-40B4-BE49-F238E27FC236}">
                    <a16:creationId xmlns:a16="http://schemas.microsoft.com/office/drawing/2014/main" id="{10E29AD9-DF0C-4521-9ECD-C0B579AEEC82}"/>
                  </a:ext>
                </a:extLst>
              </p:cNvPr>
              <p:cNvSpPr>
                <a:spLocks noGrp="1" noRot="1" noChangeAspect="1" noMove="1" noResize="1" noEditPoints="1" noAdjustHandles="1" noChangeArrowheads="1" noChangeShapeType="1" noTextEdit="1"/>
              </p:cNvSpPr>
              <p:nvPr>
                <p:ph idx="1"/>
              </p:nvPr>
            </p:nvSpPr>
            <p:spPr>
              <a:xfrm>
                <a:off x="381000" y="992895"/>
                <a:ext cx="8555517" cy="5135563"/>
              </a:xfrm>
              <a:blipFill>
                <a:blip r:embed="rId2"/>
                <a:stretch>
                  <a:fillRect l="-855" t="-713" r="-855" b="-3207"/>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BDD46AB5-816C-45A4-89D4-4869F70E5733}"/>
              </a:ext>
            </a:extLst>
          </p:cNvPr>
          <p:cNvSpPr/>
          <p:nvPr/>
        </p:nvSpPr>
        <p:spPr>
          <a:xfrm>
            <a:off x="1403264" y="6585658"/>
            <a:ext cx="7772400" cy="246221"/>
          </a:xfrm>
          <a:prstGeom prst="rect">
            <a:avLst/>
          </a:prstGeom>
          <a:noFill/>
        </p:spPr>
        <p:txBody>
          <a:bodyPr wrap="square">
            <a:spAutoFit/>
          </a:bodyPr>
          <a:lstStyle/>
          <a:p>
            <a:r>
              <a:rPr lang="en-US" sz="1000" i="1" dirty="0"/>
              <a:t>[1] P. </a:t>
            </a:r>
            <a:r>
              <a:rPr lang="en-US" sz="1000" i="1" dirty="0" err="1"/>
              <a:t>Gribik</a:t>
            </a:r>
            <a:r>
              <a:rPr lang="en-US" sz="1000" i="1" dirty="0"/>
              <a:t>, W. Hogan, and S. Pope, “Market-clearing electricity prices and energy uplift,” Harvard Univ., Cambridge, MA, working paper, 2007.</a:t>
            </a:r>
          </a:p>
        </p:txBody>
      </p:sp>
      <p:sp>
        <p:nvSpPr>
          <p:cNvPr id="10" name="Slide Number Placeholder 3">
            <a:extLst>
              <a:ext uri="{FF2B5EF4-FFF2-40B4-BE49-F238E27FC236}">
                <a16:creationId xmlns:a16="http://schemas.microsoft.com/office/drawing/2014/main" id="{8A6B786B-D7C8-4BFE-8181-F06D7B8F0AEE}"/>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7</a:t>
            </a:fld>
            <a:endParaRPr lang="en-US" dirty="0"/>
          </a:p>
        </p:txBody>
      </p:sp>
    </p:spTree>
    <p:extLst>
      <p:ext uri="{BB962C8B-B14F-4D97-AF65-F5344CB8AC3E}">
        <p14:creationId xmlns:p14="http://schemas.microsoft.com/office/powerpoint/2010/main" val="2532315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030" y="298995"/>
            <a:ext cx="8226926" cy="274142"/>
          </a:xfrm>
        </p:spPr>
        <p:txBody>
          <a:bodyPr>
            <a:noAutofit/>
          </a:bodyPr>
          <a:lstStyle/>
          <a:p>
            <a:r>
              <a:rPr lang="en-US" sz="2800" b="0" dirty="0"/>
              <a:t>Solve CHP with LP Relaxation (LIP) of UCED</a:t>
            </a:r>
            <a:r>
              <a:rPr lang="en-US" sz="2800" b="0" baseline="30000" dirty="0"/>
              <a:t>[2][3]</a:t>
            </a:r>
          </a:p>
        </p:txBody>
      </p:sp>
      <mc:AlternateContent xmlns:mc="http://schemas.openxmlformats.org/markup-compatibility/2006" xmlns:a14="http://schemas.microsoft.com/office/drawing/2010/main">
        <mc:Choice Requires="a14">
          <p:sp>
            <p:nvSpPr>
              <p:cNvPr id="6" name="TextBox 5"/>
              <p:cNvSpPr txBox="1"/>
              <p:nvPr/>
            </p:nvSpPr>
            <p:spPr>
              <a:xfrm>
                <a:off x="3670607" y="1043618"/>
                <a:ext cx="5308140" cy="1528432"/>
              </a:xfrm>
              <a:prstGeom prst="rect">
                <a:avLst/>
              </a:prstGeom>
              <a:noFill/>
              <a:ln w="28575">
                <a:solidFill>
                  <a:schemeClr val="accent1"/>
                </a:solidFill>
              </a:ln>
            </p:spPr>
            <p:txBody>
              <a:bodyPr wrap="square" lIns="0" tIns="0" rIns="0" bIns="0" rtlCol="0">
                <a:spAutoFit/>
              </a:bodyPr>
              <a:lstStyle/>
              <a:p>
                <a:r>
                  <a:rPr lang="en-US" i="1" dirty="0">
                    <a:latin typeface="Arial" panose="020B0604020202020204" pitchFamily="34" charset="0"/>
                    <a:cs typeface="Arial" panose="020B0604020202020204" pitchFamily="34" charset="0"/>
                  </a:rPr>
                  <a:t> CHP problem MIP:</a:t>
                </a:r>
              </a:p>
              <a:p>
                <a:r>
                  <a:rPr lang="en-US" i="1" dirty="0">
                    <a:latin typeface="Arial" panose="020B0604020202020204" pitchFamily="34" charset="0"/>
                    <a:cs typeface="Arial" panose="020B0604020202020204" pitchFamily="34" charset="0"/>
                  </a:rPr>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𝐿</m:t>
                        </m:r>
                        <m:r>
                          <a:rPr lang="en-US" i="1">
                            <a:latin typeface="Cambria Math" panose="02040503050406030204" pitchFamily="18" charset="0"/>
                          </a:rPr>
                          <m:t>=</m:t>
                        </m:r>
                        <m:r>
                          <a:rPr lang="en-US" i="1">
                            <a:latin typeface="Cambria Math" panose="02040503050406030204" pitchFamily="18" charset="0"/>
                          </a:rPr>
                          <m:t>𝑀𝑎𝑥</m:t>
                        </m:r>
                      </m:e>
                      <m:sub>
                        <m:r>
                          <a:rPr lang="en-US" i="1">
                            <a:latin typeface="Cambria Math" panose="02040503050406030204" pitchFamily="18" charset="0"/>
                            <a:ea typeface="Cambria Math" panose="02040503050406030204" pitchFamily="18" charset="0"/>
                          </a:rPr>
                          <m:t>𝜋</m:t>
                        </m:r>
                      </m:sub>
                    </m:sSub>
                    <m:r>
                      <a:rPr lang="en-US" i="1">
                        <a:latin typeface="Cambria Math" panose="02040503050406030204" pitchFamily="18" charset="0"/>
                      </a:rPr>
                      <m:t>𝑞</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𝜋</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𝑑</m:t>
                        </m:r>
                      </m:e>
                    </m:d>
                  </m:oMath>
                </a14:m>
                <a:endParaRPr lang="en-US" dirty="0"/>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  </m:t>
                      </m:r>
                      <m:r>
                        <a:rPr lang="en-US" i="1">
                          <a:latin typeface="Cambria Math" panose="02040503050406030204" pitchFamily="18" charset="0"/>
                        </a:rPr>
                        <m:t>𝑠</m:t>
                      </m:r>
                      <m:r>
                        <a:rPr lang="en-US" i="1">
                          <a:latin typeface="Cambria Math" panose="02040503050406030204" pitchFamily="18" charset="0"/>
                        </a:rPr>
                        <m:t>.</m:t>
                      </m:r>
                      <m:r>
                        <a:rPr lang="en-US" i="1">
                          <a:latin typeface="Cambria Math" panose="02040503050406030204" pitchFamily="18" charset="0"/>
                        </a:rPr>
                        <m:t>𝑡</m:t>
                      </m:r>
                      <m:r>
                        <a:rPr lang="en-US" i="1">
                          <a:latin typeface="Cambria Math" panose="02040503050406030204" pitchFamily="18" charset="0"/>
                        </a:rPr>
                        <m:t>.</m:t>
                      </m:r>
                      <m:r>
                        <a:rPr lang="en-US" i="1">
                          <a:latin typeface="Cambria Math" panose="02040503050406030204" pitchFamily="18" charset="0"/>
                        </a:rPr>
                        <m:t>𝑞</m:t>
                      </m:r>
                      <m:d>
                        <m:dPr>
                          <m:ctrlPr>
                            <a:rPr lang="en-US" i="1">
                              <a:latin typeface="Cambria Math" panose="02040503050406030204" pitchFamily="18" charset="0"/>
                            </a:rPr>
                          </m:ctrlPr>
                        </m:dPr>
                        <m:e>
                          <m:r>
                            <a:rPr lang="en-US" i="1">
                              <a:latin typeface="Cambria Math" panose="02040503050406030204" pitchFamily="18" charset="0"/>
                            </a:rPr>
                            <m:t>𝜋</m:t>
                          </m:r>
                          <m:r>
                            <a:rPr lang="en-US" i="1">
                              <a:latin typeface="Cambria Math" panose="02040503050406030204" pitchFamily="18" charset="0"/>
                            </a:rPr>
                            <m:t>,</m:t>
                          </m:r>
                          <m:r>
                            <a:rPr lang="en-US" i="1">
                              <a:latin typeface="Cambria Math" panose="02040503050406030204" pitchFamily="18" charset="0"/>
                            </a:rPr>
                            <m:t>𝑑</m:t>
                          </m:r>
                        </m:e>
                      </m:d>
                      <m:r>
                        <a:rPr lang="en-US" i="1">
                          <a:latin typeface="Cambria Math" panose="02040503050406030204" pitchFamily="18" charset="0"/>
                        </a:rPr>
                        <m:t>=</m:t>
                      </m:r>
                      <m:nary>
                        <m:naryPr>
                          <m:chr m:val="∑"/>
                          <m:limLoc m:val="undOvr"/>
                          <m:supHide m:val="on"/>
                          <m:ctrlPr>
                            <a:rPr lang="en-US" i="1">
                              <a:latin typeface="Cambria Math" panose="02040503050406030204" pitchFamily="18" charset="0"/>
                            </a:rPr>
                          </m:ctrlPr>
                        </m:naryPr>
                        <m:sub>
                          <m:r>
                            <a:rPr lang="en-US" i="1">
                              <a:latin typeface="Cambria Math" panose="02040503050406030204" pitchFamily="18" charset="0"/>
                            </a:rPr>
                            <m:t>𝑔</m:t>
                          </m:r>
                          <m:r>
                            <a:rPr lang="en-US" i="1">
                              <a:latin typeface="Cambria Math" panose="02040503050406030204" pitchFamily="18" charset="0"/>
                            </a:rPr>
                            <m:t>∈</m:t>
                          </m:r>
                          <m:r>
                            <a:rPr lang="en-US" i="1">
                              <a:latin typeface="Cambria Math" panose="02040503050406030204" pitchFamily="18" charset="0"/>
                            </a:rPr>
                            <m:t>𝐺</m:t>
                          </m:r>
                        </m:sub>
                        <m:sup/>
                        <m:e>
                          <m:sSub>
                            <m:sSubPr>
                              <m:ctrlPr>
                                <a:rPr lang="en-US" i="1">
                                  <a:latin typeface="Cambria Math" panose="02040503050406030204" pitchFamily="18" charset="0"/>
                                </a:rPr>
                              </m:ctrlPr>
                            </m:sSubPr>
                            <m:e>
                              <m:r>
                                <a:rPr lang="en-US" i="1">
                                  <a:latin typeface="Cambria Math" panose="02040503050406030204" pitchFamily="18" charset="0"/>
                                </a:rPr>
                                <m:t>𝑚𝑖𝑛</m:t>
                              </m:r>
                            </m:e>
                            <m:sub/>
                          </m:sSub>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𝑔</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𝑔</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𝑔</m:t>
                                      </m:r>
                                    </m:sub>
                                  </m:sSub>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𝜋</m:t>
                                  </m:r>
                                </m:e>
                                <m:sup>
                                  <m:r>
                                    <a:rPr lang="en-US" i="1">
                                      <a:latin typeface="Cambria Math" panose="02040503050406030204" pitchFamily="18" charset="0"/>
                                    </a:rPr>
                                    <m:t>′</m:t>
                                  </m:r>
                                </m:sup>
                              </m:sSup>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𝑔</m:t>
                                  </m:r>
                                </m:sub>
                              </m:sSub>
                              <m:r>
                                <a:rPr lang="en-US" i="1">
                                  <a:latin typeface="Cambria Math" panose="02040503050406030204" pitchFamily="18" charset="0"/>
                                </a:rPr>
                                <m:t> </m:t>
                              </m:r>
                            </m:e>
                          </m:d>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m:t>
                              </m:r>
                              <m:r>
                                <a:rPr lang="en-US" i="1">
                                  <a:latin typeface="Cambria Math" panose="02040503050406030204" pitchFamily="18" charset="0"/>
                                </a:rPr>
                                <m:t>𝑝</m:t>
                              </m:r>
                            </m:e>
                            <m:sub>
                              <m:r>
                                <a:rPr lang="en-US" i="1">
                                  <a:latin typeface="Cambria Math" panose="02040503050406030204" pitchFamily="18" charset="0"/>
                                </a:rPr>
                                <m:t>𝑔</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𝑢</m:t>
                              </m:r>
                            </m:e>
                            <m:sub>
                              <m:r>
                                <a:rPr lang="en-US" i="1">
                                  <a:latin typeface="Cambria Math" panose="02040503050406030204" pitchFamily="18" charset="0"/>
                                </a:rPr>
                                <m:t>𝑔</m:t>
                              </m:r>
                            </m:sub>
                          </m:sSub>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Χ</m:t>
                              </m:r>
                            </m:e>
                            <m:sub>
                              <m:r>
                                <a:rPr lang="en-US" i="1">
                                  <a:latin typeface="Cambria Math" panose="02040503050406030204" pitchFamily="18" charset="0"/>
                                </a:rPr>
                                <m:t>𝑔</m:t>
                              </m:r>
                            </m:sub>
                          </m:sSub>
                          <m:r>
                            <a:rPr lang="en-US" i="1">
                              <a:latin typeface="Cambria Math" panose="02040503050406030204" pitchFamily="18" charset="0"/>
                            </a:rPr>
                            <m:t>]</m:t>
                          </m:r>
                        </m:e>
                      </m:nary>
                      <m:r>
                        <m:rPr>
                          <m:nor/>
                        </m:rPr>
                        <a:rPr lang="en-US" dirty="0"/>
                        <m:t>}  +</m:t>
                      </m:r>
                      <m:sSup>
                        <m:sSupPr>
                          <m:ctrlPr>
                            <a:rPr lang="en-US" i="1">
                              <a:latin typeface="Cambria Math" panose="02040503050406030204" pitchFamily="18" charset="0"/>
                            </a:rPr>
                          </m:ctrlPr>
                        </m:sSupPr>
                        <m:e>
                          <m:r>
                            <a:rPr lang="en-US" i="1">
                              <a:latin typeface="Cambria Math" panose="02040503050406030204" pitchFamily="18" charset="0"/>
                            </a:rPr>
                            <m:t>𝜋</m:t>
                          </m:r>
                        </m:e>
                        <m:sup>
                          <m:r>
                            <a:rPr lang="en-US" i="1">
                              <a:latin typeface="Cambria Math" panose="02040503050406030204" pitchFamily="18" charset="0"/>
                            </a:rPr>
                            <m:t>′</m:t>
                          </m:r>
                        </m:sup>
                      </m:sSup>
                      <m:r>
                        <a:rPr lang="en-US" i="1">
                          <a:latin typeface="Cambria Math" panose="02040503050406030204" pitchFamily="18" charset="0"/>
                        </a:rPr>
                        <m:t>𝑑</m:t>
                      </m:r>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3670607" y="1043618"/>
                <a:ext cx="5308140" cy="1528432"/>
              </a:xfrm>
              <a:prstGeom prst="rect">
                <a:avLst/>
              </a:prstGeom>
              <a:blipFill>
                <a:blip r:embed="rId3"/>
                <a:stretch>
                  <a:fillRect l="-1256" t="-4297"/>
                </a:stretch>
              </a:blipFill>
              <a:ln w="28575">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988089" y="3042532"/>
                <a:ext cx="7990658" cy="902555"/>
              </a:xfrm>
              <a:prstGeom prst="rect">
                <a:avLst/>
              </a:prstGeom>
              <a:noFill/>
              <a:ln w="28575">
                <a:solidFill>
                  <a:schemeClr val="accent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𝐿</m:t>
                          </m:r>
                          <m:r>
                            <a:rPr lang="en-US" i="1">
                              <a:latin typeface="Cambria Math" panose="02040503050406030204" pitchFamily="18" charset="0"/>
                            </a:rPr>
                            <m:t>_</m:t>
                          </m:r>
                          <m:r>
                            <a:rPr lang="en-US" i="1">
                              <a:latin typeface="Cambria Math" panose="02040503050406030204" pitchFamily="18" charset="0"/>
                            </a:rPr>
                            <m:t>𝑅𝑒𝑙𝑎𝑥</m:t>
                          </m:r>
                          <m:r>
                            <a:rPr lang="en-US" i="1">
                              <a:latin typeface="Cambria Math" panose="02040503050406030204" pitchFamily="18" charset="0"/>
                            </a:rPr>
                            <m:t>=</m:t>
                          </m:r>
                          <m:r>
                            <a:rPr lang="en-US" i="1">
                              <a:latin typeface="Cambria Math" panose="02040503050406030204" pitchFamily="18" charset="0"/>
                            </a:rPr>
                            <m:t>𝑀𝑎𝑥</m:t>
                          </m:r>
                        </m:e>
                        <m:sub>
                          <m:r>
                            <a:rPr lang="en-US" i="1">
                              <a:latin typeface="Cambria Math" panose="02040503050406030204" pitchFamily="18" charset="0"/>
                              <a:ea typeface="Cambria Math" panose="02040503050406030204" pitchFamily="18" charset="0"/>
                            </a:rPr>
                            <m:t>𝜋</m:t>
                          </m:r>
                        </m:sub>
                      </m:sSub>
                      <m:r>
                        <a:rPr lang="en-US" i="1">
                          <a:latin typeface="Cambria Math" panose="02040503050406030204" pitchFamily="18" charset="0"/>
                        </a:rPr>
                        <m:t>𝑞</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𝜋</m:t>
                          </m:r>
                        </m:e>
                      </m:d>
                    </m:oMath>
                  </m:oMathPara>
                </a14:m>
                <a:endParaRPr lang="en-US" dirty="0"/>
              </a:p>
              <a:p>
                <a:pPr/>
                <a14:m>
                  <m:oMathPara xmlns:m="http://schemas.openxmlformats.org/officeDocument/2006/math">
                    <m:oMathParaPr>
                      <m:jc m:val="left"/>
                    </m:oMathParaPr>
                    <m:oMath xmlns:m="http://schemas.openxmlformats.org/officeDocument/2006/math">
                      <m:r>
                        <a:rPr lang="en-US" sz="1600" i="1">
                          <a:latin typeface="Cambria Math" panose="02040503050406030204" pitchFamily="18" charset="0"/>
                        </a:rPr>
                        <m:t>  </m:t>
                      </m:r>
                      <m:r>
                        <a:rPr lang="en-US" sz="1600" i="1">
                          <a:latin typeface="Cambria Math" panose="02040503050406030204" pitchFamily="18" charset="0"/>
                        </a:rPr>
                        <m:t>𝑠</m:t>
                      </m:r>
                      <m:r>
                        <a:rPr lang="en-US" sz="1600" i="1">
                          <a:latin typeface="Cambria Math" panose="02040503050406030204" pitchFamily="18" charset="0"/>
                        </a:rPr>
                        <m:t>.</m:t>
                      </m:r>
                      <m:r>
                        <a:rPr lang="en-US" sz="1600" i="1">
                          <a:latin typeface="Cambria Math" panose="02040503050406030204" pitchFamily="18" charset="0"/>
                        </a:rPr>
                        <m:t>𝑡</m:t>
                      </m:r>
                      <m:r>
                        <a:rPr lang="en-US" sz="1600" i="1">
                          <a:latin typeface="Cambria Math" panose="02040503050406030204" pitchFamily="18" charset="0"/>
                        </a:rPr>
                        <m:t>.    </m:t>
                      </m:r>
                      <m:r>
                        <a:rPr lang="en-US" sz="1600" i="1">
                          <a:latin typeface="Cambria Math" panose="02040503050406030204" pitchFamily="18" charset="0"/>
                        </a:rPr>
                        <m:t>𝑞</m:t>
                      </m:r>
                      <m:d>
                        <m:dPr>
                          <m:ctrlPr>
                            <a:rPr lang="en-US" sz="1600" i="1">
                              <a:latin typeface="Cambria Math" panose="02040503050406030204" pitchFamily="18" charset="0"/>
                            </a:rPr>
                          </m:ctrlPr>
                        </m:dPr>
                        <m:e>
                          <m:r>
                            <a:rPr lang="en-US" sz="1600" i="1">
                              <a:latin typeface="Cambria Math" panose="02040503050406030204" pitchFamily="18" charset="0"/>
                              <a:ea typeface="Cambria Math" panose="02040503050406030204" pitchFamily="18" charset="0"/>
                            </a:rPr>
                            <m:t>𝜋</m:t>
                          </m:r>
                        </m:e>
                      </m:d>
                      <m:r>
                        <a:rPr lang="en-US" sz="1600" i="1">
                          <a:latin typeface="Cambria Math" panose="02040503050406030204" pitchFamily="18" charset="0"/>
                          <a:ea typeface="Cambria Math" panose="02040503050406030204" pitchFamily="18" charset="0"/>
                        </a:rPr>
                        <m:t>=</m:t>
                      </m:r>
                      <m:nary>
                        <m:naryPr>
                          <m:chr m:val="∑"/>
                          <m:limLoc m:val="undOvr"/>
                          <m:supHide m:val="on"/>
                          <m:ctrlPr>
                            <a:rPr lang="en-US" sz="1600" i="1">
                              <a:latin typeface="Cambria Math" panose="02040503050406030204" pitchFamily="18" charset="0"/>
                            </a:rPr>
                          </m:ctrlPr>
                        </m:naryPr>
                        <m:sub>
                          <m:r>
                            <a:rPr lang="en-US" sz="1600" i="1">
                              <a:latin typeface="Cambria Math" panose="02040503050406030204" pitchFamily="18" charset="0"/>
                            </a:rPr>
                            <m:t>𝑔</m:t>
                          </m:r>
                          <m:r>
                            <a:rPr lang="en-US" sz="1600" i="1">
                              <a:latin typeface="Cambria Math" panose="02040503050406030204" pitchFamily="18" charset="0"/>
                            </a:rPr>
                            <m:t>∈</m:t>
                          </m:r>
                          <m:r>
                            <a:rPr lang="en-US" sz="1600" i="1">
                              <a:latin typeface="Cambria Math" panose="02040503050406030204" pitchFamily="18" charset="0"/>
                            </a:rPr>
                            <m:t>𝐺</m:t>
                          </m:r>
                        </m:sub>
                        <m:sup/>
                        <m:e>
                          <m:r>
                            <a:rPr lang="en-US" sz="1600" b="0" i="1" smtClean="0">
                              <a:latin typeface="Cambria Math" panose="02040503050406030204" pitchFamily="18" charset="0"/>
                            </a:rPr>
                            <m:t>𝑚𝑖𝑛</m:t>
                          </m:r>
                          <m:d>
                            <m:dPr>
                              <m:begChr m:val="{"/>
                              <m:endChr m:val="|"/>
                              <m:ctrlPr>
                                <a:rPr lang="en-US" sz="1600" i="1">
                                  <a:latin typeface="Cambria Math" panose="02040503050406030204" pitchFamily="18" charset="0"/>
                                </a:rPr>
                              </m:ctrlPr>
                            </m:dPr>
                            <m:e>
                              <m:sSubSup>
                                <m:sSubSupPr>
                                  <m:ctrlPr>
                                    <a:rPr lang="en-US" sz="1600" i="1" smtClean="0">
                                      <a:solidFill>
                                        <a:srgbClr val="C00000"/>
                                      </a:solidFill>
                                      <a:latin typeface="Cambria Math" panose="02040503050406030204" pitchFamily="18" charset="0"/>
                                    </a:rPr>
                                  </m:ctrlPr>
                                </m:sSubSupPr>
                                <m:e>
                                  <m:r>
                                    <a:rPr lang="en-US" sz="1600" b="0" i="1" smtClean="0">
                                      <a:solidFill>
                                        <a:srgbClr val="C00000"/>
                                      </a:solidFill>
                                      <a:latin typeface="Cambria Math" panose="02040503050406030204" pitchFamily="18" charset="0"/>
                                    </a:rPr>
                                    <m:t>𝐶</m:t>
                                  </m:r>
                                </m:e>
                                <m:sub>
                                  <m:r>
                                    <a:rPr lang="en-US" sz="1600" b="0" i="1" smtClean="0">
                                      <a:solidFill>
                                        <a:srgbClr val="C00000"/>
                                      </a:solidFill>
                                      <a:latin typeface="Cambria Math" panose="02040503050406030204" pitchFamily="18" charset="0"/>
                                    </a:rPr>
                                    <m:t>𝑔</m:t>
                                  </m:r>
                                </m:sub>
                                <m:sup>
                                  <m:r>
                                    <a:rPr lang="en-US" sz="1600" b="0" i="1" smtClean="0">
                                      <a:solidFill>
                                        <a:srgbClr val="C00000"/>
                                      </a:solidFill>
                                      <a:latin typeface="Cambria Math" panose="02040503050406030204" pitchFamily="18" charset="0"/>
                                    </a:rPr>
                                    <m:t>∗∗</m:t>
                                  </m:r>
                                </m:sup>
                              </m:sSubSup>
                              <m:d>
                                <m:dPr>
                                  <m:ctrlPr>
                                    <a:rPr lang="en-US" sz="1600" i="1">
                                      <a:solidFill>
                                        <a:srgbClr val="C00000"/>
                                      </a:solidFill>
                                      <a:latin typeface="Cambria Math" panose="02040503050406030204" pitchFamily="18" charset="0"/>
                                    </a:rPr>
                                  </m:ctrlPr>
                                </m:dPr>
                                <m:e>
                                  <m:sSub>
                                    <m:sSubPr>
                                      <m:ctrlPr>
                                        <a:rPr lang="en-US" sz="1600" i="1">
                                          <a:solidFill>
                                            <a:srgbClr val="C00000"/>
                                          </a:solidFill>
                                          <a:latin typeface="Cambria Math" panose="02040503050406030204" pitchFamily="18" charset="0"/>
                                        </a:rPr>
                                      </m:ctrlPr>
                                    </m:sSubPr>
                                    <m:e>
                                      <m:r>
                                        <a:rPr lang="en-US" sz="1600" i="1">
                                          <a:solidFill>
                                            <a:srgbClr val="C00000"/>
                                          </a:solidFill>
                                          <a:latin typeface="Cambria Math" panose="02040503050406030204" pitchFamily="18" charset="0"/>
                                        </a:rPr>
                                        <m:t>𝑝</m:t>
                                      </m:r>
                                    </m:e>
                                    <m:sub>
                                      <m:r>
                                        <a:rPr lang="en-US" sz="1600" i="1">
                                          <a:solidFill>
                                            <a:srgbClr val="C00000"/>
                                          </a:solidFill>
                                          <a:latin typeface="Cambria Math" panose="02040503050406030204" pitchFamily="18" charset="0"/>
                                        </a:rPr>
                                        <m:t>𝑔</m:t>
                                      </m:r>
                                    </m:sub>
                                  </m:sSub>
                                  <m:r>
                                    <a:rPr lang="en-US" sz="1600" i="1">
                                      <a:solidFill>
                                        <a:srgbClr val="C00000"/>
                                      </a:solidFill>
                                      <a:latin typeface="Cambria Math" panose="02040503050406030204" pitchFamily="18" charset="0"/>
                                    </a:rPr>
                                    <m:t>,</m:t>
                                  </m:r>
                                  <m:sSub>
                                    <m:sSubPr>
                                      <m:ctrlPr>
                                        <a:rPr lang="en-US" sz="1600" i="1">
                                          <a:solidFill>
                                            <a:srgbClr val="C00000"/>
                                          </a:solidFill>
                                          <a:latin typeface="Cambria Math" panose="02040503050406030204" pitchFamily="18" charset="0"/>
                                        </a:rPr>
                                      </m:ctrlPr>
                                    </m:sSubPr>
                                    <m:e>
                                      <m:r>
                                        <a:rPr lang="en-US" sz="1600" i="1">
                                          <a:solidFill>
                                            <a:srgbClr val="C00000"/>
                                          </a:solidFill>
                                          <a:latin typeface="Cambria Math" panose="02040503050406030204" pitchFamily="18" charset="0"/>
                                        </a:rPr>
                                        <m:t>𝑢</m:t>
                                      </m:r>
                                    </m:e>
                                    <m:sub>
                                      <m:r>
                                        <a:rPr lang="en-US" sz="1600" i="1">
                                          <a:solidFill>
                                            <a:srgbClr val="C00000"/>
                                          </a:solidFill>
                                          <a:latin typeface="Cambria Math" panose="02040503050406030204" pitchFamily="18" charset="0"/>
                                        </a:rPr>
                                        <m:t>𝑔</m:t>
                                      </m:r>
                                    </m:sub>
                                  </m:sSub>
                                </m:e>
                              </m:d>
                              <m:r>
                                <a:rPr lang="en-US" sz="1600" i="1">
                                  <a:latin typeface="Cambria Math" panose="02040503050406030204" pitchFamily="18" charset="0"/>
                                </a:rPr>
                                <m:t>−</m:t>
                              </m:r>
                              <m:sSup>
                                <m:sSupPr>
                                  <m:ctrlPr>
                                    <a:rPr lang="en-US" sz="1600" i="1">
                                      <a:latin typeface="Cambria Math" panose="02040503050406030204" pitchFamily="18" charset="0"/>
                                    </a:rPr>
                                  </m:ctrlPr>
                                </m:sSupPr>
                                <m:e>
                                  <m:r>
                                    <a:rPr lang="en-US" sz="1600" i="1">
                                      <a:latin typeface="Cambria Math" panose="02040503050406030204" pitchFamily="18" charset="0"/>
                                    </a:rPr>
                                    <m:t>𝜋</m:t>
                                  </m:r>
                                </m:e>
                                <m:sup>
                                  <m:r>
                                    <a:rPr lang="en-US" sz="1600" i="1">
                                      <a:latin typeface="Cambria Math" panose="02040503050406030204" pitchFamily="18" charset="0"/>
                                    </a:rPr>
                                    <m:t>′</m:t>
                                  </m:r>
                                </m:sup>
                              </m:sSup>
                              <m:sSub>
                                <m:sSubPr>
                                  <m:ctrlPr>
                                    <a:rPr lang="en-US" sz="1600" i="1">
                                      <a:latin typeface="Cambria Math" panose="02040503050406030204" pitchFamily="18" charset="0"/>
                                    </a:rPr>
                                  </m:ctrlPr>
                                </m:sSubPr>
                                <m:e>
                                  <m:r>
                                    <a:rPr lang="en-US" sz="1600" i="1">
                                      <a:latin typeface="Cambria Math" panose="02040503050406030204" pitchFamily="18" charset="0"/>
                                    </a:rPr>
                                    <m:t>𝑝</m:t>
                                  </m:r>
                                </m:e>
                                <m:sub>
                                  <m:r>
                                    <a:rPr lang="en-US" sz="1600" i="1">
                                      <a:latin typeface="Cambria Math" panose="02040503050406030204" pitchFamily="18" charset="0"/>
                                    </a:rPr>
                                    <m:t>𝑔</m:t>
                                  </m:r>
                                </m:sub>
                              </m:sSub>
                              <m:r>
                                <a:rPr lang="en-US" sz="1600" i="1">
                                  <a:latin typeface="Cambria Math" panose="02040503050406030204" pitchFamily="18" charset="0"/>
                                </a:rPr>
                                <m:t> </m:t>
                              </m:r>
                            </m:e>
                          </m:d>
                          <m:r>
                            <a:rPr lang="en-US" sz="1600" i="1">
                              <a:latin typeface="Cambria Math" panose="02040503050406030204" pitchFamily="18" charset="0"/>
                            </a:rPr>
                            <m:t> </m:t>
                          </m:r>
                          <m:sSub>
                            <m:sSubPr>
                              <m:ctrlPr>
                                <a:rPr lang="en-US" sz="1600" i="1" smtClean="0">
                                  <a:solidFill>
                                    <a:srgbClr val="C00000"/>
                                  </a:solidFill>
                                  <a:latin typeface="Cambria Math" panose="02040503050406030204" pitchFamily="18" charset="0"/>
                                </a:rPr>
                              </m:ctrlPr>
                            </m:sSubPr>
                            <m:e>
                              <m:r>
                                <a:rPr lang="en-US" sz="1600" i="1">
                                  <a:solidFill>
                                    <a:srgbClr val="C00000"/>
                                  </a:solidFill>
                                  <a:latin typeface="Cambria Math" panose="02040503050406030204" pitchFamily="18" charset="0"/>
                                </a:rPr>
                                <m:t>(</m:t>
                              </m:r>
                              <m:r>
                                <a:rPr lang="en-US" sz="1600" i="1">
                                  <a:solidFill>
                                    <a:srgbClr val="C00000"/>
                                  </a:solidFill>
                                  <a:latin typeface="Cambria Math" panose="02040503050406030204" pitchFamily="18" charset="0"/>
                                </a:rPr>
                                <m:t>𝑝</m:t>
                              </m:r>
                            </m:e>
                            <m:sub>
                              <m:r>
                                <a:rPr lang="en-US" sz="1600" i="1">
                                  <a:solidFill>
                                    <a:srgbClr val="C00000"/>
                                  </a:solidFill>
                                  <a:latin typeface="Cambria Math" panose="02040503050406030204" pitchFamily="18" charset="0"/>
                                </a:rPr>
                                <m:t>𝑔</m:t>
                              </m:r>
                            </m:sub>
                          </m:sSub>
                          <m:r>
                            <a:rPr lang="en-US" sz="1600" i="1">
                              <a:solidFill>
                                <a:srgbClr val="C00000"/>
                              </a:solidFill>
                              <a:latin typeface="Cambria Math" panose="02040503050406030204" pitchFamily="18" charset="0"/>
                            </a:rPr>
                            <m:t>,</m:t>
                          </m:r>
                          <m:sSub>
                            <m:sSubPr>
                              <m:ctrlPr>
                                <a:rPr lang="en-US" sz="1600" i="1">
                                  <a:solidFill>
                                    <a:srgbClr val="C00000"/>
                                  </a:solidFill>
                                  <a:latin typeface="Cambria Math" panose="02040503050406030204" pitchFamily="18" charset="0"/>
                                </a:rPr>
                              </m:ctrlPr>
                            </m:sSubPr>
                            <m:e>
                              <m:r>
                                <a:rPr lang="en-US" sz="1600" i="1" smtClean="0">
                                  <a:solidFill>
                                    <a:srgbClr val="C00000"/>
                                  </a:solidFill>
                                  <a:latin typeface="Cambria Math" panose="02040503050406030204" pitchFamily="18" charset="0"/>
                                </a:rPr>
                                <m:t>𝑢</m:t>
                              </m:r>
                            </m:e>
                            <m:sub>
                              <m:r>
                                <a:rPr lang="en-US" sz="1600" i="1">
                                  <a:solidFill>
                                    <a:srgbClr val="C00000"/>
                                  </a:solidFill>
                                  <a:latin typeface="Cambria Math" panose="02040503050406030204" pitchFamily="18" charset="0"/>
                                </a:rPr>
                                <m:t>𝑔</m:t>
                              </m:r>
                            </m:sub>
                          </m:sSub>
                          <m:r>
                            <a:rPr lang="en-US" sz="1600" i="1">
                              <a:solidFill>
                                <a:srgbClr val="C00000"/>
                              </a:solidFill>
                              <a:latin typeface="Cambria Math" panose="02040503050406030204" pitchFamily="18" charset="0"/>
                            </a:rPr>
                            <m:t>)∈</m:t>
                          </m:r>
                          <m:r>
                            <a:rPr lang="en-US" sz="1600" b="0" i="1" smtClean="0">
                              <a:solidFill>
                                <a:srgbClr val="C00000"/>
                              </a:solidFill>
                              <a:latin typeface="Cambria Math" panose="02040503050406030204" pitchFamily="18" charset="0"/>
                            </a:rPr>
                            <m:t>𝑐𝑜𝑛𝑣</m:t>
                          </m:r>
                          <m:d>
                            <m:dPr>
                              <m:ctrlPr>
                                <a:rPr lang="en-US" sz="1600" b="0" i="1" smtClean="0">
                                  <a:solidFill>
                                    <a:srgbClr val="C00000"/>
                                  </a:solidFill>
                                  <a:latin typeface="Cambria Math" panose="02040503050406030204" pitchFamily="18" charset="0"/>
                                </a:rPr>
                              </m:ctrlPr>
                            </m:dPr>
                            <m:e>
                              <m:sSub>
                                <m:sSubPr>
                                  <m:ctrlPr>
                                    <a:rPr lang="en-US" sz="1600" i="1">
                                      <a:solidFill>
                                        <a:srgbClr val="C00000"/>
                                      </a:solidFill>
                                      <a:latin typeface="Cambria Math" panose="02040503050406030204" pitchFamily="18" charset="0"/>
                                    </a:rPr>
                                  </m:ctrlPr>
                                </m:sSubPr>
                                <m:e>
                                  <m:r>
                                    <m:rPr>
                                      <m:sty m:val="p"/>
                                    </m:rPr>
                                    <a:rPr lang="en-US" sz="1600">
                                      <a:solidFill>
                                        <a:srgbClr val="C00000"/>
                                      </a:solidFill>
                                      <a:latin typeface="Cambria Math" panose="02040503050406030204" pitchFamily="18" charset="0"/>
                                    </a:rPr>
                                    <m:t>Χ</m:t>
                                  </m:r>
                                </m:e>
                                <m:sub>
                                  <m:r>
                                    <a:rPr lang="en-US" sz="1600" i="1">
                                      <a:solidFill>
                                        <a:srgbClr val="C00000"/>
                                      </a:solidFill>
                                      <a:latin typeface="Cambria Math" panose="02040503050406030204" pitchFamily="18" charset="0"/>
                                    </a:rPr>
                                    <m:t>𝑔</m:t>
                                  </m:r>
                                </m:sub>
                              </m:sSub>
                            </m:e>
                          </m:d>
                          <m:r>
                            <a:rPr lang="en-US" sz="1600" b="0" i="1" smtClean="0">
                              <a:solidFill>
                                <a:srgbClr val="C00000"/>
                              </a:solidFill>
                              <a:latin typeface="Cambria Math" panose="02040503050406030204" pitchFamily="18" charset="0"/>
                            </a:rPr>
                            <m:t>,</m:t>
                          </m:r>
                          <m:r>
                            <a:rPr lang="en-US" sz="1600" b="0" i="1">
                              <a:solidFill>
                                <a:srgbClr val="C00000"/>
                              </a:solidFill>
                              <a:latin typeface="Cambria Math" panose="02040503050406030204" pitchFamily="18" charset="0"/>
                              <a:ea typeface="Cambria Math" panose="02040503050406030204" pitchFamily="18" charset="0"/>
                            </a:rPr>
                            <m:t>0</m:t>
                          </m:r>
                          <m:r>
                            <a:rPr lang="en-US" sz="1600" b="1" i="1">
                              <a:solidFill>
                                <a:srgbClr val="C00000"/>
                              </a:solidFill>
                              <a:latin typeface="Cambria Math" panose="02040503050406030204" pitchFamily="18" charset="0"/>
                              <a:ea typeface="Cambria Math" panose="02040503050406030204" pitchFamily="18" charset="0"/>
                            </a:rPr>
                            <m:t>≤</m:t>
                          </m:r>
                          <m:sSub>
                            <m:sSubPr>
                              <m:ctrlPr>
                                <a:rPr lang="en-US" sz="1600" i="1">
                                  <a:solidFill>
                                    <a:srgbClr val="C00000"/>
                                  </a:solidFill>
                                  <a:latin typeface="Cambria Math" panose="02040503050406030204" pitchFamily="18" charset="0"/>
                                </a:rPr>
                              </m:ctrlPr>
                            </m:sSubPr>
                            <m:e>
                              <m:r>
                                <a:rPr lang="en-US" sz="1600" i="1">
                                  <a:solidFill>
                                    <a:srgbClr val="C00000"/>
                                  </a:solidFill>
                                  <a:latin typeface="Cambria Math" panose="02040503050406030204" pitchFamily="18" charset="0"/>
                                </a:rPr>
                                <m:t>𝑢</m:t>
                              </m:r>
                            </m:e>
                            <m:sub>
                              <m:r>
                                <a:rPr lang="en-US" sz="1600" i="1">
                                  <a:solidFill>
                                    <a:srgbClr val="C00000"/>
                                  </a:solidFill>
                                  <a:latin typeface="Cambria Math" panose="02040503050406030204" pitchFamily="18" charset="0"/>
                                </a:rPr>
                                <m:t>𝑔</m:t>
                              </m:r>
                            </m:sub>
                          </m:sSub>
                          <m:r>
                            <a:rPr lang="en-US" sz="1600" b="1" i="1">
                              <a:solidFill>
                                <a:srgbClr val="C00000"/>
                              </a:solidFill>
                              <a:latin typeface="Cambria Math" panose="02040503050406030204" pitchFamily="18" charset="0"/>
                              <a:ea typeface="Cambria Math" panose="02040503050406030204" pitchFamily="18" charset="0"/>
                            </a:rPr>
                            <m:t>≤</m:t>
                          </m:r>
                          <m:r>
                            <a:rPr lang="en-US" sz="1600" b="0" i="1" smtClean="0">
                              <a:solidFill>
                                <a:srgbClr val="C00000"/>
                              </a:solidFill>
                              <a:latin typeface="Cambria Math" panose="02040503050406030204" pitchFamily="18" charset="0"/>
                              <a:ea typeface="Cambria Math" panose="02040503050406030204" pitchFamily="18" charset="0"/>
                            </a:rPr>
                            <m:t>1</m:t>
                          </m:r>
                          <m:r>
                            <a:rPr lang="en-US" sz="1600" i="1">
                              <a:latin typeface="Cambria Math" panose="02040503050406030204" pitchFamily="18" charset="0"/>
                            </a:rPr>
                            <m:t>]</m:t>
                          </m:r>
                        </m:e>
                      </m:nary>
                      <m:r>
                        <m:rPr>
                          <m:nor/>
                        </m:rPr>
                        <a:rPr lang="en-US" sz="1600" dirty="0"/>
                        <m:t>}  +</m:t>
                      </m:r>
                      <m:sSup>
                        <m:sSupPr>
                          <m:ctrlPr>
                            <a:rPr lang="en-US" sz="1600" i="1">
                              <a:latin typeface="Cambria Math" panose="02040503050406030204" pitchFamily="18" charset="0"/>
                            </a:rPr>
                          </m:ctrlPr>
                        </m:sSupPr>
                        <m:e>
                          <m:r>
                            <a:rPr lang="en-US" sz="1600" i="1">
                              <a:latin typeface="Cambria Math" panose="02040503050406030204" pitchFamily="18" charset="0"/>
                            </a:rPr>
                            <m:t>𝜋</m:t>
                          </m:r>
                        </m:e>
                        <m:sup>
                          <m:r>
                            <a:rPr lang="en-US" sz="1600" i="1">
                              <a:latin typeface="Cambria Math" panose="02040503050406030204" pitchFamily="18" charset="0"/>
                            </a:rPr>
                            <m:t>′</m:t>
                          </m:r>
                        </m:sup>
                      </m:sSup>
                      <m:r>
                        <a:rPr lang="en-US" sz="1600" i="1">
                          <a:latin typeface="Cambria Math" panose="02040503050406030204" pitchFamily="18" charset="0"/>
                        </a:rPr>
                        <m:t>𝑑</m:t>
                      </m:r>
                    </m:oMath>
                  </m:oMathPara>
                </a14:m>
                <a:endParaRPr lang="en-US" sz="1600" i="1" dirty="0">
                  <a:latin typeface="Cambria Math" panose="02040503050406030204" pitchFamily="18" charset="0"/>
                  <a:ea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988089" y="3042532"/>
                <a:ext cx="7990658" cy="902555"/>
              </a:xfrm>
              <a:prstGeom prst="rect">
                <a:avLst/>
              </a:prstGeom>
              <a:blipFill>
                <a:blip r:embed="rId4"/>
                <a:stretch>
                  <a:fillRect/>
                </a:stretch>
              </a:blipFill>
              <a:ln w="28575">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43103" y="878493"/>
                <a:ext cx="3357547" cy="2078198"/>
              </a:xfrm>
              <a:prstGeom prst="rect">
                <a:avLst/>
              </a:prstGeom>
              <a:noFill/>
              <a:ln w="28575">
                <a:solidFill>
                  <a:schemeClr val="accent1"/>
                </a:solidFill>
              </a:ln>
            </p:spPr>
            <p:txBody>
              <a:bodyPr wrap="square" lIns="0" tIns="0" rIns="0" bIns="0" rtlCol="0">
                <a:spAutoFit/>
              </a:bodyPr>
              <a:lstStyle/>
              <a:p>
                <a:r>
                  <a:rPr lang="en-US" i="1" dirty="0">
                    <a:latin typeface="Arial" panose="020B0604020202020204" pitchFamily="34" charset="0"/>
                    <a:cs typeface="Arial" panose="020B0604020202020204" pitchFamily="34" charset="0"/>
                  </a:rPr>
                  <a:t> UCED  LP relaxation (LIP):</a:t>
                </a:r>
              </a:p>
              <a:p>
                <a:pP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𝑣</m:t>
                      </m:r>
                      <m:r>
                        <a:rPr lang="en-US" sz="1600" b="0" i="1" smtClean="0">
                          <a:latin typeface="Cambria Math" panose="02040503050406030204" pitchFamily="18" charset="0"/>
                        </a:rPr>
                        <m:t>_</m:t>
                      </m:r>
                      <m:r>
                        <a:rPr lang="en-US" sz="1600" b="0" i="1" smtClean="0">
                          <a:latin typeface="Cambria Math" panose="02040503050406030204" pitchFamily="18" charset="0"/>
                        </a:rPr>
                        <m:t>𝑟𝑒𝑙</m:t>
                      </m:r>
                      <m:d>
                        <m:dPr>
                          <m:ctrlPr>
                            <a:rPr lang="en-US" sz="1600" i="1">
                              <a:latin typeface="Cambria Math" panose="02040503050406030204" pitchFamily="18" charset="0"/>
                            </a:rPr>
                          </m:ctrlPr>
                        </m:dPr>
                        <m:e>
                          <m:r>
                            <a:rPr lang="en-US" sz="1600" b="0" i="1" smtClean="0">
                              <a:latin typeface="Cambria Math" panose="02040503050406030204" pitchFamily="18" charset="0"/>
                            </a:rPr>
                            <m:t>𝑑</m:t>
                          </m:r>
                        </m:e>
                      </m:d>
                      <m:r>
                        <a:rPr lang="en-US" sz="1600" i="1">
                          <a:latin typeface="Cambria Math" panose="02040503050406030204" pitchFamily="18" charset="0"/>
                        </a:rPr>
                        <m:t>=</m:t>
                      </m:r>
                      <m:sSub>
                        <m:sSubPr>
                          <m:ctrlPr>
                            <a:rPr lang="en-US" sz="1600" i="1">
                              <a:latin typeface="Cambria Math" panose="02040503050406030204" pitchFamily="18" charset="0"/>
                              <a:ea typeface="SimSun" panose="02010600030101010101" pitchFamily="2" charset="-122"/>
                            </a:rPr>
                          </m:ctrlPr>
                        </m:sSubPr>
                        <m:e>
                          <m:r>
                            <a:rPr lang="en-US" sz="1600" i="1">
                              <a:latin typeface="Cambria Math" panose="02040503050406030204" pitchFamily="18" charset="0"/>
                              <a:ea typeface="SimSun" panose="02010600030101010101" pitchFamily="2" charset="-122"/>
                            </a:rPr>
                            <m:t>𝑚𝑖𝑛</m:t>
                          </m:r>
                        </m:e>
                        <m:sub/>
                      </m:sSub>
                      <m:nary>
                        <m:naryPr>
                          <m:chr m:val="∑"/>
                          <m:limLoc m:val="undOvr"/>
                          <m:supHide m:val="on"/>
                          <m:ctrlPr>
                            <a:rPr lang="en-US" sz="1600" i="1">
                              <a:latin typeface="Cambria Math" panose="02040503050406030204" pitchFamily="18" charset="0"/>
                              <a:ea typeface="SimSun" panose="02010600030101010101" pitchFamily="2" charset="-122"/>
                            </a:rPr>
                          </m:ctrlPr>
                        </m:naryPr>
                        <m:sub>
                          <m:r>
                            <a:rPr lang="en-US" sz="1600" i="1">
                              <a:latin typeface="Cambria Math" panose="02040503050406030204" pitchFamily="18" charset="0"/>
                              <a:ea typeface="SimSun" panose="02010600030101010101" pitchFamily="2" charset="-122"/>
                            </a:rPr>
                            <m:t>𝑔</m:t>
                          </m:r>
                          <m:r>
                            <a:rPr lang="en-US" sz="1600" i="1">
                              <a:latin typeface="Cambria Math" panose="02040503050406030204" pitchFamily="18" charset="0"/>
                              <a:ea typeface="SimSun" panose="02010600030101010101" pitchFamily="2" charset="-122"/>
                            </a:rPr>
                            <m:t>∈</m:t>
                          </m:r>
                          <m:r>
                            <a:rPr lang="en-US" sz="1600" i="1">
                              <a:latin typeface="Cambria Math" panose="02040503050406030204" pitchFamily="18" charset="0"/>
                              <a:ea typeface="SimSun" panose="02010600030101010101" pitchFamily="2" charset="-122"/>
                            </a:rPr>
                            <m:t>𝐺</m:t>
                          </m:r>
                        </m:sub>
                        <m:sup/>
                        <m:e>
                          <m:sSubSup>
                            <m:sSubSupPr>
                              <m:ctrlPr>
                                <a:rPr lang="en-US" sz="1600" i="1">
                                  <a:solidFill>
                                    <a:srgbClr val="C00000"/>
                                  </a:solidFill>
                                  <a:latin typeface="Cambria Math" panose="02040503050406030204" pitchFamily="18" charset="0"/>
                                </a:rPr>
                              </m:ctrlPr>
                            </m:sSubSupPr>
                            <m:e>
                              <m:r>
                                <a:rPr lang="en-US" sz="1600" i="1">
                                  <a:solidFill>
                                    <a:srgbClr val="C00000"/>
                                  </a:solidFill>
                                  <a:latin typeface="Cambria Math" panose="02040503050406030204" pitchFamily="18" charset="0"/>
                                </a:rPr>
                                <m:t>𝐶</m:t>
                              </m:r>
                            </m:e>
                            <m:sub>
                              <m:r>
                                <a:rPr lang="en-US" sz="1600" i="1">
                                  <a:solidFill>
                                    <a:srgbClr val="C00000"/>
                                  </a:solidFill>
                                  <a:latin typeface="Cambria Math" panose="02040503050406030204" pitchFamily="18" charset="0"/>
                                </a:rPr>
                                <m:t>𝑔</m:t>
                              </m:r>
                            </m:sub>
                            <m:sup>
                              <m:r>
                                <a:rPr lang="en-US" sz="1600" i="1">
                                  <a:solidFill>
                                    <a:srgbClr val="C00000"/>
                                  </a:solidFill>
                                  <a:latin typeface="Cambria Math" panose="02040503050406030204" pitchFamily="18" charset="0"/>
                                </a:rPr>
                                <m:t>∗∗</m:t>
                              </m:r>
                            </m:sup>
                          </m:sSubSup>
                          <m:d>
                            <m:dPr>
                              <m:ctrlPr>
                                <a:rPr lang="en-US" sz="1600" i="1">
                                  <a:solidFill>
                                    <a:srgbClr val="C00000"/>
                                  </a:solidFill>
                                  <a:latin typeface="Cambria Math" panose="02040503050406030204" pitchFamily="18" charset="0"/>
                                </a:rPr>
                              </m:ctrlPr>
                            </m:dPr>
                            <m:e>
                              <m:sSub>
                                <m:sSubPr>
                                  <m:ctrlPr>
                                    <a:rPr lang="en-US" sz="1600" i="1">
                                      <a:solidFill>
                                        <a:srgbClr val="C00000"/>
                                      </a:solidFill>
                                      <a:latin typeface="Cambria Math" panose="02040503050406030204" pitchFamily="18" charset="0"/>
                                    </a:rPr>
                                  </m:ctrlPr>
                                </m:sSubPr>
                                <m:e>
                                  <m:r>
                                    <a:rPr lang="en-US" sz="1600" i="1">
                                      <a:solidFill>
                                        <a:srgbClr val="C00000"/>
                                      </a:solidFill>
                                      <a:latin typeface="Cambria Math" panose="02040503050406030204" pitchFamily="18" charset="0"/>
                                    </a:rPr>
                                    <m:t>𝑝</m:t>
                                  </m:r>
                                </m:e>
                                <m:sub>
                                  <m:r>
                                    <a:rPr lang="en-US" sz="1600" i="1">
                                      <a:solidFill>
                                        <a:srgbClr val="C00000"/>
                                      </a:solidFill>
                                      <a:latin typeface="Cambria Math" panose="02040503050406030204" pitchFamily="18" charset="0"/>
                                    </a:rPr>
                                    <m:t>𝑔</m:t>
                                  </m:r>
                                </m:sub>
                              </m:sSub>
                              <m:r>
                                <a:rPr lang="en-US" sz="1600" i="1">
                                  <a:solidFill>
                                    <a:srgbClr val="C00000"/>
                                  </a:solidFill>
                                  <a:latin typeface="Cambria Math" panose="02040503050406030204" pitchFamily="18" charset="0"/>
                                </a:rPr>
                                <m:t>,</m:t>
                              </m:r>
                              <m:sSub>
                                <m:sSubPr>
                                  <m:ctrlPr>
                                    <a:rPr lang="en-US" sz="1600" i="1">
                                      <a:solidFill>
                                        <a:srgbClr val="C00000"/>
                                      </a:solidFill>
                                      <a:latin typeface="Cambria Math" panose="02040503050406030204" pitchFamily="18" charset="0"/>
                                    </a:rPr>
                                  </m:ctrlPr>
                                </m:sSubPr>
                                <m:e>
                                  <m:r>
                                    <a:rPr lang="en-US" sz="1600" i="1">
                                      <a:solidFill>
                                        <a:srgbClr val="C00000"/>
                                      </a:solidFill>
                                      <a:latin typeface="Cambria Math" panose="02040503050406030204" pitchFamily="18" charset="0"/>
                                    </a:rPr>
                                    <m:t>𝑢</m:t>
                                  </m:r>
                                </m:e>
                                <m:sub>
                                  <m:r>
                                    <a:rPr lang="en-US" sz="1600" i="1">
                                      <a:solidFill>
                                        <a:srgbClr val="C00000"/>
                                      </a:solidFill>
                                      <a:latin typeface="Cambria Math" panose="02040503050406030204" pitchFamily="18" charset="0"/>
                                    </a:rPr>
                                    <m:t>𝑔</m:t>
                                  </m:r>
                                </m:sub>
                              </m:sSub>
                            </m:e>
                          </m:d>
                        </m:e>
                      </m:nary>
                    </m:oMath>
                  </m:oMathPara>
                </a14:m>
                <a:endParaRPr lang="en-US" sz="1600" b="1" dirty="0"/>
              </a:p>
              <a:p>
                <a:pPr algn="ctr"/>
                <a14:m>
                  <m:oMathPara xmlns:m="http://schemas.openxmlformats.org/officeDocument/2006/math">
                    <m:oMathParaPr>
                      <m:jc m:val="centerGroup"/>
                    </m:oMathParaPr>
                    <m:oMath xmlns:m="http://schemas.openxmlformats.org/officeDocument/2006/math">
                      <m:r>
                        <a:rPr lang="en-US" sz="1600" i="1">
                          <a:latin typeface="Cambria Math" panose="02040503050406030204" pitchFamily="18" charset="0"/>
                        </a:rPr>
                        <m:t>  </m:t>
                      </m:r>
                      <m:r>
                        <a:rPr lang="en-US" sz="1600" i="1">
                          <a:latin typeface="Cambria Math" panose="02040503050406030204" pitchFamily="18" charset="0"/>
                        </a:rPr>
                        <m:t>𝑠</m:t>
                      </m:r>
                      <m:r>
                        <a:rPr lang="en-US" sz="1600" i="1">
                          <a:latin typeface="Cambria Math" panose="02040503050406030204" pitchFamily="18" charset="0"/>
                        </a:rPr>
                        <m:t>.</m:t>
                      </m:r>
                      <m:r>
                        <a:rPr lang="en-US" sz="1600" i="1">
                          <a:latin typeface="Cambria Math" panose="02040503050406030204" pitchFamily="18" charset="0"/>
                        </a:rPr>
                        <m:t>𝑡</m:t>
                      </m:r>
                      <m:nary>
                        <m:naryPr>
                          <m:chr m:val="∑"/>
                          <m:limLoc m:val="undOvr"/>
                          <m:supHide m:val="on"/>
                          <m:ctrlPr>
                            <a:rPr lang="en-US" sz="1600" i="1">
                              <a:latin typeface="Cambria Math" panose="02040503050406030204" pitchFamily="18" charset="0"/>
                              <a:ea typeface="SimSun" panose="02010600030101010101" pitchFamily="2" charset="-122"/>
                            </a:rPr>
                          </m:ctrlPr>
                        </m:naryPr>
                        <m:sub>
                          <m:r>
                            <a:rPr lang="en-US" sz="1600" i="1">
                              <a:latin typeface="Cambria Math" panose="02040503050406030204" pitchFamily="18" charset="0"/>
                              <a:ea typeface="SimSun" panose="02010600030101010101" pitchFamily="2" charset="-122"/>
                            </a:rPr>
                            <m:t>𝑔</m:t>
                          </m:r>
                          <m:r>
                            <a:rPr lang="en-US" sz="1600" i="1">
                              <a:latin typeface="Cambria Math" panose="02040503050406030204" pitchFamily="18" charset="0"/>
                              <a:ea typeface="SimSun" panose="02010600030101010101" pitchFamily="2" charset="-122"/>
                            </a:rPr>
                            <m:t>∈</m:t>
                          </m:r>
                          <m:r>
                            <a:rPr lang="en-US" sz="1600" i="1">
                              <a:latin typeface="Cambria Math" panose="02040503050406030204" pitchFamily="18" charset="0"/>
                              <a:ea typeface="SimSun" panose="02010600030101010101" pitchFamily="2" charset="-122"/>
                            </a:rPr>
                            <m:t>𝐺</m:t>
                          </m:r>
                        </m:sub>
                        <m:sup/>
                        <m:e>
                          <m:sSub>
                            <m:sSubPr>
                              <m:ctrlPr>
                                <a:rPr lang="en-US" sz="1600" i="1">
                                  <a:latin typeface="Cambria Math" panose="02040503050406030204" pitchFamily="18" charset="0"/>
                                  <a:ea typeface="SimSun" panose="02010600030101010101" pitchFamily="2" charset="-122"/>
                                </a:rPr>
                              </m:ctrlPr>
                            </m:sSubPr>
                            <m:e>
                              <m:r>
                                <a:rPr lang="en-US" sz="1600" i="1">
                                  <a:latin typeface="Cambria Math" panose="02040503050406030204" pitchFamily="18" charset="0"/>
                                  <a:ea typeface="SimSun" panose="02010600030101010101" pitchFamily="2" charset="-122"/>
                                </a:rPr>
                                <m:t>𝑝</m:t>
                              </m:r>
                            </m:e>
                            <m:sub>
                              <m:r>
                                <a:rPr lang="en-US" sz="1600" i="1">
                                  <a:latin typeface="Cambria Math" panose="02040503050406030204" pitchFamily="18" charset="0"/>
                                  <a:ea typeface="SimSun" panose="02010600030101010101" pitchFamily="2" charset="-122"/>
                                </a:rPr>
                                <m:t>𝑔</m:t>
                              </m:r>
                            </m:sub>
                          </m:sSub>
                        </m:e>
                      </m:nary>
                      <m:r>
                        <m:rPr>
                          <m:nor/>
                        </m:rPr>
                        <a:rPr lang="en-US" sz="1600" dirty="0">
                          <a:latin typeface="Times New Roman" panose="02020603050405020304" pitchFamily="18" charset="0"/>
                          <a:ea typeface="SimSun" panose="02010600030101010101" pitchFamily="2" charset="-122"/>
                        </a:rPr>
                        <m:t>=</m:t>
                      </m:r>
                      <m:r>
                        <m:rPr>
                          <m:nor/>
                        </m:rPr>
                        <a:rPr lang="en-US" sz="1600" dirty="0">
                          <a:latin typeface="Times New Roman" panose="02020603050405020304" pitchFamily="18" charset="0"/>
                          <a:ea typeface="SimSun" panose="02010600030101010101" pitchFamily="2" charset="-122"/>
                        </a:rPr>
                        <m:t>d</m:t>
                      </m:r>
                    </m:oMath>
                  </m:oMathPara>
                </a14:m>
                <a:endParaRPr lang="en-US" sz="1600" dirty="0">
                  <a:latin typeface="Times New Roman" panose="02020603050405020304" pitchFamily="18" charset="0"/>
                  <a:ea typeface="SimSun" panose="02010600030101010101" pitchFamily="2" charset="-122"/>
                </a:endParaRPr>
              </a:p>
              <a:p>
                <a:pPr algn="ctr"/>
                <a14:m>
                  <m:oMathPara xmlns:m="http://schemas.openxmlformats.org/officeDocument/2006/math">
                    <m:oMathParaPr>
                      <m:jc m:val="centerGroup"/>
                    </m:oMathParaPr>
                    <m:oMath xmlns:m="http://schemas.openxmlformats.org/officeDocument/2006/math">
                      <m:sSub>
                        <m:sSubPr>
                          <m:ctrlPr>
                            <a:rPr lang="en-US" sz="1600" i="1">
                              <a:solidFill>
                                <a:srgbClr val="C00000"/>
                              </a:solidFill>
                              <a:latin typeface="Cambria Math" panose="02040503050406030204" pitchFamily="18" charset="0"/>
                            </a:rPr>
                          </m:ctrlPr>
                        </m:sSubPr>
                        <m:e>
                          <m:r>
                            <a:rPr lang="en-US" sz="1600" i="1">
                              <a:solidFill>
                                <a:srgbClr val="C00000"/>
                              </a:solidFill>
                              <a:latin typeface="Cambria Math" panose="02040503050406030204" pitchFamily="18" charset="0"/>
                            </a:rPr>
                            <m:t>(</m:t>
                          </m:r>
                          <m:r>
                            <a:rPr lang="en-US" sz="1600" i="1">
                              <a:solidFill>
                                <a:srgbClr val="C00000"/>
                              </a:solidFill>
                              <a:latin typeface="Cambria Math" panose="02040503050406030204" pitchFamily="18" charset="0"/>
                            </a:rPr>
                            <m:t>𝑝</m:t>
                          </m:r>
                        </m:e>
                        <m:sub>
                          <m:r>
                            <a:rPr lang="en-US" sz="1600" i="1">
                              <a:solidFill>
                                <a:srgbClr val="C00000"/>
                              </a:solidFill>
                              <a:latin typeface="Cambria Math" panose="02040503050406030204" pitchFamily="18" charset="0"/>
                            </a:rPr>
                            <m:t>𝑔</m:t>
                          </m:r>
                        </m:sub>
                      </m:sSub>
                      <m:r>
                        <a:rPr lang="en-US" sz="1600" i="1">
                          <a:solidFill>
                            <a:srgbClr val="C00000"/>
                          </a:solidFill>
                          <a:latin typeface="Cambria Math" panose="02040503050406030204" pitchFamily="18" charset="0"/>
                        </a:rPr>
                        <m:t>,</m:t>
                      </m:r>
                      <m:sSub>
                        <m:sSubPr>
                          <m:ctrlPr>
                            <a:rPr lang="en-US" sz="1600" i="1">
                              <a:solidFill>
                                <a:srgbClr val="C00000"/>
                              </a:solidFill>
                              <a:latin typeface="Cambria Math" panose="02040503050406030204" pitchFamily="18" charset="0"/>
                            </a:rPr>
                          </m:ctrlPr>
                        </m:sSubPr>
                        <m:e>
                          <m:r>
                            <a:rPr lang="en-US" sz="1600" i="1">
                              <a:solidFill>
                                <a:srgbClr val="C00000"/>
                              </a:solidFill>
                              <a:latin typeface="Cambria Math" panose="02040503050406030204" pitchFamily="18" charset="0"/>
                            </a:rPr>
                            <m:t>𝑢</m:t>
                          </m:r>
                        </m:e>
                        <m:sub>
                          <m:r>
                            <a:rPr lang="en-US" sz="1600" i="1">
                              <a:solidFill>
                                <a:srgbClr val="C00000"/>
                              </a:solidFill>
                              <a:latin typeface="Cambria Math" panose="02040503050406030204" pitchFamily="18" charset="0"/>
                            </a:rPr>
                            <m:t>𝑔</m:t>
                          </m:r>
                        </m:sub>
                      </m:sSub>
                      <m:r>
                        <a:rPr lang="en-US" sz="1600" i="1">
                          <a:solidFill>
                            <a:srgbClr val="C00000"/>
                          </a:solidFill>
                          <a:latin typeface="Cambria Math" panose="02040503050406030204" pitchFamily="18" charset="0"/>
                        </a:rPr>
                        <m:t>)∈</m:t>
                      </m:r>
                      <m:r>
                        <a:rPr lang="en-US" sz="1600" i="1">
                          <a:solidFill>
                            <a:srgbClr val="C00000"/>
                          </a:solidFill>
                          <a:latin typeface="Cambria Math" panose="02040503050406030204" pitchFamily="18" charset="0"/>
                        </a:rPr>
                        <m:t>𝑐𝑜𝑛𝑣</m:t>
                      </m:r>
                      <m:d>
                        <m:dPr>
                          <m:ctrlPr>
                            <a:rPr lang="en-US" sz="1600" i="1">
                              <a:solidFill>
                                <a:srgbClr val="C00000"/>
                              </a:solidFill>
                              <a:latin typeface="Cambria Math" panose="02040503050406030204" pitchFamily="18" charset="0"/>
                            </a:rPr>
                          </m:ctrlPr>
                        </m:dPr>
                        <m:e>
                          <m:sSub>
                            <m:sSubPr>
                              <m:ctrlPr>
                                <a:rPr lang="en-US" sz="1600" i="1">
                                  <a:solidFill>
                                    <a:srgbClr val="C00000"/>
                                  </a:solidFill>
                                  <a:latin typeface="Cambria Math" panose="02040503050406030204" pitchFamily="18" charset="0"/>
                                </a:rPr>
                              </m:ctrlPr>
                            </m:sSubPr>
                            <m:e>
                              <m:r>
                                <m:rPr>
                                  <m:sty m:val="p"/>
                                </m:rPr>
                                <a:rPr lang="en-US" sz="1600">
                                  <a:solidFill>
                                    <a:srgbClr val="C00000"/>
                                  </a:solidFill>
                                  <a:latin typeface="Cambria Math" panose="02040503050406030204" pitchFamily="18" charset="0"/>
                                </a:rPr>
                                <m:t>Χ</m:t>
                              </m:r>
                            </m:e>
                            <m:sub>
                              <m:r>
                                <a:rPr lang="en-US" sz="1600" i="1">
                                  <a:solidFill>
                                    <a:srgbClr val="C00000"/>
                                  </a:solidFill>
                                  <a:latin typeface="Cambria Math" panose="02040503050406030204" pitchFamily="18" charset="0"/>
                                </a:rPr>
                                <m:t>𝑔</m:t>
                              </m:r>
                            </m:sub>
                          </m:sSub>
                        </m:e>
                      </m:d>
                    </m:oMath>
                  </m:oMathPara>
                </a14:m>
                <a:endParaRPr lang="en-US" sz="1600" i="1" dirty="0">
                  <a:solidFill>
                    <a:srgbClr val="C00000"/>
                  </a:solidFill>
                  <a:latin typeface="Cambria Math" panose="02040503050406030204" pitchFamily="18" charset="0"/>
                </a:endParaRPr>
              </a:p>
              <a:p>
                <a:pPr algn="ctr"/>
                <a:r>
                  <a:rPr lang="en-US" sz="1600" dirty="0">
                    <a:solidFill>
                      <a:srgbClr val="C00000"/>
                    </a:solidFill>
                  </a:rPr>
                  <a:t>0</a:t>
                </a:r>
                <a14:m>
                  <m:oMath xmlns:m="http://schemas.openxmlformats.org/officeDocument/2006/math">
                    <m:sSub>
                      <m:sSubPr>
                        <m:ctrlPr>
                          <a:rPr lang="en-US" sz="1600" i="1">
                            <a:solidFill>
                              <a:srgbClr val="C00000"/>
                            </a:solidFill>
                            <a:latin typeface="Cambria Math" panose="02040503050406030204" pitchFamily="18" charset="0"/>
                          </a:rPr>
                        </m:ctrlPr>
                      </m:sSubPr>
                      <m:e>
                        <m:r>
                          <a:rPr lang="en-US" sz="1600" b="1" i="1">
                            <a:solidFill>
                              <a:srgbClr val="C00000"/>
                            </a:solidFill>
                            <a:latin typeface="Cambria Math" panose="02040503050406030204" pitchFamily="18" charset="0"/>
                            <a:ea typeface="Cambria Math" panose="02040503050406030204" pitchFamily="18" charset="0"/>
                          </a:rPr>
                          <m:t>≤</m:t>
                        </m:r>
                        <m:r>
                          <a:rPr lang="en-US" sz="1600" i="1">
                            <a:solidFill>
                              <a:srgbClr val="C00000"/>
                            </a:solidFill>
                            <a:latin typeface="Cambria Math" panose="02040503050406030204" pitchFamily="18" charset="0"/>
                          </a:rPr>
                          <m:t>𝑢</m:t>
                        </m:r>
                      </m:e>
                      <m:sub>
                        <m:r>
                          <a:rPr lang="en-US" sz="1600" i="1">
                            <a:solidFill>
                              <a:srgbClr val="C00000"/>
                            </a:solidFill>
                            <a:latin typeface="Cambria Math" panose="02040503050406030204" pitchFamily="18" charset="0"/>
                          </a:rPr>
                          <m:t>𝑔</m:t>
                        </m:r>
                      </m:sub>
                    </m:sSub>
                    <m:r>
                      <a:rPr lang="en-US" sz="1600" b="1" i="1">
                        <a:solidFill>
                          <a:srgbClr val="C00000"/>
                        </a:solidFill>
                        <a:latin typeface="Cambria Math" panose="02040503050406030204" pitchFamily="18" charset="0"/>
                        <a:ea typeface="Cambria Math" panose="02040503050406030204" pitchFamily="18" charset="0"/>
                      </a:rPr>
                      <m:t>≤</m:t>
                    </m:r>
                    <m:r>
                      <a:rPr lang="en-US" sz="1600" b="0" i="1" smtClean="0">
                        <a:solidFill>
                          <a:srgbClr val="C00000"/>
                        </a:solidFill>
                        <a:latin typeface="Cambria Math" panose="02040503050406030204" pitchFamily="18" charset="0"/>
                        <a:ea typeface="Cambria Math" panose="02040503050406030204" pitchFamily="18" charset="0"/>
                      </a:rPr>
                      <m:t>1       </m:t>
                    </m:r>
                    <m:r>
                      <a:rPr lang="en-US" sz="1600" i="1">
                        <a:latin typeface="Cambria Math" panose="02040503050406030204" pitchFamily="18" charset="0"/>
                        <a:ea typeface="SimSun" panose="02010600030101010101" pitchFamily="2" charset="-122"/>
                      </a:rPr>
                      <m:t>∀</m:t>
                    </m:r>
                    <m:r>
                      <a:rPr lang="en-US" sz="1600" i="1">
                        <a:latin typeface="Cambria Math" panose="02040503050406030204" pitchFamily="18" charset="0"/>
                        <a:ea typeface="SimSun" panose="02010600030101010101" pitchFamily="2" charset="-122"/>
                      </a:rPr>
                      <m:t>𝑔</m:t>
                    </m:r>
                    <m:r>
                      <a:rPr lang="en-US" sz="1600" i="1">
                        <a:latin typeface="Cambria Math" panose="02040503050406030204" pitchFamily="18" charset="0"/>
                        <a:ea typeface="SimSun" panose="02010600030101010101" pitchFamily="2" charset="-122"/>
                      </a:rPr>
                      <m:t>∈</m:t>
                    </m:r>
                    <m:r>
                      <a:rPr lang="en-US" sz="1600" i="1">
                        <a:latin typeface="Cambria Math" panose="02040503050406030204" pitchFamily="18" charset="0"/>
                        <a:ea typeface="SimSun" panose="02010600030101010101" pitchFamily="2" charset="-122"/>
                      </a:rPr>
                      <m:t>𝐺</m:t>
                    </m:r>
                  </m:oMath>
                </a14:m>
                <a:endParaRPr lang="en-US" sz="1600" dirty="0">
                  <a:solidFill>
                    <a:srgbClr val="C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43103" y="878493"/>
                <a:ext cx="3357547" cy="2078198"/>
              </a:xfrm>
              <a:prstGeom prst="rect">
                <a:avLst/>
              </a:prstGeom>
              <a:blipFill>
                <a:blip r:embed="rId5"/>
                <a:stretch>
                  <a:fillRect l="-1978" t="-3179" b="-3468"/>
                </a:stretch>
              </a:blipFill>
              <a:ln w="28575">
                <a:solidFill>
                  <a:schemeClr val="accent1"/>
                </a:solidFill>
              </a:ln>
            </p:spPr>
            <p:txBody>
              <a:bodyPr/>
              <a:lstStyle/>
              <a:p>
                <a:r>
                  <a:rPr lang="en-US">
                    <a:noFill/>
                  </a:rPr>
                  <a:t> </a:t>
                </a:r>
              </a:p>
            </p:txBody>
          </p:sp>
        </mc:Fallback>
      </mc:AlternateContent>
      <p:sp>
        <p:nvSpPr>
          <p:cNvPr id="9" name="Up-Down Arrow 8"/>
          <p:cNvSpPr/>
          <p:nvPr/>
        </p:nvSpPr>
        <p:spPr>
          <a:xfrm>
            <a:off x="5791200" y="2583910"/>
            <a:ext cx="304800" cy="42163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1" name="Straight Arrow Connector 10"/>
          <p:cNvCxnSpPr>
            <a:cxnSpLocks/>
          </p:cNvCxnSpPr>
          <p:nvPr/>
        </p:nvCxnSpPr>
        <p:spPr>
          <a:xfrm flipH="1" flipV="1">
            <a:off x="6477000" y="3779487"/>
            <a:ext cx="305238" cy="34856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cxnSpLocks/>
          </p:cNvCxnSpPr>
          <p:nvPr/>
        </p:nvCxnSpPr>
        <p:spPr>
          <a:xfrm flipV="1">
            <a:off x="3340908" y="3828118"/>
            <a:ext cx="159742" cy="36859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249949" y="4127909"/>
            <a:ext cx="2012681" cy="400110"/>
          </a:xfrm>
          <a:prstGeom prst="rect">
            <a:avLst/>
          </a:prstGeom>
          <a:noFill/>
        </p:spPr>
        <p:txBody>
          <a:bodyPr wrap="square" rtlCol="0">
            <a:spAutoFit/>
          </a:bodyPr>
          <a:lstStyle/>
          <a:p>
            <a:r>
              <a:rPr lang="en-US" sz="2000" dirty="0">
                <a:solidFill>
                  <a:srgbClr val="C00000"/>
                </a:solidFill>
              </a:rPr>
              <a:t>Convex hull</a:t>
            </a:r>
          </a:p>
        </p:txBody>
      </p:sp>
      <p:sp>
        <p:nvSpPr>
          <p:cNvPr id="17" name="TextBox 16"/>
          <p:cNvSpPr txBox="1"/>
          <p:nvPr/>
        </p:nvSpPr>
        <p:spPr>
          <a:xfrm>
            <a:off x="2667000" y="4127909"/>
            <a:ext cx="2590800" cy="400110"/>
          </a:xfrm>
          <a:prstGeom prst="rect">
            <a:avLst/>
          </a:prstGeom>
          <a:noFill/>
        </p:spPr>
        <p:txBody>
          <a:bodyPr wrap="square" rtlCol="0">
            <a:spAutoFit/>
          </a:bodyPr>
          <a:lstStyle/>
          <a:p>
            <a:r>
              <a:rPr lang="en-US" sz="2000" dirty="0">
                <a:solidFill>
                  <a:srgbClr val="C00000"/>
                </a:solidFill>
              </a:rPr>
              <a:t>Convex envelope</a:t>
            </a:r>
          </a:p>
        </p:txBody>
      </p:sp>
      <p:sp>
        <p:nvSpPr>
          <p:cNvPr id="12" name="Content Placeholder 11"/>
          <p:cNvSpPr>
            <a:spLocks noGrp="1"/>
          </p:cNvSpPr>
          <p:nvPr>
            <p:ph idx="1"/>
          </p:nvPr>
        </p:nvSpPr>
        <p:spPr>
          <a:xfrm>
            <a:off x="9252" y="4679904"/>
            <a:ext cx="9125496" cy="1528432"/>
          </a:xfrm>
          <a:solidFill>
            <a:schemeClr val="accent5">
              <a:lumMod val="60000"/>
              <a:lumOff val="40000"/>
            </a:schemeClr>
          </a:solidFill>
        </p:spPr>
        <p:txBody>
          <a:bodyPr>
            <a:noAutofit/>
          </a:bodyPr>
          <a:lstStyle/>
          <a:p>
            <a:r>
              <a:rPr lang="en-US" sz="1800" dirty="0"/>
              <a:t>Under the convex hull and convex envelope formulation</a:t>
            </a:r>
            <a:r>
              <a:rPr lang="en-US" sz="1800" dirty="0">
                <a:sym typeface="Wingdings" panose="05000000000000000000" pitchFamily="2" charset="2"/>
              </a:rPr>
              <a:t>: </a:t>
            </a:r>
            <a:r>
              <a:rPr lang="en-US" sz="1800" dirty="0"/>
              <a:t>CHP can be solved with LP relaxation (LIP) of UCED</a:t>
            </a:r>
            <a:r>
              <a:rPr lang="en-US" sz="1800" baseline="30000" dirty="0"/>
              <a:t>[2]</a:t>
            </a:r>
          </a:p>
          <a:p>
            <a:r>
              <a:rPr lang="en-US" sz="1800" dirty="0"/>
              <a:t>An extended integral UC formulation is developed and an iterative algorithms is developed in [3] to solve CHP with multiple LIPs.</a:t>
            </a:r>
          </a:p>
        </p:txBody>
      </p:sp>
      <p:sp>
        <p:nvSpPr>
          <p:cNvPr id="3" name="Arrow: Left-Up 2">
            <a:extLst>
              <a:ext uri="{FF2B5EF4-FFF2-40B4-BE49-F238E27FC236}">
                <a16:creationId xmlns:a16="http://schemas.microsoft.com/office/drawing/2014/main" id="{862F41E8-D9DF-4FCE-B379-860A4F2BCCC7}"/>
              </a:ext>
            </a:extLst>
          </p:cNvPr>
          <p:cNvSpPr/>
          <p:nvPr/>
        </p:nvSpPr>
        <p:spPr>
          <a:xfrm rot="5400000">
            <a:off x="218551" y="3173411"/>
            <a:ext cx="989736" cy="549339"/>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57D951E-D0FA-403A-A249-1C43A6783775}"/>
              </a:ext>
            </a:extLst>
          </p:cNvPr>
          <p:cNvSpPr/>
          <p:nvPr/>
        </p:nvSpPr>
        <p:spPr>
          <a:xfrm>
            <a:off x="-9252" y="6208336"/>
            <a:ext cx="9144000" cy="649664"/>
          </a:xfrm>
          <a:prstGeom prst="rect">
            <a:avLst/>
          </a:prstGeom>
          <a:solidFill>
            <a:schemeClr val="bg1"/>
          </a:solidFill>
        </p:spPr>
        <p:txBody>
          <a:bodyPr wrap="square" anchor="ctr" anchorCtr="0">
            <a:noAutofit/>
          </a:bodyPr>
          <a:lstStyle/>
          <a:p>
            <a:pPr marL="639763" indent="-1279525" eaLnBrk="0" hangingPunct="0">
              <a:tabLst>
                <a:tab pos="457200" algn="l"/>
              </a:tabLst>
            </a:pPr>
            <a:r>
              <a:rPr lang="en-US" sz="1000" i="1" dirty="0"/>
              <a:t>	[2] B. Hua and R. </a:t>
            </a:r>
            <a:r>
              <a:rPr lang="en-US" sz="1000" i="1" dirty="0" err="1"/>
              <a:t>Baldick</a:t>
            </a:r>
            <a:r>
              <a:rPr lang="en-US" sz="1000" i="1" dirty="0"/>
              <a:t>, “A convex primal formulation for convex hull pricing,” IEEE Transactions on Power Systems, 2017</a:t>
            </a:r>
          </a:p>
          <a:p>
            <a:pPr indent="-640080" eaLnBrk="0" hangingPunct="0">
              <a:tabLst>
                <a:tab pos="457200" algn="l"/>
              </a:tabLst>
            </a:pPr>
            <a:r>
              <a:rPr lang="en-US" sz="1000" i="1" dirty="0"/>
              <a:t>	[3] Y. Yu, Y. Guan, Y. Chen, “An Extended Integral Unit Commitment Formulation and An Iterative Algorithm for Convex Hull Pricing”, IEEE Transactions on Power 	Systems, 2020</a:t>
            </a:r>
          </a:p>
        </p:txBody>
      </p:sp>
      <p:sp>
        <p:nvSpPr>
          <p:cNvPr id="15" name="Slide Number Placeholder 3">
            <a:extLst>
              <a:ext uri="{FF2B5EF4-FFF2-40B4-BE49-F238E27FC236}">
                <a16:creationId xmlns:a16="http://schemas.microsoft.com/office/drawing/2014/main" id="{E7F9ACB4-BA16-475A-B86A-FEB94A85107A}"/>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8</a:t>
            </a:fld>
            <a:endParaRPr lang="en-US" dirty="0"/>
          </a:p>
        </p:txBody>
      </p:sp>
    </p:spTree>
    <p:extLst>
      <p:ext uri="{BB962C8B-B14F-4D97-AF65-F5344CB8AC3E}">
        <p14:creationId xmlns:p14="http://schemas.microsoft.com/office/powerpoint/2010/main" val="3348554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F86CC-FFC1-4018-B961-02EBA72C81DC}"/>
              </a:ext>
            </a:extLst>
          </p:cNvPr>
          <p:cNvSpPr>
            <a:spLocks noGrp="1"/>
          </p:cNvSpPr>
          <p:nvPr>
            <p:ph type="title"/>
          </p:nvPr>
        </p:nvSpPr>
        <p:spPr/>
        <p:txBody>
          <a:bodyPr>
            <a:noAutofit/>
          </a:bodyPr>
          <a:lstStyle/>
          <a:p>
            <a:r>
              <a:rPr lang="en-US" sz="2800" b="0" dirty="0"/>
              <a:t>Average Incremental Cost (AIC) Pricing</a:t>
            </a:r>
            <a:r>
              <a:rPr lang="en-US" sz="2800" b="0" baseline="30000" dirty="0"/>
              <a:t>[4][5]</a:t>
            </a:r>
          </a:p>
        </p:txBody>
      </p:sp>
      <p:graphicFrame>
        <p:nvGraphicFramePr>
          <p:cNvPr id="6" name="Content Placeholder 5">
            <a:extLst>
              <a:ext uri="{FF2B5EF4-FFF2-40B4-BE49-F238E27FC236}">
                <a16:creationId xmlns:a16="http://schemas.microsoft.com/office/drawing/2014/main" id="{ED39DC78-C7A6-44D9-AE31-5B115B1D0384}"/>
              </a:ext>
            </a:extLst>
          </p:cNvPr>
          <p:cNvGraphicFramePr>
            <a:graphicFrameLocks noGrp="1"/>
          </p:cNvGraphicFramePr>
          <p:nvPr>
            <p:ph idx="1"/>
            <p:extLst>
              <p:ext uri="{D42A27DB-BD31-4B8C-83A1-F6EECF244321}">
                <p14:modId xmlns:p14="http://schemas.microsoft.com/office/powerpoint/2010/main" val="3209261042"/>
              </p:ext>
            </p:extLst>
          </p:nvPr>
        </p:nvGraphicFramePr>
        <p:xfrm>
          <a:off x="457200" y="990600"/>
          <a:ext cx="8229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A4661BC2-9C68-414A-8B13-EC8DCE5D6D6C}"/>
              </a:ext>
            </a:extLst>
          </p:cNvPr>
          <p:cNvSpPr/>
          <p:nvPr/>
        </p:nvSpPr>
        <p:spPr>
          <a:xfrm>
            <a:off x="0" y="6352529"/>
            <a:ext cx="9144000" cy="430887"/>
          </a:xfrm>
          <a:prstGeom prst="rect">
            <a:avLst/>
          </a:prstGeom>
          <a:solidFill>
            <a:schemeClr val="bg1"/>
          </a:solidFill>
        </p:spPr>
        <p:txBody>
          <a:bodyPr wrap="square">
            <a:spAutoFit/>
          </a:bodyPr>
          <a:lstStyle/>
          <a:p>
            <a:pPr marL="639763" indent="-1279525" eaLnBrk="0" hangingPunct="0">
              <a:tabLst>
                <a:tab pos="457200" algn="l"/>
              </a:tabLst>
            </a:pPr>
            <a:r>
              <a:rPr lang="en-US" sz="1200" i="1" dirty="0"/>
              <a:t>	</a:t>
            </a:r>
            <a:r>
              <a:rPr lang="en-US" sz="1000" i="1" dirty="0"/>
              <a:t>[4] R. P. O’Neill, A. Castillo, B. Eldridge and R. B. Hytowitz, "Dual Pricing Algorithm in ISO Markets," IEEE Transactions on Power Systems, 2017. </a:t>
            </a:r>
          </a:p>
          <a:p>
            <a:pPr indent="-640080" eaLnBrk="0" hangingPunct="0">
              <a:tabLst>
                <a:tab pos="457200" algn="l"/>
              </a:tabLst>
            </a:pPr>
            <a:r>
              <a:rPr lang="en-US" sz="1000" i="1" dirty="0"/>
              <a:t>	[5] Richard O’Neill, Notes on AIC pricing, 2019</a:t>
            </a:r>
          </a:p>
        </p:txBody>
      </p:sp>
      <p:sp>
        <p:nvSpPr>
          <p:cNvPr id="7" name="Slide Number Placeholder 3">
            <a:extLst>
              <a:ext uri="{FF2B5EF4-FFF2-40B4-BE49-F238E27FC236}">
                <a16:creationId xmlns:a16="http://schemas.microsoft.com/office/drawing/2014/main" id="{C7CC5B5A-D9DD-4D31-81CD-00004FA6D9B0}"/>
              </a:ext>
            </a:extLst>
          </p:cNvPr>
          <p:cNvSpPr txBox="1">
            <a:spLocks/>
          </p:cNvSpPr>
          <p:nvPr/>
        </p:nvSpPr>
        <p:spPr>
          <a:xfrm>
            <a:off x="0" y="6553200"/>
            <a:ext cx="381000" cy="3048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356621-CC81-4E16-AAA0-EE60F214E3A7}" type="slidenum">
              <a:rPr lang="en-US" smtClean="0"/>
              <a:pPr algn="ctr"/>
              <a:t>9</a:t>
            </a:fld>
            <a:endParaRPr lang="en-US" dirty="0"/>
          </a:p>
        </p:txBody>
      </p:sp>
    </p:spTree>
    <p:extLst>
      <p:ext uri="{BB962C8B-B14F-4D97-AF65-F5344CB8AC3E}">
        <p14:creationId xmlns:p14="http://schemas.microsoft.com/office/powerpoint/2010/main" val="39387278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5"/>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ocumentDescription xmlns="841baeed-e55b-47e6-bf3a-1c82bef8f239">Use this template for all MISO presentations</DocumentDescription>
    <Image xmlns="841baeed-e55b-47e6-bf3a-1c82bef8f239">
      <Url>https://thegrid.midwestiso.org/Docs/PublishingImages/Executive%20Template.png</Url>
      <Description>MISO Template</Description>
    </Image>
    <DocumentCategory xmlns="841baeed-e55b-47e6-bf3a-1c82bef8f239">PowerPoint</DocumentCategory>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FE246B2A41DDE4EAA66A75380F24756" ma:contentTypeVersion="8" ma:contentTypeDescription="Create a new document." ma:contentTypeScope="" ma:versionID="a22051e70b0b0ffd842f220813fbbc44">
  <xsd:schema xmlns:xsd="http://www.w3.org/2001/XMLSchema" xmlns:p="http://schemas.microsoft.com/office/2006/metadata/properties" xmlns:ns1="http://schemas.microsoft.com/sharepoint/v3" xmlns:ns2="841baeed-e55b-47e6-bf3a-1c82bef8f239" targetNamespace="http://schemas.microsoft.com/office/2006/metadata/properties" ma:root="true" ma:fieldsID="46b4403ada1e2522af92c7a04dd98ca3" ns1:_="" ns2:_="">
    <xsd:import namespace="http://schemas.microsoft.com/sharepoint/v3"/>
    <xsd:import namespace="841baeed-e55b-47e6-bf3a-1c82bef8f239"/>
    <xsd:element name="properties">
      <xsd:complexType>
        <xsd:sequence>
          <xsd:element name="documentManagement">
            <xsd:complexType>
              <xsd:all>
                <xsd:element ref="ns1:PublishingStartDate" minOccurs="0"/>
                <xsd:element ref="ns1:PublishingExpirationDate" minOccurs="0"/>
                <xsd:element ref="ns2:DocumentCategory" minOccurs="0"/>
                <xsd:element ref="ns2:DocumentDescription" minOccurs="0"/>
                <xsd:element ref="ns2:Imag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internalName="PublishingStartDate">
      <xsd:simpleType>
        <xsd:restriction base="dms:Unknown"/>
      </xsd:simpleType>
    </xsd:element>
    <xsd:element name="PublishingExpirationDate" ma:index="9" nillable="true" ma:displayName="Scheduling End Date" ma:description="" ma:internalName="PublishingExpirationDate">
      <xsd:simpleType>
        <xsd:restriction base="dms:Unknown"/>
      </xsd:simpleType>
    </xsd:element>
  </xsd:schema>
  <xsd:schema xmlns:xsd="http://www.w3.org/2001/XMLSchema" xmlns:dms="http://schemas.microsoft.com/office/2006/documentManagement/types" targetNamespace="841baeed-e55b-47e6-bf3a-1c82bef8f239" elementFormDefault="qualified">
    <xsd:import namespace="http://schemas.microsoft.com/office/2006/documentManagement/types"/>
    <xsd:element name="DocumentCategory" ma:index="10" nillable="true" ma:displayName="Document Category" ma:format="Dropdown" ma:internalName="DocumentCategory">
      <xsd:simpleType>
        <xsd:restriction base="dms:Choice">
          <xsd:enumeration value="Branding Assistance"/>
          <xsd:enumeration value="Corporate Presentations"/>
          <xsd:enumeration value="Corporate Maps and Logos"/>
          <xsd:enumeration value="Photos for External Use"/>
          <xsd:enumeration value="PowerPoint"/>
          <xsd:enumeration value="Word"/>
        </xsd:restriction>
      </xsd:simpleType>
    </xsd:element>
    <xsd:element name="DocumentDescription" ma:index="11" nillable="true" ma:displayName="Document Description" ma:internalName="DocumentDescription">
      <xsd:simpleType>
        <xsd:restriction base="dms:Note"/>
      </xsd:simpleType>
    </xsd:element>
    <xsd:element name="Image" ma:index="1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F653185-51BA-42C8-9E1B-4BCFD1AED503}">
  <ds:schemaRefs>
    <ds:schemaRef ds:uri="http://schemas.microsoft.com/office/2006/metadata/properties"/>
    <ds:schemaRef ds:uri="http://purl.org/dc/terms/"/>
    <ds:schemaRef ds:uri="841baeed-e55b-47e6-bf3a-1c82bef8f239"/>
    <ds:schemaRef ds:uri="http://schemas.microsoft.com/office/2006/documentManagement/types"/>
    <ds:schemaRef ds:uri="http://schemas.openxmlformats.org/package/2006/metadata/core-properties"/>
    <ds:schemaRef ds:uri="http://purl.org/dc/elements/1.1/"/>
    <ds:schemaRef ds:uri="http://www.w3.org/XML/1998/namespace"/>
    <ds:schemaRef ds:uri="http://purl.org/dc/dcmitype/"/>
    <ds:schemaRef ds:uri="http://schemas.microsoft.com/sharepoint/v3"/>
  </ds:schemaRefs>
</ds:datastoreItem>
</file>

<file path=customXml/itemProps2.xml><?xml version="1.0" encoding="utf-8"?>
<ds:datastoreItem xmlns:ds="http://schemas.openxmlformats.org/officeDocument/2006/customXml" ds:itemID="{A83ACDB6-6CF7-45FC-9D82-E36CD13969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41baeed-e55b-47e6-bf3a-1c82bef8f239"/>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891F31E7-1E0A-488C-AA84-154FC3101F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18902</TotalTime>
  <Words>2073</Words>
  <Application>Microsoft Office PowerPoint</Application>
  <PresentationFormat>On-screen Show (4:3)</PresentationFormat>
  <Paragraphs>350</Paragraphs>
  <Slides>18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Cambria Math</vt:lpstr>
      <vt:lpstr>Times New Roman</vt:lpstr>
      <vt:lpstr>Office Theme</vt:lpstr>
      <vt:lpstr>A UNIFIED APPROACH TO SOLVE CONVEX HULL PRICING AND AVERAGE INCREMENTAL COST PRICING    FERC Technical Conference on Increasing Real-Time and Day-Ahead Market Efficiency through Improved Software June 23-25, 2020 </vt:lpstr>
      <vt:lpstr>Non-convexity creates challenges for pricing </vt:lpstr>
      <vt:lpstr>Market clearing and pricing models</vt:lpstr>
      <vt:lpstr>Make-whole payment</vt:lpstr>
      <vt:lpstr>Out-of-money generators and uplift</vt:lpstr>
      <vt:lpstr>Convex Hull Pricing (CHP) Pricing[1]</vt:lpstr>
      <vt:lpstr>CHP and Lagranian Dual Problem[1]</vt:lpstr>
      <vt:lpstr>Solve CHP with LP Relaxation (LIP) of UCED[2][3]</vt:lpstr>
      <vt:lpstr>Average Incremental Cost (AIC) Pricing[4][5]</vt:lpstr>
      <vt:lpstr>Solve AIC with LP Relaxation (LIP) of UCED[6]</vt:lpstr>
      <vt:lpstr> </vt:lpstr>
      <vt:lpstr>AIC price solved from LP relaxation with p-cut can eliminate make whole payments </vt:lpstr>
      <vt:lpstr>2-Generator Example</vt:lpstr>
      <vt:lpstr>PowerPoint Presentation</vt:lpstr>
      <vt:lpstr>CHP and AIC prototype study on MISO size cases</vt:lpstr>
      <vt:lpstr>CHP and AIC prototype study on MISO DA case (cont.)</vt:lpstr>
      <vt:lpstr>Application of the advanced pricing methods</vt:lpstr>
      <vt:lpstr>References</vt:lpstr>
    </vt:vector>
  </TitlesOfParts>
  <Company>MISO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Kacey George</dc:creator>
  <cp:lastModifiedBy>Yonghong Chen</cp:lastModifiedBy>
  <cp:revision>874</cp:revision>
  <cp:lastPrinted>2016-10-02T17:47:15Z</cp:lastPrinted>
  <dcterms:created xsi:type="dcterms:W3CDTF">2014-03-19T12:31:34Z</dcterms:created>
  <dcterms:modified xsi:type="dcterms:W3CDTF">2020-06-22T02:34:18Z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0x0101001FE246B2A41DDE4EAA66A75380F24756</vt:lpwstr>
  </property>
  <property fmtid="{D5CDD505-2E9C-101B-9397-08002B2CF9AE}" pid="3" name="ArticulateGUID">
    <vt:lpwstr>D2E955D6-96F8-43D3-A2C6-C7CA97FCDEED</vt:lpwstr>
  </property>
  <property fmtid="{D5CDD505-2E9C-101B-9397-08002B2CF9AE}" pid="4" name="ArticulatePath">
    <vt:lpwstr>ARPA-E_YChen (2)</vt:lpwstr>
  </property>
</Properties>
</file>